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60" r:id="rId4"/>
    <p:sldId id="261" r:id="rId5"/>
    <p:sldId id="262" r:id="rId6"/>
    <p:sldId id="263" r:id="rId7"/>
    <p:sldId id="273" r:id="rId8"/>
    <p:sldId id="264" r:id="rId9"/>
    <p:sldId id="266" r:id="rId10"/>
    <p:sldId id="265" r:id="rId11"/>
    <p:sldId id="267" r:id="rId12"/>
    <p:sldId id="268" r:id="rId13"/>
    <p:sldId id="269" r:id="rId14"/>
    <p:sldId id="270" r:id="rId15"/>
    <p:sldId id="271" r:id="rId16"/>
    <p:sldId id="272" r:id="rId17"/>
    <p:sldId id="274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6912" autoAdjust="0"/>
    <p:restoredTop sz="94660"/>
  </p:normalViewPr>
  <p:slideViewPr>
    <p:cSldViewPr>
      <p:cViewPr varScale="1">
        <p:scale>
          <a:sx n="56" d="100"/>
          <a:sy n="56" d="100"/>
        </p:scale>
        <p:origin x="66" y="2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40" d="100"/>
        <a:sy n="140" d="100"/>
      </p:scale>
      <p:origin x="0" y="715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C01E9-9F17-4818-8565-EADCD8E6BDA9}" type="datetimeFigureOut">
              <a:rPr lang="en-US" smtClean="0"/>
              <a:t>12/25/2024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BA81C-6516-450C-AEAB-4E0F8E00F1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8538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C01E9-9F17-4818-8565-EADCD8E6BDA9}" type="datetimeFigureOut">
              <a:rPr lang="en-US" smtClean="0"/>
              <a:t>12/25/2024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BA81C-6516-450C-AEAB-4E0F8E00F1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9899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C01E9-9F17-4818-8565-EADCD8E6BDA9}" type="datetimeFigureOut">
              <a:rPr lang="en-US" smtClean="0"/>
              <a:t>12/25/2024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BA81C-6516-450C-AEAB-4E0F8E00F1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877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C01E9-9F17-4818-8565-EADCD8E6BDA9}" type="datetimeFigureOut">
              <a:rPr lang="en-US" smtClean="0"/>
              <a:t>12/25/2024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BA81C-6516-450C-AEAB-4E0F8E00F1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563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C01E9-9F17-4818-8565-EADCD8E6BDA9}" type="datetimeFigureOut">
              <a:rPr lang="en-US" smtClean="0"/>
              <a:t>12/25/2024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BA81C-6516-450C-AEAB-4E0F8E00F1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833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C01E9-9F17-4818-8565-EADCD8E6BDA9}" type="datetimeFigureOut">
              <a:rPr lang="en-US" smtClean="0"/>
              <a:t>12/25/2024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BA81C-6516-450C-AEAB-4E0F8E00F1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0242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C01E9-9F17-4818-8565-EADCD8E6BDA9}" type="datetimeFigureOut">
              <a:rPr lang="en-US" smtClean="0"/>
              <a:t>12/25/2024</a:t>
            </a:fld>
            <a:endParaRPr 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BA81C-6516-450C-AEAB-4E0F8E00F1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598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C01E9-9F17-4818-8565-EADCD8E6BDA9}" type="datetimeFigureOut">
              <a:rPr lang="en-US" smtClean="0"/>
              <a:t>12/25/2024</a:t>
            </a:fld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BA81C-6516-450C-AEAB-4E0F8E00F1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2396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C01E9-9F17-4818-8565-EADCD8E6BDA9}" type="datetimeFigureOut">
              <a:rPr lang="en-US" smtClean="0"/>
              <a:t>12/25/2024</a:t>
            </a:fld>
            <a:endParaRPr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BA81C-6516-450C-AEAB-4E0F8E00F1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926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C01E9-9F17-4818-8565-EADCD8E6BDA9}" type="datetimeFigureOut">
              <a:rPr lang="en-US" smtClean="0"/>
              <a:t>12/25/2024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BA81C-6516-450C-AEAB-4E0F8E00F1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692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C01E9-9F17-4818-8565-EADCD8E6BDA9}" type="datetimeFigureOut">
              <a:rPr lang="en-US" smtClean="0"/>
              <a:t>12/25/2024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BA81C-6516-450C-AEAB-4E0F8E00F1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5943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7C01E9-9F17-4818-8565-EADCD8E6BDA9}" type="datetimeFigureOut">
              <a:rPr lang="en-US" smtClean="0"/>
              <a:t>12/25/2024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ABA81C-6516-450C-AEAB-4E0F8E00F1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9585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76200" y="1"/>
            <a:ext cx="122682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</a:rPr>
              <a:t>是谁杀死穆罕默德？</a:t>
            </a:r>
            <a:endParaRPr lang="en-US" altLang="zh-CN" sz="3200" b="1" dirty="0">
              <a:solidFill>
                <a:srgbClr val="FF0000"/>
              </a:solidFill>
            </a:endParaRPr>
          </a:p>
          <a:p>
            <a:r>
              <a:rPr lang="zh-CN" altLang="en-US" sz="3200" b="1" dirty="0"/>
              <a:t>大部分穆斯林相信，穆罕默德的死因是出于谋杀。</a:t>
            </a:r>
            <a:endParaRPr lang="en-US" altLang="zh-CN" sz="3200" b="1" dirty="0"/>
          </a:p>
          <a:p>
            <a:r>
              <a:rPr lang="zh-CN" altLang="en-US" sz="3200" b="1" dirty="0"/>
              <a:t>被人下毒陷害，慢性毒发身亡。究竟是谁下了毒？</a:t>
            </a:r>
            <a:endParaRPr lang="en-US" altLang="zh-CN" sz="3200" b="1" dirty="0"/>
          </a:p>
          <a:p>
            <a:endParaRPr lang="en-US" sz="3200" b="1" dirty="0"/>
          </a:p>
          <a:p>
            <a:r>
              <a:rPr lang="zh-CN" altLang="en-US" sz="3200" b="1" dirty="0"/>
              <a:t>有说是穆罕默德于麦地那第</a:t>
            </a:r>
            <a:r>
              <a:rPr lang="en-US" altLang="zh-CN" sz="3200" b="1" dirty="0"/>
              <a:t>6</a:t>
            </a:r>
            <a:r>
              <a:rPr lang="zh-CN" altLang="en-US" sz="3200" b="1" dirty="0"/>
              <a:t>年攻击海巴尔的犹太人时，被犹太人下毒。有说是他仇敌，甚至他的亲属给他下毒等等。</a:t>
            </a:r>
            <a:endParaRPr lang="en-US" altLang="zh-CN" sz="3200" b="1" dirty="0"/>
          </a:p>
          <a:p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8819917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413760"/>
            <a:ext cx="9144000" cy="3426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52552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0"/>
            <a:ext cx="122682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rgbClr val="C00000"/>
                </a:solidFill>
              </a:rPr>
              <a:t>Abu </a:t>
            </a:r>
            <a:r>
              <a:rPr lang="en-US" altLang="zh-CN" sz="3200" b="1" dirty="0" err="1">
                <a:solidFill>
                  <a:srgbClr val="C00000"/>
                </a:solidFill>
              </a:rPr>
              <a:t>Dawud</a:t>
            </a:r>
            <a:r>
              <a:rPr lang="en-US" altLang="zh-CN" sz="3200" b="1" dirty="0">
                <a:solidFill>
                  <a:srgbClr val="C00000"/>
                </a:solidFill>
              </a:rPr>
              <a:t> </a:t>
            </a:r>
            <a:r>
              <a:rPr lang="zh-CN" altLang="en-US" sz="3200" b="1" dirty="0">
                <a:solidFill>
                  <a:srgbClr val="C00000"/>
                </a:solidFill>
              </a:rPr>
              <a:t>圣训</a:t>
            </a:r>
            <a:r>
              <a:rPr lang="en-US" altLang="zh-CN" sz="3200" b="1" dirty="0">
                <a:solidFill>
                  <a:srgbClr val="C00000"/>
                </a:solidFill>
              </a:rPr>
              <a:t>4449</a:t>
            </a:r>
            <a:r>
              <a:rPr lang="zh-CN" altLang="en-US" sz="3200" b="1" dirty="0">
                <a:solidFill>
                  <a:srgbClr val="C00000"/>
                </a:solidFill>
              </a:rPr>
              <a:t>记录说：</a:t>
            </a:r>
            <a:endParaRPr lang="en-US" altLang="zh-CN" sz="3200" b="1" dirty="0">
              <a:solidFill>
                <a:srgbClr val="C00000"/>
              </a:solidFill>
            </a:endParaRPr>
          </a:p>
          <a:p>
            <a:r>
              <a:rPr lang="zh-CN" altLang="en-US" sz="3200" b="1" dirty="0"/>
              <a:t>穆罕默德临死前，那死去的巴沙的母亲来探望先知；她问道：先知啊，你怎么看你的疾病？我对我儿子死亡的了解，除了他在海巴尔是吃了毒羊肉这原因，没有别的。先知说：造成我的疾病的原因，除了是这个原因，也没有别的。因为，从那时开始，我的大动脉的血液就受阻了。</a:t>
            </a:r>
            <a:endParaRPr lang="en-US" sz="3200" b="1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3402886"/>
            <a:ext cx="9144001" cy="3455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785641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2057400"/>
            <a:ext cx="6076950" cy="1525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2400" y="0"/>
            <a:ext cx="11887200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C00000"/>
                </a:solidFill>
              </a:rPr>
              <a:t>穆罕默德在死前非常的痛苦；</a:t>
            </a:r>
            <a:endParaRPr lang="en-US" altLang="zh-CN" sz="3200" b="1" dirty="0">
              <a:solidFill>
                <a:srgbClr val="C00000"/>
              </a:solidFill>
            </a:endParaRPr>
          </a:p>
          <a:p>
            <a:r>
              <a:rPr lang="zh-CN" altLang="en-US" sz="3200" b="1" dirty="0"/>
              <a:t>马甲圣训记录：爱莎说：我没看见一个人的痛苦能象先知那样的。</a:t>
            </a:r>
            <a:endParaRPr lang="en-US" altLang="zh-CN" sz="3200" b="1" dirty="0"/>
          </a:p>
          <a:p>
            <a:endParaRPr lang="en-US" altLang="zh-CN" sz="3200" b="1" dirty="0"/>
          </a:p>
          <a:p>
            <a:endParaRPr lang="en-US" altLang="zh-CN" sz="3200" b="1" dirty="0"/>
          </a:p>
          <a:p>
            <a:r>
              <a:rPr lang="en-US" altLang="zh-CN" sz="3200" b="1" dirty="0"/>
              <a:t>       </a:t>
            </a:r>
          </a:p>
          <a:p>
            <a:endParaRPr lang="en-US" altLang="zh-CN" sz="3200" b="1" dirty="0"/>
          </a:p>
          <a:p>
            <a:endParaRPr lang="en-US" altLang="zh-CN" sz="3200" b="1" dirty="0"/>
          </a:p>
          <a:p>
            <a:endParaRPr lang="en-MY" altLang="zh-CN" sz="3200" b="1" dirty="0"/>
          </a:p>
          <a:p>
            <a:r>
              <a:rPr lang="zh-CN" altLang="en-US" sz="3200" b="1" dirty="0"/>
              <a:t>穆罕默德发病时，两个人把他扛来爱莎的房，由她看顾。穆罕默德无法步行，他的双脚不能动弹，扛来时双脚拖在地上。穆罕默德临死前，多次的在痛苦中晕倒，大声哀求说：神啊，赦免我的罪，赦免我的罪。</a:t>
            </a:r>
            <a:endParaRPr lang="en-US" altLang="zh-CN" sz="3200" b="1" dirty="0"/>
          </a:p>
          <a:p>
            <a:endParaRPr lang="en-US" b="1" dirty="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9550" y="1295400"/>
            <a:ext cx="2838450" cy="2287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068406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0"/>
            <a:ext cx="1196340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C00000"/>
                </a:solidFill>
              </a:rPr>
              <a:t>从穆罕默德的死因，有</a:t>
            </a:r>
            <a:r>
              <a:rPr lang="en-US" altLang="zh-CN" sz="2800" b="1" dirty="0">
                <a:solidFill>
                  <a:srgbClr val="C00000"/>
                </a:solidFill>
              </a:rPr>
              <a:t>9</a:t>
            </a:r>
            <a:r>
              <a:rPr lang="zh-CN" altLang="en-US" sz="2800" b="1" dirty="0">
                <a:solidFill>
                  <a:srgbClr val="C00000"/>
                </a:solidFill>
              </a:rPr>
              <a:t>个理由说明穆罕默德不是先知</a:t>
            </a:r>
            <a:r>
              <a:rPr lang="zh-CN" altLang="en-US" sz="2800" b="1" dirty="0"/>
              <a:t>：</a:t>
            </a:r>
            <a:endParaRPr lang="en-US" altLang="zh-CN" sz="2800" b="1" dirty="0"/>
          </a:p>
          <a:p>
            <a:r>
              <a:rPr lang="en-US" altLang="zh-CN" sz="2800" b="1" dirty="0">
                <a:solidFill>
                  <a:srgbClr val="009900"/>
                </a:solidFill>
              </a:rPr>
              <a:t>1</a:t>
            </a:r>
            <a:r>
              <a:rPr lang="zh-CN" altLang="en-US" sz="2800" b="1" dirty="0">
                <a:solidFill>
                  <a:srgbClr val="009900"/>
                </a:solidFill>
              </a:rPr>
              <a:t>）他死印证假先知的咒注中：</a:t>
            </a:r>
            <a:endParaRPr lang="en-US" altLang="zh-CN" sz="2800" b="1" dirty="0">
              <a:solidFill>
                <a:srgbClr val="009900"/>
              </a:solidFill>
            </a:endParaRPr>
          </a:p>
          <a:p>
            <a:r>
              <a:rPr lang="zh-CN" altLang="en-US" sz="2800" b="1" dirty="0"/>
              <a:t>他常对人说；上帝对假先知的处罚就是割除他的动脉，让他的血液不通（古</a:t>
            </a:r>
            <a:r>
              <a:rPr lang="en-US" altLang="zh-CN" sz="2800" b="1" dirty="0"/>
              <a:t>69</a:t>
            </a:r>
            <a:r>
              <a:rPr lang="zh-CN" altLang="en-US" sz="2800" b="1" dirty="0"/>
              <a:t>：</a:t>
            </a:r>
            <a:r>
              <a:rPr lang="en-US" altLang="zh-CN" sz="2800" b="1" dirty="0"/>
              <a:t>43-48</a:t>
            </a:r>
            <a:r>
              <a:rPr lang="zh-CN" altLang="en-US" sz="2800" b="1" dirty="0"/>
              <a:t>）。后来他多次告诉人他的死因；动脉被封锁；这不符合了古</a:t>
            </a:r>
            <a:r>
              <a:rPr lang="en-US" altLang="zh-CN" sz="2800" b="1" dirty="0"/>
              <a:t>69</a:t>
            </a:r>
            <a:r>
              <a:rPr lang="zh-CN" altLang="en-US" sz="2800" b="1" dirty="0"/>
              <a:t>：</a:t>
            </a:r>
            <a:r>
              <a:rPr lang="en-US" altLang="zh-CN" sz="2800" b="1" dirty="0"/>
              <a:t>43-48</a:t>
            </a:r>
            <a:r>
              <a:rPr lang="zh-CN" altLang="en-US" sz="2800" b="1" dirty="0"/>
              <a:t>的咒注麽。</a:t>
            </a:r>
            <a:endParaRPr lang="en-US" altLang="zh-CN" sz="2800" b="1" dirty="0"/>
          </a:p>
          <a:p>
            <a:endParaRPr lang="en-US" altLang="zh-CN" sz="2800" b="1" dirty="0"/>
          </a:p>
          <a:p>
            <a:r>
              <a:rPr lang="en-US" altLang="zh-CN" sz="2800" b="1" dirty="0">
                <a:solidFill>
                  <a:srgbClr val="009900"/>
                </a:solidFill>
              </a:rPr>
              <a:t>2</a:t>
            </a:r>
            <a:r>
              <a:rPr lang="zh-CN" altLang="en-US" sz="2800" b="1" dirty="0">
                <a:solidFill>
                  <a:srgbClr val="009900"/>
                </a:solidFill>
              </a:rPr>
              <a:t>）他是个高傲的人：</a:t>
            </a:r>
            <a:r>
              <a:rPr lang="zh-CN" altLang="en-US" sz="2800" b="1" dirty="0"/>
              <a:t>他刚把一个妇女的全家杀了，这妇女给带来了毒羊肉。他们居然搞不清楚状况，就吃了。</a:t>
            </a:r>
            <a:endParaRPr lang="en-US" altLang="zh-CN" sz="2800" b="1" dirty="0"/>
          </a:p>
          <a:p>
            <a:endParaRPr lang="en-US" altLang="zh-CN" sz="2800" b="1" dirty="0"/>
          </a:p>
          <a:p>
            <a:r>
              <a:rPr lang="en-US" altLang="zh-CN" sz="2800" b="1" dirty="0">
                <a:solidFill>
                  <a:srgbClr val="009900"/>
                </a:solidFill>
              </a:rPr>
              <a:t>3</a:t>
            </a:r>
            <a:r>
              <a:rPr lang="zh-CN" altLang="en-US" sz="2800" b="1" dirty="0">
                <a:solidFill>
                  <a:srgbClr val="009900"/>
                </a:solidFill>
              </a:rPr>
              <a:t>）他经不过先知的考验：</a:t>
            </a:r>
            <a:endParaRPr lang="en-US" altLang="zh-CN" sz="2800" b="1" dirty="0">
              <a:solidFill>
                <a:srgbClr val="009900"/>
              </a:solidFill>
            </a:endParaRPr>
          </a:p>
          <a:p>
            <a:r>
              <a:rPr lang="zh-CN" altLang="en-US" sz="2800" b="1" dirty="0"/>
              <a:t>下毒的妇女被审问为何要下毒？她回答说：你杀了我全家，如果你是先知来作这事，就算我下毒，你也不会中毒的，如果你会中毒死亡，你就不是上帝差来的先知。结果穆罕默德慢性中毒而死。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0861151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0"/>
            <a:ext cx="1181100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rgbClr val="009900"/>
                </a:solidFill>
              </a:rPr>
              <a:t>4</a:t>
            </a:r>
            <a:r>
              <a:rPr lang="zh-CN" altLang="en-US" sz="2800" b="1" dirty="0">
                <a:solidFill>
                  <a:srgbClr val="009900"/>
                </a:solidFill>
              </a:rPr>
              <a:t>）信穆罕默德是先知，带给人死亡：</a:t>
            </a:r>
            <a:endParaRPr lang="en-US" altLang="zh-CN" sz="2800" b="1" dirty="0">
              <a:solidFill>
                <a:srgbClr val="009900"/>
              </a:solidFill>
            </a:endParaRPr>
          </a:p>
          <a:p>
            <a:r>
              <a:rPr lang="zh-CN" altLang="en-US" sz="2800" b="1" dirty="0"/>
              <a:t>巴沙已经尝到羊肉有问题；他没吐出来。因为看见先知也在吃。他以为穆罕默德是先知，这是他家的宴席，如果他吃，这应该就不会有什么问题。他相信穆罕默德的先知身份，结果，巴沙对穆罕默德是先知的信心，带给他死亡。</a:t>
            </a:r>
            <a:endParaRPr lang="en-US" altLang="zh-CN" sz="2800" b="1" dirty="0"/>
          </a:p>
          <a:p>
            <a:endParaRPr lang="en-US" altLang="zh-CN" sz="2800" b="1" dirty="0"/>
          </a:p>
          <a:p>
            <a:r>
              <a:rPr lang="en-US" altLang="zh-CN" sz="2800" b="1" dirty="0">
                <a:solidFill>
                  <a:srgbClr val="009900"/>
                </a:solidFill>
              </a:rPr>
              <a:t>5</a:t>
            </a:r>
            <a:r>
              <a:rPr lang="zh-CN" altLang="en-US" sz="2800" b="1" dirty="0">
                <a:solidFill>
                  <a:srgbClr val="009900"/>
                </a:solidFill>
              </a:rPr>
              <a:t>）先知的保护宣告无效：</a:t>
            </a:r>
            <a:endParaRPr lang="en-US" altLang="zh-CN" sz="2800" b="1" dirty="0">
              <a:solidFill>
                <a:srgbClr val="009900"/>
              </a:solidFill>
            </a:endParaRPr>
          </a:p>
          <a:p>
            <a:r>
              <a:rPr lang="zh-CN" altLang="en-US" sz="2800" b="1" dirty="0"/>
              <a:t>当妇人对穆罕默德说：我下了毒；穆罕默德非常有信心的反辩驳说：奉安拉的名；安拉绝对不会容许你所做的得逞。先知说安拉不会容许他中毒，结果他还是中毒而死。这说明什么？</a:t>
            </a:r>
            <a:endParaRPr lang="en-US" altLang="zh-CN" sz="2800" b="1" dirty="0"/>
          </a:p>
          <a:p>
            <a:endParaRPr lang="en-US" sz="2800" b="1" dirty="0"/>
          </a:p>
          <a:p>
            <a:r>
              <a:rPr lang="en-US" altLang="zh-CN" sz="2800" b="1" dirty="0">
                <a:solidFill>
                  <a:srgbClr val="009900"/>
                </a:solidFill>
              </a:rPr>
              <a:t>6</a:t>
            </a:r>
            <a:r>
              <a:rPr lang="zh-CN" altLang="en-US" sz="2800" b="1" dirty="0">
                <a:solidFill>
                  <a:srgbClr val="009900"/>
                </a:solidFill>
              </a:rPr>
              <a:t>）先知是先知先觉，穆罕默德后知后觉，这意味着什么：</a:t>
            </a:r>
            <a:endParaRPr lang="en-US" altLang="zh-CN" sz="2800" b="1" dirty="0">
              <a:solidFill>
                <a:srgbClr val="009900"/>
              </a:solidFill>
            </a:endParaRPr>
          </a:p>
          <a:p>
            <a:r>
              <a:rPr lang="zh-CN" altLang="en-US" sz="2800" b="1" dirty="0"/>
              <a:t>当他吃下羊肉后，才有启示说；我感受到羊肉有问题。如果他是真先知，只要提早</a:t>
            </a:r>
            <a:r>
              <a:rPr lang="en-US" altLang="zh-CN" sz="2800" b="1" dirty="0"/>
              <a:t>3</a:t>
            </a:r>
            <a:r>
              <a:rPr lang="zh-CN" altLang="en-US" sz="2800" b="1" dirty="0"/>
              <a:t>分钟知晓，他和他的伙伴就不会中毒而死。为什么要吃下去了，才有启示说有毒？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5419880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0"/>
            <a:ext cx="118872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rgbClr val="009900"/>
                </a:solidFill>
              </a:rPr>
              <a:t>7)</a:t>
            </a:r>
            <a:r>
              <a:rPr lang="zh-CN" altLang="en-US" sz="2800" b="1" dirty="0">
                <a:solidFill>
                  <a:srgbClr val="009900"/>
                </a:solidFill>
              </a:rPr>
              <a:t>死在一个他看不起的女人手里：</a:t>
            </a:r>
            <a:endParaRPr lang="en-US" altLang="zh-CN" sz="2800" b="1" dirty="0">
              <a:solidFill>
                <a:srgbClr val="009900"/>
              </a:solidFill>
            </a:endParaRPr>
          </a:p>
          <a:p>
            <a:r>
              <a:rPr lang="zh-CN" altLang="en-US" sz="2800" b="1" dirty="0"/>
              <a:t>从历史看穆罕默德对犹太人传递了最大的怨恨，也对女人作了非常大的贬低；说女人是没智慧的，低等的。若不听话丈夫还可以打她们。最后，他被一个复仇的犹太妇人所伤，死在大动脉被割除的死因里。</a:t>
            </a:r>
            <a:endParaRPr lang="en-US" altLang="zh-CN" sz="2800" b="1" dirty="0"/>
          </a:p>
          <a:p>
            <a:endParaRPr lang="en-US" sz="2800" b="1" dirty="0"/>
          </a:p>
          <a:p>
            <a:r>
              <a:rPr lang="en-US" altLang="zh-CN" sz="2800" b="1" dirty="0">
                <a:solidFill>
                  <a:srgbClr val="009900"/>
                </a:solidFill>
              </a:rPr>
              <a:t>8</a:t>
            </a:r>
            <a:r>
              <a:rPr lang="zh-CN" altLang="en-US" sz="2800" b="1" dirty="0">
                <a:solidFill>
                  <a:srgbClr val="009900"/>
                </a:solidFill>
              </a:rPr>
              <a:t>）穆罕默德死在羞辱中：</a:t>
            </a:r>
            <a:endParaRPr lang="en-US" altLang="zh-CN" sz="2800" b="1" dirty="0">
              <a:solidFill>
                <a:srgbClr val="009900"/>
              </a:solidFill>
            </a:endParaRPr>
          </a:p>
          <a:p>
            <a:r>
              <a:rPr lang="zh-CN" altLang="en-US" sz="2800" b="1" dirty="0"/>
              <a:t>虽然，犹太人也杀害耶稣基督。但上帝却拯救耶稣基督从死里复活，把他接入天堂，还借着他的死，复活，显明荣耀的身体，升天，作为对人类的救赎福音。</a:t>
            </a:r>
            <a:endParaRPr lang="en-US" altLang="zh-CN" sz="2800" b="1" dirty="0"/>
          </a:p>
          <a:p>
            <a:endParaRPr lang="en-US" altLang="zh-CN" sz="2800" b="1" dirty="0"/>
          </a:p>
          <a:p>
            <a:r>
              <a:rPr lang="zh-CN" altLang="en-US" sz="2800" b="1" dirty="0"/>
              <a:t>然而，上帝没有伸出他救赎的手来拯救穆罕默德，以致他惨死。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1602678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828801"/>
            <a:ext cx="777240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0"/>
            <a:ext cx="11582400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rgbClr val="C00000"/>
                </a:solidFill>
              </a:rPr>
              <a:t>9</a:t>
            </a:r>
            <a:r>
              <a:rPr lang="zh-CN" altLang="en-US" sz="2800" b="1" dirty="0">
                <a:solidFill>
                  <a:srgbClr val="C00000"/>
                </a:solidFill>
              </a:rPr>
              <a:t>）穆罕默德无法照他的心愿成为殉道者：</a:t>
            </a:r>
            <a:endParaRPr lang="en-US" altLang="zh-CN" sz="2800" b="1" dirty="0">
              <a:solidFill>
                <a:srgbClr val="C00000"/>
              </a:solidFill>
            </a:endParaRPr>
          </a:p>
          <a:p>
            <a:r>
              <a:rPr lang="zh-CN" altLang="en-US" sz="2800" b="1" dirty="0"/>
              <a:t>布卡里圣训</a:t>
            </a:r>
            <a:r>
              <a:rPr lang="en-US" altLang="zh-CN" sz="2800" b="1" dirty="0"/>
              <a:t>2797</a:t>
            </a:r>
            <a:r>
              <a:rPr lang="zh-CN" altLang="en-US" sz="2800" b="1" dirty="0"/>
              <a:t>：穆罕默德曾对穆斯林宣告说：靠着掌管我灵魂的主；我愿意为安拉成为殉道者，然后再复活过来，然后再成为殉道者，然后再复活，再成为殉道者</a:t>
            </a:r>
            <a:r>
              <a:rPr lang="en-US" altLang="zh-CN" sz="2800" b="1" dirty="0"/>
              <a:t>….</a:t>
            </a:r>
            <a:r>
              <a:rPr lang="zh-CN" altLang="en-US" sz="2800" b="1" dirty="0"/>
              <a:t>。</a:t>
            </a:r>
            <a:endParaRPr lang="en-US" altLang="zh-CN" sz="2800" b="1" dirty="0"/>
          </a:p>
          <a:p>
            <a:endParaRPr lang="en-US" sz="2800" b="1" dirty="0"/>
          </a:p>
          <a:p>
            <a:endParaRPr lang="en-US" altLang="zh-CN" sz="2800" b="1" dirty="0"/>
          </a:p>
          <a:p>
            <a:endParaRPr lang="en-US" altLang="zh-CN" sz="2800" b="1" dirty="0"/>
          </a:p>
          <a:p>
            <a:endParaRPr lang="en-US" altLang="zh-CN" sz="2800" b="1" dirty="0"/>
          </a:p>
          <a:p>
            <a:endParaRPr lang="en-US" altLang="zh-CN" sz="2800" b="1" dirty="0"/>
          </a:p>
          <a:p>
            <a:endParaRPr lang="en-US" altLang="zh-CN" sz="2800" b="1" dirty="0"/>
          </a:p>
          <a:p>
            <a:r>
              <a:rPr lang="zh-CN" altLang="en-US" sz="2800" b="1" dirty="0"/>
              <a:t>当穆罕默德有什么期望，安拉常会降下启示来替他护航，满足他的心愿。然而</a:t>
            </a:r>
            <a:r>
              <a:rPr lang="en-US" altLang="zh-CN" sz="2800" b="1" dirty="0"/>
              <a:t>,</a:t>
            </a:r>
            <a:r>
              <a:rPr lang="zh-CN" altLang="en-US" sz="2800" b="1" dirty="0"/>
              <a:t>他希望替安拉杀异教徒时能殉道，复活，再殉道，复活再殉道</a:t>
            </a:r>
            <a:r>
              <a:rPr lang="en-US" altLang="zh-CN" sz="2800" b="1" dirty="0"/>
              <a:t>…….</a:t>
            </a:r>
            <a:r>
              <a:rPr lang="zh-CN" altLang="en-US" sz="2800" b="1" dirty="0"/>
              <a:t>。安拉没有满足他的心愿，他死在一个异教徒，一位女人的手里；死后也没有复活。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2873854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" y="1"/>
            <a:ext cx="119634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SimHei" panose="02010609060101010101" pitchFamily="49" charset="-122"/>
                <a:ea typeface="SimHei" panose="02010609060101010101" pitchFamily="49" charset="-122"/>
              </a:rPr>
              <a:t>结论：</a:t>
            </a:r>
            <a:endParaRPr lang="en-US" altLang="zh-CN" sz="3200" b="1" dirty="0">
              <a:latin typeface="SimHei" panose="02010609060101010101" pitchFamily="49" charset="-122"/>
              <a:ea typeface="SimHei" panose="02010609060101010101" pitchFamily="49" charset="-122"/>
            </a:endParaRPr>
          </a:p>
          <a:p>
            <a:r>
              <a:rPr lang="zh-CN" altLang="en-US" sz="3200" b="1" dirty="0">
                <a:latin typeface="SimHei" panose="02010609060101010101" pitchFamily="49" charset="-122"/>
                <a:ea typeface="SimHei" panose="02010609060101010101" pitchFamily="49" charset="-122"/>
              </a:rPr>
              <a:t>从穆罕默德死因的种种迹象，你看见了什么？</a:t>
            </a:r>
            <a:endParaRPr lang="en-US" altLang="zh-CN" sz="3200" b="1" dirty="0">
              <a:latin typeface="SimHei" panose="02010609060101010101" pitchFamily="49" charset="-122"/>
              <a:ea typeface="SimHei" panose="02010609060101010101" pitchFamily="49" charset="-122"/>
            </a:endParaRPr>
          </a:p>
          <a:p>
            <a:r>
              <a:rPr lang="zh-CN" altLang="en-US" sz="3200" b="1" dirty="0">
                <a:solidFill>
                  <a:srgbClr val="009900"/>
                </a:solidFill>
                <a:latin typeface="SimHei" panose="02010609060101010101" pitchFamily="49" charset="-122"/>
                <a:ea typeface="SimHei" panose="02010609060101010101" pitchFamily="49" charset="-122"/>
              </a:rPr>
              <a:t>古兰经</a:t>
            </a:r>
            <a:r>
              <a:rPr lang="en-US" altLang="zh-CN" sz="3200" b="1" dirty="0">
                <a:solidFill>
                  <a:srgbClr val="009900"/>
                </a:solidFill>
                <a:latin typeface="SimHei" panose="02010609060101010101" pitchFamily="49" charset="-122"/>
                <a:ea typeface="SimHei" panose="02010609060101010101" pitchFamily="49" charset="-122"/>
              </a:rPr>
              <a:t>69</a:t>
            </a:r>
            <a:r>
              <a:rPr lang="zh-CN" altLang="en-US" sz="3200" b="1" dirty="0">
                <a:solidFill>
                  <a:srgbClr val="009900"/>
                </a:solidFill>
                <a:latin typeface="SimHei" panose="02010609060101010101" pitchFamily="49" charset="-122"/>
                <a:ea typeface="SimHei" panose="02010609060101010101" pitchFamily="49" charset="-122"/>
              </a:rPr>
              <a:t>：</a:t>
            </a:r>
            <a:r>
              <a:rPr lang="en-US" altLang="zh-CN" sz="3200" b="1" dirty="0">
                <a:solidFill>
                  <a:srgbClr val="009900"/>
                </a:solidFill>
                <a:latin typeface="SimHei" panose="02010609060101010101" pitchFamily="49" charset="-122"/>
                <a:ea typeface="SimHei" panose="02010609060101010101" pitchFamily="49" charset="-122"/>
              </a:rPr>
              <a:t>43-48 </a:t>
            </a:r>
            <a:r>
              <a:rPr lang="zh-CN" altLang="en-US" sz="3200" b="1" dirty="0">
                <a:solidFill>
                  <a:srgbClr val="009900"/>
                </a:solidFill>
                <a:latin typeface="SimHei" panose="02010609060101010101" pitchFamily="49" charset="-122"/>
                <a:ea typeface="SimHei" panose="02010609060101010101" pitchFamily="49" charset="-122"/>
              </a:rPr>
              <a:t>这是从全世界的主降示的。假若他假借我的名义，捏造谣言，我必以权力逮捕他，然后必割断他的大动脉，你们中没有一个人能保卫他。这确是对敬畏者的教训。</a:t>
            </a:r>
            <a:endParaRPr lang="en-US" altLang="zh-CN" sz="3200" b="1" dirty="0">
              <a:solidFill>
                <a:srgbClr val="009900"/>
              </a:solidFill>
              <a:latin typeface="SimHei" panose="02010609060101010101" pitchFamily="49" charset="-122"/>
              <a:ea typeface="SimHei" panose="02010609060101010101" pitchFamily="49" charset="-122"/>
            </a:endParaRPr>
          </a:p>
          <a:p>
            <a:endParaRPr lang="en-US" altLang="zh-CN" sz="3200" b="1" dirty="0">
              <a:solidFill>
                <a:srgbClr val="FF0000"/>
              </a:solidFill>
              <a:latin typeface="SimHei" panose="02010609060101010101" pitchFamily="49" charset="-122"/>
              <a:ea typeface="SimHei" panose="02010609060101010101" pitchFamily="49" charset="-122"/>
            </a:endParaRPr>
          </a:p>
          <a:p>
            <a:r>
              <a:rPr lang="zh-CN" altLang="en-US" sz="3200" b="1" dirty="0">
                <a:solidFill>
                  <a:srgbClr val="FF0000"/>
                </a:solidFill>
                <a:latin typeface="SimHei" panose="02010609060101010101" pitchFamily="49" charset="-122"/>
                <a:ea typeface="SimHei" panose="02010609060101010101" pitchFamily="49" charset="-122"/>
              </a:rPr>
              <a:t>穆罕默德后来亲口承认，那毒羊肉逐渐侵蚀他的心藏和血管：</a:t>
            </a:r>
            <a:r>
              <a:rPr lang="zh-CN" altLang="en-US" sz="3200" b="1" dirty="0">
                <a:solidFill>
                  <a:srgbClr val="009900"/>
                </a:solidFill>
                <a:latin typeface="SimHei" panose="02010609060101010101" pitchFamily="49" charset="-122"/>
                <a:ea typeface="SimHei" panose="02010609060101010101" pitchFamily="49" charset="-122"/>
              </a:rPr>
              <a:t>布卡里圣训</a:t>
            </a:r>
            <a:r>
              <a:rPr lang="en-US" altLang="zh-CN" sz="3200" b="1" dirty="0">
                <a:solidFill>
                  <a:srgbClr val="009900"/>
                </a:solidFill>
                <a:latin typeface="SimHei" panose="02010609060101010101" pitchFamily="49" charset="-122"/>
                <a:ea typeface="SimHei" panose="02010609060101010101" pitchFamily="49" charset="-122"/>
              </a:rPr>
              <a:t>4428</a:t>
            </a:r>
            <a:r>
              <a:rPr lang="zh-CN" altLang="en-US" sz="3200" b="1" dirty="0">
                <a:solidFill>
                  <a:srgbClr val="009900"/>
                </a:solidFill>
                <a:latin typeface="SimHei" panose="02010609060101010101" pitchFamily="49" charset="-122"/>
                <a:ea typeface="SimHei" panose="02010609060101010101" pitchFamily="49" charset="-122"/>
              </a:rPr>
              <a:t>：先知临死前对妻子爱莎说：哦，爱莎，我能够感受到在海巴尔吃了毒羊肉所带给我的痛苦，我感觉我的动脉被毒封锁的疼痛。</a:t>
            </a:r>
            <a:endParaRPr lang="en-US" altLang="zh-CN" sz="3200" b="1" dirty="0">
              <a:solidFill>
                <a:srgbClr val="009900"/>
              </a:solidFill>
              <a:latin typeface="SimHei" panose="02010609060101010101" pitchFamily="49" charset="-122"/>
              <a:ea typeface="SimHei" panose="02010609060101010101" pitchFamily="49" charset="-122"/>
            </a:endParaRPr>
          </a:p>
          <a:p>
            <a:r>
              <a:rPr lang="zh-CN" altLang="en-US" sz="3200" b="1" dirty="0">
                <a:latin typeface="SimHei" panose="02010609060101010101" pitchFamily="49" charset="-122"/>
                <a:ea typeface="SimHei" panose="02010609060101010101" pitchFamily="49" charset="-122"/>
              </a:rPr>
              <a:t>这些迹象意味着什么</a:t>
            </a:r>
            <a:r>
              <a:rPr lang="en-US" altLang="zh-CN" sz="3200" b="1" dirty="0">
                <a:latin typeface="SimHei" panose="02010609060101010101" pitchFamily="49" charset="-122"/>
                <a:ea typeface="SimHei" panose="02010609060101010101" pitchFamily="49" charset="-122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7504122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7940" y="3549848"/>
            <a:ext cx="9210060" cy="329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-76200" y="10418"/>
            <a:ext cx="11811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</a:rPr>
              <a:t>布卡里圣训</a:t>
            </a:r>
            <a:r>
              <a:rPr lang="en-US" altLang="zh-CN" sz="3200" b="1" dirty="0">
                <a:solidFill>
                  <a:srgbClr val="FF0000"/>
                </a:solidFill>
              </a:rPr>
              <a:t>2617</a:t>
            </a:r>
            <a:r>
              <a:rPr lang="zh-CN" altLang="en-US" sz="3200" b="1" dirty="0">
                <a:solidFill>
                  <a:srgbClr val="FF0000"/>
                </a:solidFill>
              </a:rPr>
              <a:t>条说：一位犹太妇女在穆罕默德的羊肉中下毒。</a:t>
            </a:r>
            <a:endParaRPr lang="en-US" altLang="zh-CN" sz="3200" b="1" dirty="0">
              <a:solidFill>
                <a:srgbClr val="FF0000"/>
              </a:solidFill>
            </a:endParaRPr>
          </a:p>
          <a:p>
            <a:endParaRPr lang="en-US" altLang="zh-CN" sz="32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zh-CN" altLang="en-US" sz="3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一位犹太妇人将一盘煮好且下了毒的羊肉，带来给先知和他的朋友吃。穆斯林把她带来问先知；是不是现在就将他杀死。先知说：不。阿纳接着说：我继续看见那在先知嘴里的毒在变化者。</a:t>
            </a:r>
            <a:endParaRPr lang="en-US" altLang="zh-CN" sz="32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64182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"/>
            <a:ext cx="120396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+mj-ea"/>
                <a:ea typeface="+mj-ea"/>
              </a:rPr>
              <a:t>然而，就这起下毒案，还有一种特别的说法：</a:t>
            </a:r>
            <a:endParaRPr lang="en-US" altLang="zh-CN" sz="3200" b="1" dirty="0">
              <a:solidFill>
                <a:srgbClr val="FF0000"/>
              </a:solidFill>
              <a:latin typeface="+mj-ea"/>
              <a:ea typeface="+mj-ea"/>
            </a:endParaRPr>
          </a:p>
          <a:p>
            <a:endParaRPr lang="en-US" altLang="zh-CN" sz="3200" b="1" dirty="0">
              <a:latin typeface="+mj-ea"/>
              <a:ea typeface="+mj-ea"/>
            </a:endParaRPr>
          </a:p>
          <a:p>
            <a:r>
              <a:rPr lang="zh-CN" altLang="en-US" sz="3200" b="1" dirty="0">
                <a:latin typeface="+mj-ea"/>
                <a:ea typeface="+mj-ea"/>
              </a:rPr>
              <a:t>穆罕默德常被质疑他的先知身份，他就在古兰经</a:t>
            </a:r>
            <a:r>
              <a:rPr lang="en-US" altLang="zh-CN" sz="3200" b="1" dirty="0">
                <a:latin typeface="+mj-ea"/>
                <a:ea typeface="+mj-ea"/>
              </a:rPr>
              <a:t>69</a:t>
            </a:r>
            <a:r>
              <a:rPr lang="zh-CN" altLang="en-US" sz="3200" b="1" dirty="0">
                <a:latin typeface="+mj-ea"/>
                <a:ea typeface="+mj-ea"/>
              </a:rPr>
              <a:t>章，宣告真主如何对假先知的审判</a:t>
            </a:r>
            <a:endParaRPr lang="en-US" altLang="zh-CN" sz="3200" b="1" dirty="0">
              <a:latin typeface="+mj-ea"/>
              <a:ea typeface="+mj-ea"/>
            </a:endParaRPr>
          </a:p>
          <a:p>
            <a:endParaRPr lang="en-US" altLang="zh-CN" sz="3200" b="1" dirty="0">
              <a:solidFill>
                <a:srgbClr val="009900"/>
              </a:solidFill>
              <a:latin typeface="+mj-ea"/>
              <a:ea typeface="+mj-ea"/>
            </a:endParaRPr>
          </a:p>
          <a:p>
            <a:r>
              <a:rPr lang="zh-CN" altLang="en-US" sz="3200" b="1" dirty="0">
                <a:solidFill>
                  <a:srgbClr val="009900"/>
                </a:solidFill>
                <a:latin typeface="+mj-ea"/>
                <a:ea typeface="+mj-ea"/>
              </a:rPr>
              <a:t>古兰经</a:t>
            </a:r>
            <a:r>
              <a:rPr lang="en-US" altLang="zh-CN" sz="3200" b="1" dirty="0">
                <a:solidFill>
                  <a:srgbClr val="009900"/>
                </a:solidFill>
                <a:latin typeface="+mj-ea"/>
                <a:ea typeface="+mj-ea"/>
              </a:rPr>
              <a:t>69</a:t>
            </a:r>
            <a:r>
              <a:rPr lang="zh-CN" altLang="en-US" sz="3200" b="1" dirty="0">
                <a:solidFill>
                  <a:srgbClr val="009900"/>
                </a:solidFill>
                <a:latin typeface="+mj-ea"/>
                <a:ea typeface="+mj-ea"/>
              </a:rPr>
              <a:t>：</a:t>
            </a:r>
            <a:r>
              <a:rPr lang="en-US" altLang="zh-CN" sz="3200" b="1" dirty="0">
                <a:solidFill>
                  <a:srgbClr val="009900"/>
                </a:solidFill>
                <a:latin typeface="+mj-ea"/>
                <a:ea typeface="+mj-ea"/>
              </a:rPr>
              <a:t>43-48 </a:t>
            </a:r>
            <a:r>
              <a:rPr lang="zh-CN" altLang="en-US" sz="3200" b="1" dirty="0">
                <a:solidFill>
                  <a:srgbClr val="009900"/>
                </a:solidFill>
                <a:latin typeface="+mj-ea"/>
                <a:ea typeface="+mj-ea"/>
              </a:rPr>
              <a:t>这是从全世界的主降示的。假若他假借我的名义，捏造谣言，我必以权力逮捕他，然后必割断他的大动脉，你们中没有一个人能保卫他。这确是对敬畏者的教训。</a:t>
            </a:r>
            <a:endParaRPr lang="en-US" altLang="zh-CN" sz="3200" b="1" dirty="0">
              <a:solidFill>
                <a:srgbClr val="009900"/>
              </a:solidFill>
              <a:latin typeface="+mj-ea"/>
              <a:ea typeface="+mj-ea"/>
            </a:endParaRPr>
          </a:p>
          <a:p>
            <a:endParaRPr lang="en-US" sz="3200" b="1" dirty="0">
              <a:solidFill>
                <a:srgbClr val="009900"/>
              </a:solidFill>
              <a:latin typeface="+mj-ea"/>
              <a:ea typeface="+mj-ea"/>
            </a:endParaRPr>
          </a:p>
          <a:p>
            <a:r>
              <a:rPr lang="zh-CN" altLang="en-US" sz="3200" b="1" dirty="0">
                <a:latin typeface="+mj-ea"/>
                <a:ea typeface="+mj-ea"/>
              </a:rPr>
              <a:t>留意古兰经宣称对假先知的审判：</a:t>
            </a:r>
            <a:r>
              <a:rPr lang="zh-CN" altLang="en-US" sz="3200" b="1" dirty="0">
                <a:solidFill>
                  <a:srgbClr val="FF0000"/>
                </a:solidFill>
                <a:latin typeface="+mj-ea"/>
                <a:ea typeface="+mj-ea"/>
              </a:rPr>
              <a:t>真主要攻击他的大动脉，使他的心血不通，受到拦住，枯萎。</a:t>
            </a:r>
            <a:endParaRPr lang="en-US" sz="32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8169574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3876" y="2819400"/>
            <a:ext cx="9154021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81000" y="1"/>
            <a:ext cx="114300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</a:rPr>
              <a:t>穆斯林圣训</a:t>
            </a:r>
            <a:r>
              <a:rPr lang="en-US" altLang="zh-CN" sz="3200" b="1" dirty="0">
                <a:solidFill>
                  <a:srgbClr val="FF0000"/>
                </a:solidFill>
              </a:rPr>
              <a:t>5430</a:t>
            </a:r>
            <a:r>
              <a:rPr lang="zh-CN" altLang="en-US" sz="3200" b="1" dirty="0">
                <a:solidFill>
                  <a:srgbClr val="FF0000"/>
                </a:solidFill>
              </a:rPr>
              <a:t>条记录说：</a:t>
            </a:r>
            <a:endParaRPr lang="en-US" altLang="zh-CN" sz="3200" b="1" dirty="0">
              <a:solidFill>
                <a:srgbClr val="FF0000"/>
              </a:solidFill>
            </a:endParaRPr>
          </a:p>
          <a:p>
            <a:r>
              <a:rPr lang="zh-CN" altLang="en-US" sz="3200" b="1" dirty="0"/>
              <a:t>一位犹太妇女给先知带来了下来毒的羊肉。当先知感受到羊肉有毒，他把她叫来问为何要如此做。她回答；我做了决定要谋害你。先知当场就说：安拉绝对不会给你做这事的权柄。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6060972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471862"/>
            <a:ext cx="9144000" cy="3386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8600" y="0"/>
            <a:ext cx="115824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</a:rPr>
              <a:t>Ibn </a:t>
            </a:r>
            <a:r>
              <a:rPr lang="en-US" altLang="zh-CN" sz="3200" b="1" dirty="0" err="1">
                <a:solidFill>
                  <a:srgbClr val="FF0000"/>
                </a:solidFill>
              </a:rPr>
              <a:t>Sa’d</a:t>
            </a:r>
            <a:r>
              <a:rPr lang="zh-CN" altLang="en-US" sz="3200" b="1" dirty="0">
                <a:solidFill>
                  <a:srgbClr val="FF0000"/>
                </a:solidFill>
              </a:rPr>
              <a:t>在他的传记页</a:t>
            </a:r>
            <a:r>
              <a:rPr lang="en-US" altLang="zh-CN" sz="3200" b="1" dirty="0">
                <a:solidFill>
                  <a:srgbClr val="FF0000"/>
                </a:solidFill>
              </a:rPr>
              <a:t>252</a:t>
            </a:r>
            <a:r>
              <a:rPr lang="zh-CN" altLang="en-US" sz="3200" b="1" dirty="0">
                <a:solidFill>
                  <a:srgbClr val="FF0000"/>
                </a:solidFill>
              </a:rPr>
              <a:t>说：</a:t>
            </a:r>
            <a:endParaRPr lang="en-US" altLang="zh-CN" sz="3200" b="1" dirty="0">
              <a:solidFill>
                <a:srgbClr val="FF0000"/>
              </a:solidFill>
            </a:endParaRPr>
          </a:p>
          <a:p>
            <a:r>
              <a:rPr lang="zh-CN" altLang="en-US" sz="3200" b="1" dirty="0"/>
              <a:t>先知打发再娜去问犹太妇女，为何要给他下毒。妇女回答：因为你对我做了这些事；你杀死了我的父亲，叔父和丈夫。我告诉自己，你是不是个真先知，这条烤羊腿会告诉你真相。其他人也说，如果你是要来作王的，我们会把你杀死。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1784170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054" y="3200401"/>
            <a:ext cx="9191947" cy="3505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8600" y="1"/>
            <a:ext cx="114300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</a:rPr>
              <a:t>阿布大巫圣训</a:t>
            </a:r>
            <a:r>
              <a:rPr lang="en-US" altLang="zh-CN" sz="3200" b="1" dirty="0">
                <a:solidFill>
                  <a:srgbClr val="FF0000"/>
                </a:solidFill>
              </a:rPr>
              <a:t>4498</a:t>
            </a:r>
          </a:p>
          <a:p>
            <a:r>
              <a:rPr lang="zh-CN" altLang="en-US" sz="3200" b="1" dirty="0"/>
              <a:t>一位犹太妇女拿来一盘下过毒的烤羊肉。先知吃了，其他人也吃了。先知突然说；停止吃。我感受到这里面有毒。比沙，巴拉，马如等人当天就死了。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3011174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505201"/>
            <a:ext cx="9144001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6200" y="0"/>
            <a:ext cx="11811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/>
              <a:t>穆罕默德把妇人叫来问，为何要下毒。妇人回答说：如果你是位真先知，毒对你将是无效的。如果你想作王，我所作的将解放你的子民。先知下令把她杀了。后来先知临死前，一再对爱莎说起：先前在海巴尔吃的毒羊肉让我非常痛苦。从那时起，我的动脉就被堵住了。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066427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5570" y="3524190"/>
            <a:ext cx="9142430" cy="330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2400" y="0"/>
            <a:ext cx="11811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</a:rPr>
              <a:t>穆罕默德后来亲口承认，那毒羊肉逐渐侵蚀他的心藏和血管：</a:t>
            </a:r>
            <a:endParaRPr lang="en-US" altLang="zh-CN" sz="3200" b="1" dirty="0">
              <a:solidFill>
                <a:srgbClr val="FF0000"/>
              </a:solidFill>
            </a:endParaRPr>
          </a:p>
          <a:p>
            <a:endParaRPr lang="en-US" altLang="zh-CN" sz="3200" b="1" dirty="0"/>
          </a:p>
          <a:p>
            <a:r>
              <a:rPr lang="zh-CN" altLang="en-US" sz="3200" b="1" dirty="0">
                <a:solidFill>
                  <a:srgbClr val="009900"/>
                </a:solidFill>
              </a:rPr>
              <a:t>布卡里圣训</a:t>
            </a:r>
            <a:r>
              <a:rPr lang="en-US" altLang="zh-CN" sz="3200" b="1" dirty="0">
                <a:solidFill>
                  <a:srgbClr val="009900"/>
                </a:solidFill>
              </a:rPr>
              <a:t>4428</a:t>
            </a:r>
            <a:r>
              <a:rPr lang="zh-CN" altLang="en-US" sz="3200" b="1" dirty="0">
                <a:solidFill>
                  <a:srgbClr val="009900"/>
                </a:solidFill>
              </a:rPr>
              <a:t>：先知临死前对妻子爱莎说：</a:t>
            </a:r>
            <a:endParaRPr lang="en-US" altLang="zh-CN" sz="3200" b="1" dirty="0">
              <a:solidFill>
                <a:srgbClr val="009900"/>
              </a:solidFill>
            </a:endParaRPr>
          </a:p>
          <a:p>
            <a:r>
              <a:rPr lang="zh-CN" altLang="en-US" sz="3200" b="1" dirty="0">
                <a:solidFill>
                  <a:srgbClr val="009900"/>
                </a:solidFill>
              </a:rPr>
              <a:t>哦，爱莎，我能够感受到在海巴尔吃了毒羊肉所带给我的痛苦，我感觉我的动脉被毒封锁的疼痛。</a:t>
            </a:r>
            <a:endParaRPr lang="en-US" sz="3200" b="1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96173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1"/>
            <a:ext cx="118872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</a:rPr>
              <a:t>有本传记记录说：</a:t>
            </a:r>
            <a:endParaRPr lang="en-US" altLang="zh-CN" sz="3200" b="1" dirty="0">
              <a:solidFill>
                <a:srgbClr val="FF0000"/>
              </a:solidFill>
            </a:endParaRPr>
          </a:p>
          <a:p>
            <a:endParaRPr lang="en-US" sz="3200" b="1" dirty="0"/>
          </a:p>
          <a:p>
            <a:r>
              <a:rPr lang="zh-CN" altLang="en-US" sz="3200" b="1" dirty="0"/>
              <a:t>先知拿来个前腿放入嘴里吃，比沙巴拉跟着拿起另一块肉吃，还有其他人也跟着吃。一会先知突然说：停止你们的手，我感觉这羊肉里好像有毒物。比沙巴拉接着说；我也感觉到有问题。为了不表明对你的食物不信任，我也看见你吃了，我想你应该认为没有问题，所以我也没有吐出所吃的食物。比沙没站起来，但他的面孔转为绿色。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6848067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</TotalTime>
  <Words>1736</Words>
  <Application>Microsoft Office PowerPoint</Application>
  <PresentationFormat>Widescreen</PresentationFormat>
  <Paragraphs>78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SimHei</vt:lpstr>
      <vt:lpstr>Arial</vt:lpstr>
      <vt:lpstr>Calibri</vt:lpstr>
      <vt:lpstr>Office 主题​​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ismail - [2010]</dc:creator>
  <cp:lastModifiedBy>chan HK</cp:lastModifiedBy>
  <cp:revision>31</cp:revision>
  <dcterms:created xsi:type="dcterms:W3CDTF">2014-12-10T21:16:03Z</dcterms:created>
  <dcterms:modified xsi:type="dcterms:W3CDTF">2024-12-25T08:04:27Z</dcterms:modified>
</cp:coreProperties>
</file>