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CC"/>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45"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3222326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1795938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1419215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2825107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35277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4006506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56517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3918058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1884230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1840572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5FD865C-C4FD-4DE9-B10F-3B400B557D52}" type="datetimeFigureOut">
              <a:rPr lang="zh-CN" altLang="en-US" smtClean="0"/>
              <a:t>2024/12/29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2333437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FD865C-C4FD-4DE9-B10F-3B400B557D52}" type="datetimeFigureOut">
              <a:rPr lang="zh-CN" altLang="en-US" smtClean="0"/>
              <a:t>2024/12/29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786E53-D60B-4E86-913C-2D221B85C95B}" type="slidenum">
              <a:rPr lang="zh-CN" altLang="en-US" smtClean="0"/>
              <a:t>‹#›</a:t>
            </a:fld>
            <a:endParaRPr lang="zh-CN" altLang="en-US"/>
          </a:p>
        </p:txBody>
      </p:sp>
    </p:spTree>
    <p:extLst>
      <p:ext uri="{BB962C8B-B14F-4D97-AF65-F5344CB8AC3E}">
        <p14:creationId xmlns:p14="http://schemas.microsoft.com/office/powerpoint/2010/main" val="3402425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www.Christianity.com&#65289;&#21078;&#26512;&#65292;&#26377;&#32426;&#24405;&#30340;&#65292;&#20027;&#32822;&#31267;&#20849;&#34892;&#20102;"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www.faithfamilybillings.com/"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hyperlink" Target="https://holybible.com.cn/hebrews/13-8.htm"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0" y="0"/>
            <a:ext cx="12192000" cy="7017306"/>
          </a:xfrm>
          <a:prstGeom prst="rect">
            <a:avLst/>
          </a:prstGeom>
          <a:noFill/>
        </p:spPr>
        <p:txBody>
          <a:bodyPr wrap="square" rtlCol="0">
            <a:spAutoFit/>
          </a:bodyPr>
          <a:lstStyle/>
          <a:p>
            <a:pPr algn="ctr"/>
            <a:r>
              <a:rPr lang="zh-CN" altLang="en-US" sz="3000" b="1" u="sng" dirty="0">
                <a:solidFill>
                  <a:srgbClr val="FF0000"/>
                </a:solidFill>
                <a:latin typeface="Microsoft JhengHei" panose="020B0604030504040204" pitchFamily="34" charset="-120"/>
                <a:ea typeface="Microsoft JhengHei" panose="020B0604030504040204" pitchFamily="34" charset="-120"/>
              </a:rPr>
              <a:t>从新旧约圣经，看</a:t>
            </a:r>
            <a:r>
              <a:rPr lang="zh-CN" altLang="zh-CN" sz="3000" b="1" u="sng" dirty="0">
                <a:solidFill>
                  <a:srgbClr val="FF0000"/>
                </a:solidFill>
                <a:latin typeface="Microsoft JhengHei" panose="020B0604030504040204" pitchFamily="34" charset="-120"/>
                <a:ea typeface="Microsoft JhengHei" panose="020B0604030504040204" pitchFamily="34" charset="-120"/>
              </a:rPr>
              <a:t>基督耶稣全备神性的</a:t>
            </a:r>
            <a:r>
              <a:rPr lang="zh-CN" altLang="en-US" sz="3000" b="1" u="sng" dirty="0">
                <a:solidFill>
                  <a:srgbClr val="FF0000"/>
                </a:solidFill>
                <a:latin typeface="Microsoft JhengHei" panose="020B0604030504040204" pitchFamily="34" charset="-120"/>
                <a:ea typeface="Microsoft JhengHei" panose="020B0604030504040204" pitchFamily="34" charset="-120"/>
              </a:rPr>
              <a:t>确据</a:t>
            </a:r>
            <a:endParaRPr lang="zh-CN" altLang="zh-CN" sz="3000" b="1" dirty="0">
              <a:solidFill>
                <a:srgbClr val="FF0000"/>
              </a:solidFill>
              <a:latin typeface="Microsoft JhengHei" panose="020B0604030504040204" pitchFamily="34" charset="-120"/>
              <a:ea typeface="Microsoft JhengHei" panose="020B0604030504040204" pitchFamily="34" charset="-120"/>
            </a:endParaRPr>
          </a:p>
          <a:p>
            <a:r>
              <a:rPr lang="en-US" altLang="zh-CN" sz="3000" b="1" dirty="0">
                <a:latin typeface="Microsoft JhengHei" panose="020B0604030504040204" pitchFamily="34" charset="-120"/>
                <a:ea typeface="Microsoft JhengHei" panose="020B0604030504040204" pitchFamily="34" charset="-120"/>
              </a:rPr>
              <a:t> </a:t>
            </a:r>
            <a:endParaRPr lang="zh-CN" altLang="zh-CN" sz="3000" b="1" dirty="0">
              <a:latin typeface="Microsoft JhengHei" panose="020B0604030504040204" pitchFamily="34" charset="-120"/>
              <a:ea typeface="Microsoft JhengHei" panose="020B0604030504040204" pitchFamily="34" charset="-120"/>
            </a:endParaRPr>
          </a:p>
          <a:p>
            <a:r>
              <a:rPr lang="zh-CN" altLang="zh-CN" sz="3000" b="1" u="sng" dirty="0">
                <a:solidFill>
                  <a:srgbClr val="FF0000"/>
                </a:solidFill>
                <a:latin typeface="Microsoft JhengHei" panose="020B0604030504040204" pitchFamily="34" charset="-120"/>
                <a:ea typeface="Microsoft JhengHei" panose="020B0604030504040204" pitchFamily="34" charset="-120"/>
              </a:rPr>
              <a:t>引言</a:t>
            </a:r>
            <a:r>
              <a:rPr lang="zh-CN" altLang="en-US" sz="3000" b="1" u="sng" dirty="0">
                <a:solidFill>
                  <a:srgbClr val="FF0000"/>
                </a:solidFill>
                <a:latin typeface="Microsoft JhengHei" panose="020B0604030504040204" pitchFamily="34" charset="-120"/>
                <a:ea typeface="Microsoft JhengHei" panose="020B0604030504040204" pitchFamily="34" charset="-120"/>
              </a:rPr>
              <a:t>：</a:t>
            </a:r>
            <a:endParaRPr lang="en-US" altLang="zh-CN" sz="3000" b="1" u="sng" dirty="0">
              <a:solidFill>
                <a:srgbClr val="FF0000"/>
              </a:solidFill>
              <a:latin typeface="Microsoft JhengHei" panose="020B0604030504040204" pitchFamily="34" charset="-120"/>
              <a:ea typeface="Microsoft JhengHei" panose="020B0604030504040204" pitchFamily="34" charset="-120"/>
            </a:endParaRPr>
          </a:p>
          <a:p>
            <a:endParaRPr lang="en-US" altLang="zh-CN" sz="3000" b="1" u="sng" dirty="0">
              <a:latin typeface="Microsoft JhengHei" panose="020B0604030504040204" pitchFamily="34" charset="-120"/>
              <a:ea typeface="Microsoft JhengHei" panose="020B0604030504040204" pitchFamily="34" charset="-120"/>
            </a:endParaRPr>
          </a:p>
          <a:p>
            <a:r>
              <a:rPr lang="zh-CN" altLang="zh-CN" sz="3000" b="1" dirty="0">
                <a:latin typeface="Microsoft JhengHei" panose="020B0604030504040204" pitchFamily="34" charset="-120"/>
                <a:ea typeface="Microsoft JhengHei" panose="020B0604030504040204" pitchFamily="34" charset="-120"/>
              </a:rPr>
              <a:t>伊斯兰强调耶稣只是人，是先知</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使者</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不具神性，更非真主</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上帝。</a:t>
            </a:r>
          </a:p>
          <a:p>
            <a:r>
              <a:rPr lang="en-US" altLang="zh-CN" sz="3000" b="1" dirty="0">
                <a:latin typeface="Microsoft JhengHei" panose="020B0604030504040204" pitchFamily="34" charset="-120"/>
                <a:ea typeface="Microsoft JhengHei" panose="020B0604030504040204" pitchFamily="34" charset="-120"/>
              </a:rPr>
              <a:t> </a:t>
            </a:r>
            <a:r>
              <a:rPr lang="zh-CN" altLang="zh-CN" sz="3000" b="1" dirty="0">
                <a:latin typeface="Microsoft JhengHei" panose="020B0604030504040204" pitchFamily="34" charset="-120"/>
                <a:ea typeface="Microsoft JhengHei" panose="020B0604030504040204" pitchFamily="34" charset="-120"/>
              </a:rPr>
              <a:t>按古兰经，尔撒（耶稣）也像亚当是个被造的人；</a:t>
            </a:r>
            <a:r>
              <a:rPr lang="en-US" altLang="zh-CN" sz="3000" b="1" dirty="0">
                <a:latin typeface="Microsoft JhengHei" panose="020B0604030504040204" pitchFamily="34" charset="-120"/>
                <a:ea typeface="Microsoft JhengHei" panose="020B0604030504040204" pitchFamily="34" charset="-120"/>
              </a:rPr>
              <a:t>                                      </a:t>
            </a:r>
            <a:r>
              <a:rPr lang="zh-CN" altLang="zh-CN" sz="3000" b="1" u="sng" dirty="0">
                <a:latin typeface="Microsoft JhengHei" panose="020B0604030504040204" pitchFamily="34" charset="-120"/>
                <a:ea typeface="Microsoft JhengHei" panose="020B0604030504040204" pitchFamily="34" charset="-120"/>
              </a:rPr>
              <a:t>古</a:t>
            </a:r>
            <a:r>
              <a:rPr lang="en-US" altLang="zh-CN" sz="3000" b="1" u="sng" dirty="0">
                <a:latin typeface="Microsoft JhengHei" panose="020B0604030504040204" pitchFamily="34" charset="-120"/>
                <a:ea typeface="Microsoft JhengHei" panose="020B0604030504040204" pitchFamily="34" charset="-120"/>
              </a:rPr>
              <a:t>3</a:t>
            </a:r>
            <a:r>
              <a:rPr lang="zh-CN" altLang="zh-CN" sz="3000" b="1" u="sng" dirty="0">
                <a:latin typeface="Microsoft JhengHei" panose="020B0604030504040204" pitchFamily="34" charset="-120"/>
                <a:ea typeface="Microsoft JhengHei" panose="020B0604030504040204" pitchFamily="34" charset="-120"/>
              </a:rPr>
              <a:t>：</a:t>
            </a:r>
            <a:r>
              <a:rPr lang="en-US" altLang="zh-CN" sz="3000" b="1" u="sng" dirty="0">
                <a:latin typeface="Microsoft JhengHei" panose="020B0604030504040204" pitchFamily="34" charset="-120"/>
                <a:ea typeface="Microsoft JhengHei" panose="020B0604030504040204" pitchFamily="34" charset="-120"/>
              </a:rPr>
              <a:t>59</a:t>
            </a:r>
            <a:r>
              <a:rPr lang="zh-CN" altLang="zh-CN" sz="3000" b="1" dirty="0">
                <a:latin typeface="Microsoft JhengHei" panose="020B0604030504040204" pitchFamily="34" charset="-120"/>
                <a:ea typeface="Microsoft JhengHei" panose="020B0604030504040204" pitchFamily="34" charset="-120"/>
              </a:rPr>
              <a:t>，</a:t>
            </a:r>
            <a:r>
              <a:rPr lang="zh-CN" altLang="zh-CN" sz="3000" b="1" dirty="0">
                <a:solidFill>
                  <a:srgbClr val="00B050"/>
                </a:solidFill>
                <a:latin typeface="Microsoft JhengHei" panose="020B0604030504040204" pitchFamily="34" charset="-120"/>
                <a:ea typeface="Microsoft JhengHei" panose="020B0604030504040204" pitchFamily="34" charset="-120"/>
              </a:rPr>
              <a:t>“</a:t>
            </a:r>
            <a:r>
              <a:rPr lang="zh-CN" altLang="zh-CN" sz="3000" b="1" dirty="0">
                <a:solidFill>
                  <a:srgbClr val="008000"/>
                </a:solidFill>
                <a:latin typeface="Microsoft JhengHei" panose="020B0604030504040204" pitchFamily="34" charset="-120"/>
                <a:ea typeface="Microsoft JhengHei" panose="020B0604030504040204" pitchFamily="34" charset="-120"/>
              </a:rPr>
              <a:t>在真主看来，尔撒确是象阿丹（即亚当）一样的。他用土创造阿丹，然后他对他说：“有”，他就有了。” </a:t>
            </a:r>
            <a:endParaRPr lang="en-US" altLang="zh-CN" sz="3000" b="1" dirty="0">
              <a:solidFill>
                <a:srgbClr val="008000"/>
              </a:solidFill>
              <a:latin typeface="Microsoft JhengHei" panose="020B0604030504040204" pitchFamily="34" charset="-120"/>
              <a:ea typeface="Microsoft JhengHei" panose="020B0604030504040204" pitchFamily="34" charset="-120"/>
            </a:endParaRPr>
          </a:p>
          <a:p>
            <a:endParaRPr lang="en-US" altLang="zh-CN" sz="3000" b="1" dirty="0">
              <a:latin typeface="Microsoft JhengHei" panose="020B0604030504040204" pitchFamily="34" charset="-120"/>
              <a:ea typeface="Microsoft JhengHei" panose="020B0604030504040204" pitchFamily="34" charset="-120"/>
            </a:endParaRPr>
          </a:p>
          <a:p>
            <a:r>
              <a:rPr lang="zh-CN" altLang="zh-CN" sz="3000" b="1" dirty="0">
                <a:latin typeface="Microsoft JhengHei" panose="020B0604030504040204" pitchFamily="34" charset="-120"/>
                <a:ea typeface="Microsoft JhengHei" panose="020B0604030504040204" pitchFamily="34" charset="-120"/>
              </a:rPr>
              <a:t>耶稣不过是个先知</a:t>
            </a:r>
            <a:r>
              <a:rPr lang="en-US" altLang="zh-CN" sz="3000" b="1" dirty="0">
                <a:latin typeface="Microsoft JhengHei" panose="020B0604030504040204" pitchFamily="34" charset="-120"/>
                <a:ea typeface="Microsoft JhengHei" panose="020B0604030504040204" pitchFamily="34" charset="-120"/>
              </a:rPr>
              <a:t>/ </a:t>
            </a:r>
            <a:r>
              <a:rPr lang="zh-CN" altLang="zh-CN" sz="3000" b="1" dirty="0">
                <a:latin typeface="Microsoft JhengHei" panose="020B0604030504040204" pitchFamily="34" charset="-120"/>
                <a:ea typeface="Microsoft JhengHei" panose="020B0604030504040204" pitchFamily="34" charset="-120"/>
              </a:rPr>
              <a:t>使者，是阿拉借着祂的一句话和灵造出来的：</a:t>
            </a:r>
            <a:endParaRPr lang="en-US" altLang="zh-CN" sz="3000" b="1" dirty="0">
              <a:latin typeface="Microsoft JhengHei" panose="020B0604030504040204" pitchFamily="34" charset="-120"/>
              <a:ea typeface="Microsoft JhengHei" panose="020B0604030504040204" pitchFamily="34" charset="-120"/>
            </a:endParaRPr>
          </a:p>
          <a:p>
            <a:r>
              <a:rPr lang="zh-CN" altLang="zh-CN" sz="3000" b="1" u="sng" dirty="0">
                <a:solidFill>
                  <a:srgbClr val="008000"/>
                </a:solidFill>
                <a:latin typeface="Microsoft JhengHei" panose="020B0604030504040204" pitchFamily="34" charset="-120"/>
                <a:ea typeface="Microsoft JhengHei" panose="020B0604030504040204" pitchFamily="34" charset="-120"/>
              </a:rPr>
              <a:t>古</a:t>
            </a:r>
            <a:r>
              <a:rPr lang="en-US" altLang="zh-CN" sz="3000" b="1" u="sng" dirty="0">
                <a:solidFill>
                  <a:srgbClr val="008000"/>
                </a:solidFill>
                <a:latin typeface="Microsoft JhengHei" panose="020B0604030504040204" pitchFamily="34" charset="-120"/>
                <a:ea typeface="Microsoft JhengHei" panose="020B0604030504040204" pitchFamily="34" charset="-120"/>
              </a:rPr>
              <a:t>4: 171</a:t>
            </a:r>
            <a:r>
              <a:rPr lang="en-US" altLang="zh-CN" sz="3000" b="1" dirty="0">
                <a:solidFill>
                  <a:srgbClr val="008000"/>
                </a:solidFill>
                <a:latin typeface="Microsoft JhengHei" panose="020B0604030504040204" pitchFamily="34" charset="-120"/>
                <a:ea typeface="Microsoft JhengHei" panose="020B0604030504040204" pitchFamily="34" charset="-120"/>
              </a:rPr>
              <a:t>, </a:t>
            </a:r>
            <a:r>
              <a:rPr lang="zh-CN" altLang="zh-CN" sz="3000" b="1" dirty="0">
                <a:solidFill>
                  <a:srgbClr val="008000"/>
                </a:solidFill>
                <a:latin typeface="Microsoft JhengHei" panose="020B0604030504040204" pitchFamily="34" charset="-120"/>
                <a:ea typeface="Microsoft JhengHei" panose="020B0604030504040204" pitchFamily="34" charset="-120"/>
              </a:rPr>
              <a:t>麦西哈</a:t>
            </a:r>
            <a:r>
              <a:rPr lang="en-US" altLang="zh-CN" sz="3000" b="1" dirty="0">
                <a:solidFill>
                  <a:srgbClr val="008000"/>
                </a:solidFill>
                <a:latin typeface="Microsoft JhengHei" panose="020B0604030504040204" pitchFamily="34" charset="-120"/>
                <a:ea typeface="Microsoft JhengHei" panose="020B0604030504040204" pitchFamily="34" charset="-120"/>
              </a:rPr>
              <a:t>.</a:t>
            </a:r>
            <a:r>
              <a:rPr lang="zh-CN" altLang="zh-CN" sz="3000" b="1" dirty="0">
                <a:solidFill>
                  <a:srgbClr val="008000"/>
                </a:solidFill>
                <a:latin typeface="Microsoft JhengHei" panose="020B0604030504040204" pitchFamily="34" charset="-120"/>
                <a:ea typeface="Microsoft JhengHei" panose="020B0604030504040204" pitchFamily="34" charset="-120"/>
              </a:rPr>
              <a:t>尔撒</a:t>
            </a:r>
            <a:r>
              <a:rPr lang="en-US" altLang="zh-CN" sz="3000" b="1" dirty="0">
                <a:solidFill>
                  <a:srgbClr val="008000"/>
                </a:solidFill>
                <a:latin typeface="Microsoft JhengHei" panose="020B0604030504040204" pitchFamily="34" charset="-120"/>
                <a:ea typeface="Microsoft JhengHei" panose="020B0604030504040204" pitchFamily="34" charset="-120"/>
              </a:rPr>
              <a:t>---</a:t>
            </a:r>
            <a:r>
              <a:rPr lang="zh-CN" altLang="zh-CN" sz="3000" b="1" dirty="0">
                <a:solidFill>
                  <a:srgbClr val="008000"/>
                </a:solidFill>
                <a:latin typeface="Microsoft JhengHei" panose="020B0604030504040204" pitchFamily="34" charset="-120"/>
                <a:ea typeface="Microsoft JhengHei" panose="020B0604030504040204" pitchFamily="34" charset="-120"/>
              </a:rPr>
              <a:t>麦尔彦之子（马利亚之子弥赛亚耶稣），只是真主的使者，只是他授予麦尔彦的一句话，只是从他发出的精神。。。” </a:t>
            </a:r>
            <a:endParaRPr lang="en-US" altLang="zh-CN" sz="3000" b="1" dirty="0">
              <a:solidFill>
                <a:srgbClr val="008000"/>
              </a:solidFill>
              <a:latin typeface="Microsoft JhengHei" panose="020B0604030504040204" pitchFamily="34" charset="-120"/>
              <a:ea typeface="Microsoft JhengHei" panose="020B0604030504040204" pitchFamily="34" charset="-120"/>
            </a:endParaRPr>
          </a:p>
          <a:p>
            <a:endParaRPr lang="en-US" altLang="zh-CN" sz="3000" b="1" u="sng" dirty="0">
              <a:solidFill>
                <a:srgbClr val="008000"/>
              </a:solidFill>
              <a:latin typeface="Microsoft JhengHei" panose="020B0604030504040204" pitchFamily="34" charset="-120"/>
              <a:ea typeface="Microsoft JhengHei" panose="020B0604030504040204" pitchFamily="34" charset="-120"/>
            </a:endParaRPr>
          </a:p>
          <a:p>
            <a:r>
              <a:rPr lang="zh-CN" altLang="zh-CN" sz="3000" b="1" u="sng" dirty="0">
                <a:solidFill>
                  <a:srgbClr val="008000"/>
                </a:solidFill>
                <a:latin typeface="Microsoft JhengHei" panose="020B0604030504040204" pitchFamily="34" charset="-120"/>
                <a:ea typeface="Microsoft JhengHei" panose="020B0604030504040204" pitchFamily="34" charset="-120"/>
              </a:rPr>
              <a:t>古</a:t>
            </a:r>
            <a:r>
              <a:rPr lang="en-US" altLang="zh-CN" sz="3000" b="1" u="sng" dirty="0">
                <a:solidFill>
                  <a:srgbClr val="008000"/>
                </a:solidFill>
                <a:latin typeface="Microsoft JhengHei" panose="020B0604030504040204" pitchFamily="34" charset="-120"/>
                <a:ea typeface="Microsoft JhengHei" panose="020B0604030504040204" pitchFamily="34" charset="-120"/>
              </a:rPr>
              <a:t>5</a:t>
            </a:r>
            <a:r>
              <a:rPr lang="zh-CN" altLang="zh-CN" sz="3000" b="1" u="sng" dirty="0">
                <a:solidFill>
                  <a:srgbClr val="008000"/>
                </a:solidFill>
                <a:latin typeface="Microsoft JhengHei" panose="020B0604030504040204" pitchFamily="34" charset="-120"/>
                <a:ea typeface="Microsoft JhengHei" panose="020B0604030504040204" pitchFamily="34" charset="-120"/>
              </a:rPr>
              <a:t>：</a:t>
            </a:r>
            <a:r>
              <a:rPr lang="en-US" altLang="zh-CN" sz="3000" b="1" u="sng" dirty="0">
                <a:solidFill>
                  <a:srgbClr val="008000"/>
                </a:solidFill>
                <a:latin typeface="Microsoft JhengHei" panose="020B0604030504040204" pitchFamily="34" charset="-120"/>
                <a:ea typeface="Microsoft JhengHei" panose="020B0604030504040204" pitchFamily="34" charset="-120"/>
              </a:rPr>
              <a:t>75</a:t>
            </a:r>
            <a:r>
              <a:rPr lang="en-US" altLang="zh-CN" sz="3000" b="1" dirty="0">
                <a:solidFill>
                  <a:srgbClr val="008000"/>
                </a:solidFill>
                <a:latin typeface="Microsoft JhengHei" panose="020B0604030504040204" pitchFamily="34" charset="-120"/>
                <a:ea typeface="Microsoft JhengHei" panose="020B0604030504040204" pitchFamily="34" charset="-120"/>
              </a:rPr>
              <a:t>,“</a:t>
            </a:r>
            <a:r>
              <a:rPr lang="zh-CN" altLang="zh-CN" sz="3000" b="1" dirty="0">
                <a:solidFill>
                  <a:srgbClr val="008000"/>
                </a:solidFill>
                <a:latin typeface="Microsoft JhengHei" panose="020B0604030504040204" pitchFamily="34" charset="-120"/>
                <a:ea typeface="Microsoft JhengHei" panose="020B0604030504040204" pitchFamily="34" charset="-120"/>
              </a:rPr>
              <a:t>麦尔彦之子麦西哈，只是一个使者，在他之前，有许多使者确已逝去了。。。</a:t>
            </a:r>
            <a:r>
              <a:rPr lang="en-US" altLang="zh-CN" sz="3000" b="1" dirty="0">
                <a:solidFill>
                  <a:srgbClr val="008000"/>
                </a:solidFill>
                <a:latin typeface="Microsoft JhengHei" panose="020B0604030504040204" pitchFamily="34" charset="-120"/>
                <a:ea typeface="Microsoft JhengHei" panose="020B0604030504040204" pitchFamily="34" charset="-120"/>
              </a:rPr>
              <a:t>”</a:t>
            </a:r>
            <a:endParaRPr lang="zh-CN" altLang="en-US" sz="3000" b="1" dirty="0">
              <a:solidFill>
                <a:srgbClr val="008000"/>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233904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9832"/>
            <a:ext cx="12192000" cy="6801862"/>
          </a:xfrm>
          <a:prstGeom prst="rect">
            <a:avLst/>
          </a:prstGeom>
        </p:spPr>
        <p:txBody>
          <a:bodyPr wrap="square">
            <a:spAutoFit/>
          </a:bodyPr>
          <a:lstStyle/>
          <a:p>
            <a:pPr algn="just">
              <a:spcAft>
                <a:spcPts val="0"/>
              </a:spcAft>
            </a:pPr>
            <a:r>
              <a:rPr lang="en-US" altLang="zh-CN" sz="2800" b="1" u="sng" kern="100" dirty="0">
                <a:solidFill>
                  <a:srgbClr val="FF0000"/>
                </a:solidFill>
                <a:latin typeface="Microsoft JhengHei" panose="020B0604030504040204" pitchFamily="34" charset="-120"/>
                <a:cs typeface="宋体" panose="02010600030101010101" pitchFamily="2" charset="-122"/>
              </a:rPr>
              <a:t>1.4)</a:t>
            </a:r>
            <a:r>
              <a:rPr lang="zh-CN" altLang="zh-CN" sz="2800" b="1" u="sng" kern="100" dirty="0">
                <a:solidFill>
                  <a:srgbClr val="FF0000"/>
                </a:solidFill>
                <a:effectLst/>
                <a:latin typeface="Times New Roman" panose="02020603050405020304" pitchFamily="18" charset="0"/>
                <a:ea typeface="Microsoft JhengHei" panose="020B0604030504040204" pitchFamily="34" charset="-120"/>
                <a:cs typeface="宋体" panose="02010600030101010101" pitchFamily="2" charset="-122"/>
              </a:rPr>
              <a:t>圣子基督</a:t>
            </a:r>
            <a:r>
              <a:rPr lang="zh-CN" altLang="en-US" sz="2800" b="1" u="sng" kern="100" dirty="0">
                <a:solidFill>
                  <a:srgbClr val="FF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FF0000"/>
                </a:solidFill>
                <a:effectLst/>
                <a:latin typeface="Times New Roman" panose="02020603050405020304" pitchFamily="18" charset="0"/>
                <a:ea typeface="Microsoft JhengHei" panose="020B0604030504040204" pitchFamily="34" charset="-120"/>
                <a:cs typeface="宋体" panose="02010600030101010101" pitchFamily="2" charset="-122"/>
              </a:rPr>
              <a:t>乃父上帝全备且丰满神性之彰显</a:t>
            </a:r>
            <a:endParaRPr lang="zh-CN" altLang="zh-CN" sz="2800" kern="100" dirty="0">
              <a:solidFill>
                <a:srgbClr val="FF0000"/>
              </a:solidFill>
              <a:latin typeface="Times New Roman" panose="02020603050405020304" pitchFamily="18" charset="0"/>
            </a:endParaRPr>
          </a:p>
          <a:p>
            <a:pPr algn="just">
              <a:spcAft>
                <a:spcPts val="0"/>
              </a:spcAft>
            </a:pPr>
            <a:r>
              <a:rPr lang="en-US" altLang="zh-CN" sz="2800" b="1" kern="100" dirty="0">
                <a:solidFill>
                  <a:srgbClr val="FF0000"/>
                </a:solidFill>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pPr>
              <a:spcAft>
                <a:spcPts val="0"/>
              </a:spcAft>
            </a:pPr>
            <a:r>
              <a:rPr lang="zh-CN" altLang="zh-CN" sz="2800" b="1" u="sng" kern="100" dirty="0">
                <a:effectLst/>
                <a:latin typeface="Times New Roman" panose="02020603050405020304" pitchFamily="18" charset="0"/>
                <a:ea typeface="Microsoft JhengHei" panose="020B0604030504040204" pitchFamily="34" charset="-120"/>
              </a:rPr>
              <a:t>歌罗西书</a:t>
            </a:r>
            <a:r>
              <a:rPr lang="en-US" altLang="zh-CN" sz="2800" b="1" u="sng" kern="100" dirty="0">
                <a:effectLst/>
                <a:latin typeface="Times New Roman" panose="02020603050405020304" pitchFamily="18" charset="0"/>
                <a:ea typeface="Microsoft JhengHei" panose="020B0604030504040204" pitchFamily="34" charset="-120"/>
              </a:rPr>
              <a:t>1</a:t>
            </a:r>
            <a:r>
              <a:rPr lang="zh-CN" altLang="zh-CN" sz="2800" b="1" u="sng" kern="100" dirty="0">
                <a:effectLst/>
                <a:latin typeface="Times New Roman" panose="02020603050405020304" pitchFamily="18" charset="0"/>
                <a:ea typeface="Microsoft JhengHei" panose="020B0604030504040204" pitchFamily="34" charset="-120"/>
              </a:rPr>
              <a:t>：</a:t>
            </a:r>
            <a:r>
              <a:rPr lang="en-US" altLang="zh-CN" sz="2800" b="1" u="sng" kern="100" dirty="0">
                <a:effectLst/>
                <a:latin typeface="Times New Roman" panose="02020603050405020304" pitchFamily="18" charset="0"/>
                <a:ea typeface="Microsoft JhengHei" panose="020B0604030504040204" pitchFamily="34" charset="-120"/>
              </a:rPr>
              <a:t>19</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因为父喜欢叫一切的丰盛，在他里面居住。”</a:t>
            </a:r>
            <a:r>
              <a:rPr lang="en-US"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9</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，“因为神本性一切的丰盛（“</a:t>
            </a:r>
            <a:r>
              <a:rPr lang="en-US"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pan </a:t>
            </a:r>
            <a:r>
              <a:rPr lang="en-US" altLang="zh-CN" sz="2800" b="1" kern="0" dirty="0" err="1">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pleerooma</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solidFill>
                  <a:srgbClr val="000099"/>
                </a:solidFill>
                <a:effectLst/>
                <a:latin typeface="Times New Roman" panose="02020603050405020304" pitchFamily="18" charset="0"/>
                <a:ea typeface="Microsoft JhengHei" panose="020B0604030504040204" pitchFamily="34" charset="-120"/>
              </a:rPr>
              <a:t> </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都有形有体的居住在基督里面。”</a:t>
            </a:r>
            <a:endParaRPr lang="en-US"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endParaRPr>
          </a:p>
          <a:p>
            <a:pPr>
              <a:spcAft>
                <a:spcPts val="0"/>
              </a:spcAft>
            </a:pPr>
            <a:endParaRPr lang="en-US"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endParaRPr>
          </a:p>
          <a:p>
            <a:pPr>
              <a:spcAft>
                <a:spcPts val="0"/>
              </a:spcAft>
            </a:pP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经文启示上帝本性（神性）一切的丰盛，都“有形有体的”（</a:t>
            </a:r>
            <a:r>
              <a:rPr lang="en-US" altLang="zh-CN" sz="2800" b="1" kern="0" dirty="0" err="1">
                <a:effectLst/>
                <a:latin typeface="Times New Roman" panose="02020603050405020304" pitchFamily="18" charset="0"/>
                <a:ea typeface="Microsoft JhengHei" panose="020B0604030504040204" pitchFamily="34" charset="-120"/>
                <a:cs typeface="宋体" panose="02010600030101010101" pitchFamily="2" charset="-122"/>
              </a:rPr>
              <a:t>soomatikoos</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/in bodily form</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）居住在基督里。意思说基督乃“上帝本性”（</a:t>
            </a:r>
            <a:r>
              <a:rPr lang="en-US" altLang="zh-CN" sz="2800" b="1" kern="0" dirty="0" err="1">
                <a:effectLst/>
                <a:latin typeface="Times New Roman" panose="02020603050405020304" pitchFamily="18" charset="0"/>
                <a:ea typeface="Microsoft JhengHei" panose="020B0604030504040204" pitchFamily="34" charset="-120"/>
                <a:cs typeface="宋体" panose="02010600030101010101" pitchFamily="2" charset="-122"/>
              </a:rPr>
              <a:t>theotees</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-the being of the very essence of God</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）“一切丰盛”（</a:t>
            </a:r>
            <a:r>
              <a:rPr lang="en-US" altLang="zh-CN" sz="2800" b="1" kern="0" dirty="0" err="1">
                <a:effectLst/>
                <a:latin typeface="Times New Roman" panose="02020603050405020304" pitchFamily="18" charset="0"/>
                <a:ea typeface="Microsoft JhengHei" panose="020B0604030504040204" pitchFamily="34" charset="-120"/>
                <a:cs typeface="宋体" panose="02010600030101010101" pitchFamily="2" charset="-122"/>
              </a:rPr>
              <a:t>pleerooma</a:t>
            </a:r>
            <a:r>
              <a:rPr lang="en-US"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-fullness/ totality</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”）的“恒久居所</a:t>
            </a:r>
            <a:r>
              <a:rPr lang="en-US"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载体”（原文“</a:t>
            </a:r>
            <a:r>
              <a:rPr lang="en-US" altLang="zh-CN" sz="2800" b="1" kern="0" dirty="0" err="1">
                <a:effectLst/>
                <a:latin typeface="Times New Roman" panose="02020603050405020304" pitchFamily="18" charset="0"/>
                <a:ea typeface="Microsoft JhengHei" panose="020B0604030504040204" pitchFamily="34" charset="-120"/>
                <a:cs typeface="宋体" panose="02010600030101010101" pitchFamily="2" charset="-122"/>
              </a:rPr>
              <a:t>katoiketoo</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”具有</a:t>
            </a:r>
            <a:r>
              <a:rPr lang="zh-CN" altLang="en-US" sz="2800" b="1" kern="0" dirty="0">
                <a:effectLst/>
                <a:latin typeface="Times New Roman" panose="02020603050405020304" pitchFamily="18" charset="0"/>
                <a:ea typeface="Microsoft JhengHei" panose="020B0604030504040204" pitchFamily="34" charset="-120"/>
                <a:cs typeface="宋体" panose="02010600030101010101" pitchFamily="2" charset="-122"/>
              </a:rPr>
              <a:t>永</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恒居住的涵义）与荣美彰显。</a:t>
            </a:r>
            <a:endParaRPr lang="en-US"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endParaRPr>
          </a:p>
          <a:p>
            <a:pPr>
              <a:spcAft>
                <a:spcPts val="0"/>
              </a:spcAft>
            </a:pPr>
            <a:endParaRPr lang="en-US" altLang="zh-CN" sz="1600" b="1" kern="0" dirty="0">
              <a:latin typeface="Times New Roman" panose="02020603050405020304" pitchFamily="18" charset="0"/>
              <a:ea typeface="Microsoft JhengHei" panose="020B0604030504040204" pitchFamily="34" charset="-120"/>
            </a:endParaRPr>
          </a:p>
          <a:p>
            <a:pPr fontAlgn="base"/>
            <a:r>
              <a:rPr lang="zh-CN" altLang="zh-CN" sz="2800" b="1" dirty="0">
                <a:latin typeface="Microsoft JhengHei" panose="020B0604030504040204" pitchFamily="34" charset="-120"/>
                <a:ea typeface="Microsoft JhengHei" panose="020B0604030504040204" pitchFamily="34" charset="-120"/>
              </a:rPr>
              <a:t>因此，基督得以成为“那不能看见之神的像”，把上帝神性丰丰满满的能力、真理与恩典表彰出来。（另参</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16-18</a:t>
            </a:r>
            <a:r>
              <a:rPr lang="zh-CN" altLang="zh-CN" sz="2800" b="1" dirty="0">
                <a:latin typeface="Microsoft JhengHei" panose="020B0604030504040204" pitchFamily="34" charset="-120"/>
                <a:ea typeface="Microsoft JhengHei" panose="020B0604030504040204" pitchFamily="34" charset="-120"/>
              </a:rPr>
              <a:t>；林后</a:t>
            </a:r>
            <a:r>
              <a:rPr lang="en-US" altLang="zh-CN" sz="2800" b="1" dirty="0">
                <a:latin typeface="Microsoft JhengHei" panose="020B0604030504040204" pitchFamily="34" charset="-120"/>
                <a:ea typeface="Microsoft JhengHei" panose="020B0604030504040204" pitchFamily="34" charset="-120"/>
              </a:rPr>
              <a:t>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6</a:t>
            </a:r>
            <a:r>
              <a:rPr lang="zh-CN" altLang="zh-CN" sz="2800" b="1" dirty="0">
                <a:latin typeface="Microsoft JhengHei" panose="020B0604030504040204" pitchFamily="34" charset="-120"/>
                <a:ea typeface="Microsoft JhengHei" panose="020B0604030504040204" pitchFamily="34" charset="-120"/>
              </a:rPr>
              <a:t>）也因为如此，</a:t>
            </a:r>
            <a:r>
              <a:rPr lang="zh-CN" altLang="zh-CN" sz="2800" b="1" u="sng" dirty="0">
                <a:latin typeface="Microsoft JhengHei" panose="020B0604030504040204" pitchFamily="34" charset="-120"/>
                <a:ea typeface="Microsoft JhengHei" panose="020B0604030504040204" pitchFamily="34" charset="-120"/>
              </a:rPr>
              <a:t>希伯来书</a:t>
            </a:r>
            <a:r>
              <a:rPr lang="en-US" altLang="zh-CN" sz="2800" b="1" u="sng" dirty="0">
                <a:latin typeface="Microsoft JhengHei" panose="020B0604030504040204" pitchFamily="34" charset="-120"/>
                <a:ea typeface="Microsoft JhengHei" panose="020B0604030504040204" pitchFamily="34" charset="-120"/>
              </a:rPr>
              <a:t>1</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3</a:t>
            </a:r>
            <a:r>
              <a:rPr lang="zh-CN" altLang="zh-CN" sz="2800" b="1" dirty="0">
                <a:latin typeface="Microsoft JhengHei" panose="020B0604030504040204" pitchFamily="34" charset="-120"/>
                <a:ea typeface="Microsoft JhengHei" panose="020B0604030504040204" pitchFamily="34" charset="-120"/>
              </a:rPr>
              <a:t>宣示基督</a:t>
            </a:r>
            <a:r>
              <a:rPr lang="zh-CN" altLang="zh-CN" sz="2800" b="1" dirty="0">
                <a:solidFill>
                  <a:srgbClr val="000099"/>
                </a:solidFill>
                <a:latin typeface="Microsoft JhengHei" panose="020B0604030504040204" pitchFamily="34" charset="-120"/>
                <a:ea typeface="Microsoft JhengHei" panose="020B0604030504040204" pitchFamily="34" charset="-120"/>
              </a:rPr>
              <a:t>“是 神 荣 耀 所 发 的 光辉，是神本体的真像 。</a:t>
            </a:r>
            <a:r>
              <a:rPr lang="zh-CN" altLang="zh-CN" sz="2800" b="1" dirty="0">
                <a:latin typeface="Microsoft JhengHei" panose="020B0604030504040204" pitchFamily="34" charset="-120"/>
                <a:ea typeface="Microsoft JhengHei" panose="020B0604030504040204" pitchFamily="34" charset="-120"/>
              </a:rPr>
              <a:t>”。</a:t>
            </a:r>
            <a:endParaRPr lang="en-US" altLang="zh-CN" sz="2800" b="1" dirty="0">
              <a:latin typeface="Microsoft JhengHei" panose="020B0604030504040204" pitchFamily="34" charset="-120"/>
              <a:ea typeface="Microsoft JhengHei" panose="020B0604030504040204" pitchFamily="34" charset="-120"/>
            </a:endParaRPr>
          </a:p>
          <a:p>
            <a:pPr fontAlgn="base"/>
            <a:r>
              <a:rPr lang="zh-CN" altLang="zh-CN" sz="2800" b="1" dirty="0">
                <a:latin typeface="Microsoft JhengHei" panose="020B0604030504040204" pitchFamily="34" charset="-120"/>
                <a:ea typeface="Microsoft JhengHei" panose="020B0604030504040204" pitchFamily="34" charset="-120"/>
              </a:rPr>
              <a:t>毫无疑问，按经文启示，看得见属肉身的耶稣基督，等同于看不见灵体上帝的彰显（参</a:t>
            </a:r>
            <a:r>
              <a:rPr lang="en-US" altLang="zh-CN" sz="2800" b="1" dirty="0">
                <a:latin typeface="Microsoft JhengHei" panose="020B0604030504040204" pitchFamily="34" charset="-120"/>
                <a:ea typeface="Microsoft JhengHei" panose="020B0604030504040204" pitchFamily="34" charset="-120"/>
              </a:rPr>
              <a:t>-R. </a:t>
            </a:r>
            <a:r>
              <a:rPr lang="en-US" altLang="zh-CN" sz="2800" b="1" dirty="0" err="1">
                <a:latin typeface="Microsoft JhengHei" panose="020B0604030504040204" pitchFamily="34" charset="-120"/>
                <a:ea typeface="Microsoft JhengHei" panose="020B0604030504040204" pitchFamily="34" charset="-120"/>
              </a:rPr>
              <a:t>Reymond</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页</a:t>
            </a:r>
            <a:r>
              <a:rPr lang="en-US" altLang="zh-CN" sz="2800" b="1" dirty="0">
                <a:latin typeface="Microsoft JhengHei" panose="020B0604030504040204" pitchFamily="34" charset="-120"/>
                <a:ea typeface="Microsoft JhengHei" panose="020B0604030504040204" pitchFamily="34" charset="-120"/>
              </a:rPr>
              <a:t>247</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249-251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endParaRPr lang="zh-CN" altLang="zh-CN" sz="1600" kern="100" dirty="0">
              <a:latin typeface="Times New Roman" panose="02020603050405020304" pitchFamily="18" charset="0"/>
            </a:endParaRPr>
          </a:p>
        </p:txBody>
      </p:sp>
    </p:spTree>
    <p:extLst>
      <p:ext uri="{BB962C8B-B14F-4D97-AF65-F5344CB8AC3E}">
        <p14:creationId xmlns:p14="http://schemas.microsoft.com/office/powerpoint/2010/main" val="3810322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98323"/>
            <a:ext cx="12192000" cy="5693866"/>
          </a:xfrm>
          <a:prstGeom prst="rect">
            <a:avLst/>
          </a:prstGeom>
        </p:spPr>
        <p:txBody>
          <a:bodyPr wrap="square">
            <a:spAutoFit/>
          </a:bodyPr>
          <a:lstStyle/>
          <a:p>
            <a:pPr fontAlgn="base"/>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这也正如 </a:t>
            </a:r>
            <a:r>
              <a:rPr lang="zh-CN"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提摩太前书</a:t>
            </a:r>
            <a:r>
              <a:rPr lang="en-US"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3</a:t>
            </a:r>
            <a:r>
              <a:rPr lang="zh-CN"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16</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所宣告：</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大哉，敬虔的奥秘，无人不以为然，就是神在肉身显现。”</a:t>
            </a:r>
            <a:r>
              <a:rPr lang="zh-CN" altLang="zh-CN" sz="2800" b="1" kern="100" dirty="0">
                <a:solidFill>
                  <a:srgbClr val="000000"/>
                </a:solidFill>
                <a:effectLst/>
                <a:latin typeface="Times New Roman" panose="02020603050405020304" pitchFamily="18" charset="0"/>
                <a:ea typeface="Microsoft JhengHei" panose="020B0604030504040204" pitchFamily="34" charset="-120"/>
              </a:rPr>
              <a:t> </a:t>
            </a:r>
            <a:r>
              <a:rPr lang="en-US" altLang="zh-CN" sz="2800" b="1" kern="0" dirty="0">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pPr fontAlgn="base"/>
            <a:endParaRPr lang="en-US"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endParaRPr>
          </a:p>
          <a:p>
            <a:pPr fontAlgn="base"/>
            <a:r>
              <a:rPr lang="zh-CN"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希伯来书</a:t>
            </a:r>
            <a:r>
              <a:rPr lang="en-US"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3</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所启示圣子</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是神</a:t>
            </a:r>
            <a:r>
              <a:rPr lang="zh-CN"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荣耀”（</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希</a:t>
            </a:r>
            <a:r>
              <a:rPr lang="en-US" altLang="zh-CN" sz="2800" b="1" kern="100" dirty="0" err="1">
                <a:effectLst/>
                <a:latin typeface="Times New Roman" panose="02020603050405020304" pitchFamily="18" charset="0"/>
                <a:ea typeface="Microsoft JhengHei" panose="020B0604030504040204" pitchFamily="34" charset="-120"/>
                <a:cs typeface="宋体" panose="02010600030101010101" pitchFamily="2" charset="-122"/>
              </a:rPr>
              <a:t>doza</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英</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glory</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）所发的</a:t>
            </a:r>
            <a:r>
              <a:rPr lang="zh-CN" altLang="zh-CN"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光</a:t>
            </a:r>
            <a:r>
              <a:rPr lang="zh-CN"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辉”（</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希</a:t>
            </a:r>
            <a:r>
              <a:rPr lang="en-US" altLang="zh-CN" sz="2800" b="1" kern="100" dirty="0" err="1">
                <a:effectLst/>
                <a:latin typeface="Times New Roman" panose="02020603050405020304" pitchFamily="18" charset="0"/>
                <a:ea typeface="Microsoft JhengHei" panose="020B0604030504040204" pitchFamily="34" charset="-120"/>
                <a:cs typeface="宋体" panose="02010600030101010101" pitchFamily="2" charset="-122"/>
              </a:rPr>
              <a:t>apaugasma</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英</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radiance</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希</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动词</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err="1">
                <a:effectLst/>
                <a:latin typeface="Times New Roman" panose="02020603050405020304" pitchFamily="18" charset="0"/>
                <a:ea typeface="Microsoft JhengHei" panose="020B0604030504040204" pitchFamily="34" charset="-120"/>
                <a:cs typeface="宋体" panose="02010600030101010101" pitchFamily="2" charset="-122"/>
              </a:rPr>
              <a:t>apagausein</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英</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to emit brightness</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是神</a:t>
            </a:r>
            <a:r>
              <a:rPr lang="zh-CN" altLang="zh-CN"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本</a:t>
            </a:r>
            <a:r>
              <a:rPr lang="zh-CN"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体”（</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希</a:t>
            </a:r>
            <a:r>
              <a:rPr lang="en-US" altLang="zh-CN" sz="2800" b="1" kern="100" dirty="0" err="1">
                <a:effectLst/>
                <a:latin typeface="Times New Roman" panose="02020603050405020304" pitchFamily="18" charset="0"/>
                <a:ea typeface="Microsoft JhengHei" panose="020B0604030504040204" pitchFamily="34" charset="-120"/>
                <a:cs typeface="宋体" panose="02010600030101010101" pitchFamily="2" charset="-122"/>
              </a:rPr>
              <a:t>hupostasis</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英</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whole nature/real essence</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）的</a:t>
            </a:r>
            <a:r>
              <a:rPr lang="zh-CN" altLang="zh-CN"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真像”</a:t>
            </a:r>
            <a:r>
              <a:rPr lang="zh-CN" altLang="zh-CN" sz="2800" b="1" kern="100" dirty="0">
                <a:effectLst/>
                <a:latin typeface="Times New Roman" panose="02020603050405020304" pitchFamily="18" charset="0"/>
                <a:ea typeface="Microsoft JhengHei" panose="020B0604030504040204" pitchFamily="34" charset="-120"/>
              </a:rPr>
              <a:t>（</a:t>
            </a:r>
            <a:r>
              <a:rPr lang="zh-CN" altLang="en-US" sz="2800" b="1" kern="100" dirty="0">
                <a:effectLst/>
                <a:latin typeface="Times New Roman" panose="02020603050405020304" pitchFamily="18" charset="0"/>
                <a:ea typeface="Microsoft JhengHei" panose="020B0604030504040204" pitchFamily="34" charset="-120"/>
              </a:rPr>
              <a:t>希</a:t>
            </a:r>
            <a:r>
              <a:rPr lang="en-US" altLang="zh-CN" sz="2800" b="1" kern="100" dirty="0" err="1">
                <a:effectLst/>
                <a:latin typeface="Times New Roman" panose="02020603050405020304" pitchFamily="18" charset="0"/>
                <a:ea typeface="Microsoft JhengHei" panose="020B0604030504040204" pitchFamily="34" charset="-120"/>
              </a:rPr>
              <a:t>charakteer</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a:t>
            </a:r>
            <a:r>
              <a:rPr lang="zh-CN" altLang="en-US" sz="2800" b="1" kern="100" dirty="0">
                <a:effectLst/>
                <a:latin typeface="Times New Roman" panose="02020603050405020304" pitchFamily="18" charset="0"/>
                <a:ea typeface="Microsoft JhengHei" panose="020B0604030504040204" pitchFamily="34" charset="-120"/>
              </a:rPr>
              <a:t>英</a:t>
            </a:r>
            <a:r>
              <a:rPr lang="en-US" altLang="zh-CN" sz="2800" b="1" kern="100" dirty="0">
                <a:effectLst/>
                <a:latin typeface="Times New Roman" panose="02020603050405020304" pitchFamily="18" charset="0"/>
                <a:ea typeface="Microsoft JhengHei" panose="020B0604030504040204" pitchFamily="34" charset="-120"/>
              </a:rPr>
              <a:t>very stamp or seal/ exact representation and embodiment/ </a:t>
            </a:r>
            <a:r>
              <a:rPr lang="zh-CN" altLang="zh-CN" sz="2800" b="1" kern="100" dirty="0">
                <a:effectLst/>
                <a:latin typeface="Times New Roman" panose="02020603050405020304" pitchFamily="18" charset="0"/>
                <a:ea typeface="Microsoft JhengHei" panose="020B0604030504040204" pitchFamily="34" charset="-120"/>
              </a:rPr>
              <a:t>动词</a:t>
            </a:r>
            <a:r>
              <a:rPr lang="en-US" altLang="zh-CN" sz="2800" b="1" kern="100" dirty="0">
                <a:effectLst/>
                <a:latin typeface="Times New Roman" panose="02020603050405020304" pitchFamily="18" charset="0"/>
                <a:ea typeface="Microsoft JhengHei" panose="020B0604030504040204" pitchFamily="34" charset="-120"/>
              </a:rPr>
              <a:t>-</a:t>
            </a:r>
            <a:r>
              <a:rPr lang="zh-CN" altLang="en-US" sz="2800" b="1" kern="100" dirty="0">
                <a:effectLst/>
                <a:latin typeface="Times New Roman" panose="02020603050405020304" pitchFamily="18" charset="0"/>
                <a:ea typeface="Microsoft JhengHei" panose="020B0604030504040204" pitchFamily="34" charset="-120"/>
              </a:rPr>
              <a:t>希</a:t>
            </a:r>
            <a:r>
              <a:rPr lang="en-US" altLang="zh-CN" sz="2800" b="1" kern="100" dirty="0" err="1">
                <a:effectLst/>
                <a:latin typeface="Times New Roman" panose="02020603050405020304" pitchFamily="18" charset="0"/>
                <a:ea typeface="Microsoft JhengHei" panose="020B0604030504040204" pitchFamily="34" charset="-120"/>
              </a:rPr>
              <a:t>charassein</a:t>
            </a:r>
            <a:r>
              <a:rPr lang="en-US" altLang="zh-CN" sz="2800" b="1" kern="100" dirty="0">
                <a:effectLst/>
                <a:latin typeface="Times New Roman" panose="02020603050405020304" pitchFamily="18" charset="0"/>
                <a:ea typeface="Microsoft JhengHei" panose="020B0604030504040204" pitchFamily="34" charset="-120"/>
              </a:rPr>
              <a:t>-</a:t>
            </a:r>
            <a:r>
              <a:rPr lang="zh-CN" altLang="en-US" sz="2800" b="1" kern="100" dirty="0">
                <a:effectLst/>
                <a:latin typeface="Times New Roman" panose="02020603050405020304" pitchFamily="18" charset="0"/>
                <a:ea typeface="Microsoft JhengHei" panose="020B0604030504040204" pitchFamily="34" charset="-120"/>
              </a:rPr>
              <a:t>英</a:t>
            </a:r>
            <a:r>
              <a:rPr lang="en-US" altLang="zh-CN" sz="2800" b="1" kern="100" dirty="0">
                <a:effectLst/>
                <a:latin typeface="Times New Roman" panose="02020603050405020304" pitchFamily="18" charset="0"/>
                <a:ea typeface="Microsoft JhengHei" panose="020B0604030504040204" pitchFamily="34" charset="-120"/>
              </a:rPr>
              <a:t>to engrave, inscribe or stamp</a:t>
            </a:r>
            <a:r>
              <a:rPr lang="zh-CN" altLang="zh-CN" sz="2800" b="1" kern="100" dirty="0">
                <a:effectLst/>
                <a:latin typeface="Times New Roman" panose="02020603050405020304" pitchFamily="18" charset="0"/>
                <a:ea typeface="Microsoft JhengHei" panose="020B0604030504040204" pitchFamily="34" charset="-120"/>
              </a:rPr>
              <a:t>）。”（括弧内的</a:t>
            </a:r>
            <a:r>
              <a:rPr lang="zh-CN" altLang="en-US" sz="2800" b="1" kern="100" dirty="0">
                <a:effectLst/>
                <a:latin typeface="Times New Roman" panose="02020603050405020304" pitchFamily="18" charset="0"/>
                <a:ea typeface="Microsoft JhengHei" panose="020B0604030504040204" pitchFamily="34" charset="-120"/>
              </a:rPr>
              <a:t>希</a:t>
            </a:r>
            <a:r>
              <a:rPr lang="en-US" altLang="zh-CN" sz="2800" b="1" kern="100" dirty="0">
                <a:effectLst/>
                <a:latin typeface="Times New Roman" panose="02020603050405020304" pitchFamily="18" charset="0"/>
                <a:ea typeface="Microsoft JhengHei" panose="020B0604030504040204" pitchFamily="34" charset="-120"/>
              </a:rPr>
              <a:t>=</a:t>
            </a:r>
            <a:r>
              <a:rPr lang="zh-CN" altLang="en-US" sz="2800" b="1" kern="100" dirty="0">
                <a:effectLst/>
                <a:latin typeface="Times New Roman" panose="02020603050405020304" pitchFamily="18" charset="0"/>
                <a:ea typeface="Microsoft JhengHei" panose="020B0604030504040204" pitchFamily="34" charset="-120"/>
              </a:rPr>
              <a:t>希腊文；英</a:t>
            </a:r>
            <a:r>
              <a:rPr lang="en-US" altLang="zh-CN" sz="2800" b="1" kern="100" dirty="0">
                <a:effectLst/>
                <a:latin typeface="Times New Roman" panose="02020603050405020304" pitchFamily="18" charset="0"/>
                <a:ea typeface="Microsoft JhengHei" panose="020B0604030504040204" pitchFamily="34" charset="-120"/>
              </a:rPr>
              <a:t>=</a:t>
            </a:r>
            <a:r>
              <a:rPr lang="zh-CN" altLang="en-US" sz="2800" b="1" kern="100" dirty="0">
                <a:effectLst/>
                <a:latin typeface="Times New Roman" panose="02020603050405020304" pitchFamily="18" charset="0"/>
                <a:ea typeface="Microsoft JhengHei" panose="020B0604030504040204" pitchFamily="34" charset="-120"/>
              </a:rPr>
              <a:t>英文</a:t>
            </a:r>
            <a:r>
              <a:rPr lang="zh-CN" altLang="zh-CN" sz="2800" b="1" kern="100" dirty="0">
                <a:effectLst/>
                <a:latin typeface="Times New Roman" panose="02020603050405020304" pitchFamily="18" charset="0"/>
                <a:ea typeface="Microsoft JhengHei" panose="020B0604030504040204" pitchFamily="34" charset="-120"/>
              </a:rPr>
              <a:t>简注</a:t>
            </a:r>
            <a:r>
              <a:rPr lang="zh-CN" altLang="en-US" sz="2800" b="1" kern="100" dirty="0">
                <a:effectLst/>
                <a:latin typeface="Times New Roman" panose="02020603050405020304" pitchFamily="18" charset="0"/>
                <a:ea typeface="Microsoft JhengHei" panose="020B0604030504040204" pitchFamily="34" charset="-120"/>
              </a:rPr>
              <a:t>，</a:t>
            </a:r>
            <a:r>
              <a:rPr lang="zh-CN" altLang="en-US" sz="2800" b="1" kern="100" dirty="0">
                <a:latin typeface="Times New Roman" panose="02020603050405020304" pitchFamily="18" charset="0"/>
                <a:ea typeface="Microsoft JhengHei" panose="020B0604030504040204" pitchFamily="34" charset="-120"/>
              </a:rPr>
              <a:t>供</a:t>
            </a:r>
            <a:r>
              <a:rPr lang="zh-CN" altLang="zh-CN" sz="2800" b="1" kern="100" dirty="0">
                <a:effectLst/>
                <a:latin typeface="Times New Roman" panose="02020603050405020304" pitchFamily="18" charset="0"/>
                <a:ea typeface="Microsoft JhengHei" panose="020B0604030504040204" pitchFamily="34" charset="-120"/>
              </a:rPr>
              <a:t>参考）。</a:t>
            </a:r>
            <a:endParaRPr lang="en-US" altLang="zh-CN" sz="2800" b="1" kern="100" dirty="0">
              <a:effectLst/>
              <a:latin typeface="Times New Roman" panose="02020603050405020304" pitchFamily="18" charset="0"/>
              <a:ea typeface="Microsoft JhengHei" panose="020B0604030504040204" pitchFamily="34" charset="-120"/>
            </a:endParaRPr>
          </a:p>
          <a:p>
            <a:pPr fontAlgn="base"/>
            <a:endParaRPr lang="en-US" altLang="zh-CN" sz="2800" b="1" kern="100" dirty="0">
              <a:latin typeface="Times New Roman" panose="02020603050405020304" pitchFamily="18" charset="0"/>
              <a:ea typeface="Microsoft JhengHei" panose="020B0604030504040204" pitchFamily="34" charset="-120"/>
            </a:endParaRPr>
          </a:p>
          <a:p>
            <a:pPr fontAlgn="base"/>
            <a:r>
              <a:rPr lang="zh-CN" altLang="zh-CN" sz="2800" b="1" kern="100" dirty="0">
                <a:effectLst/>
                <a:latin typeface="Times New Roman" panose="02020603050405020304" pitchFamily="18" charset="0"/>
                <a:ea typeface="Microsoft JhengHei" panose="020B0604030504040204" pitchFamily="34" charset="-120"/>
              </a:rPr>
              <a:t>经文上半段显示</a:t>
            </a:r>
            <a:r>
              <a:rPr lang="zh-CN" altLang="en-US"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rPr>
              <a:t>圣子是直接出自父荣耀的光辉，像阳光出自太阳；下半段描述圣子犹如父的真像</a:t>
            </a:r>
            <a:r>
              <a:rPr lang="en-US"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印记</a:t>
            </a:r>
            <a:r>
              <a:rPr lang="en-US"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翻版。上述经文基本涵义都宣示圣子真实、全备、丰满的神性。（参</a:t>
            </a:r>
            <a:r>
              <a:rPr lang="en-US" altLang="zh-CN" sz="2800" b="1" kern="100" dirty="0">
                <a:effectLst/>
                <a:latin typeface="Times New Roman" panose="02020603050405020304" pitchFamily="18" charset="0"/>
                <a:ea typeface="Microsoft JhengHei" panose="020B0604030504040204" pitchFamily="34" charset="-120"/>
              </a:rPr>
              <a:t>-R. </a:t>
            </a:r>
            <a:r>
              <a:rPr lang="en-US" altLang="zh-CN" sz="2800" b="1" kern="100" dirty="0" err="1">
                <a:effectLst/>
                <a:latin typeface="Times New Roman" panose="02020603050405020304" pitchFamily="18" charset="0"/>
                <a:ea typeface="Microsoft JhengHei" panose="020B0604030504040204" pitchFamily="34" charset="-120"/>
              </a:rPr>
              <a:t>Reymond</a:t>
            </a:r>
            <a:r>
              <a:rPr lang="zh-CN" altLang="zh-CN" sz="2800" b="1" kern="100" dirty="0">
                <a:effectLst/>
                <a:latin typeface="Times New Roman" panose="02020603050405020304" pitchFamily="18" charset="0"/>
                <a:ea typeface="Microsoft JhengHei" panose="020B0604030504040204" pitchFamily="34" charset="-120"/>
              </a:rPr>
              <a:t>，页</a:t>
            </a:r>
            <a:r>
              <a:rPr lang="en-US" altLang="zh-CN" sz="2800" b="1" kern="100" dirty="0">
                <a:effectLst/>
                <a:latin typeface="Times New Roman" panose="02020603050405020304" pitchFamily="18" charset="0"/>
                <a:ea typeface="Microsoft JhengHei" panose="020B0604030504040204" pitchFamily="34" charset="-120"/>
              </a:rPr>
              <a:t>299</a:t>
            </a:r>
            <a:r>
              <a:rPr lang="zh-CN" altLang="zh-CN" sz="2800" b="1" kern="100" dirty="0">
                <a:effectLst/>
                <a:latin typeface="Times New Roman" panose="02020603050405020304" pitchFamily="18" charset="0"/>
                <a:ea typeface="Microsoft JhengHei" panose="020B0604030504040204" pitchFamily="34" charset="-120"/>
              </a:rPr>
              <a:t>）</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1208705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970318"/>
          </a:xfrm>
          <a:prstGeom prst="rect">
            <a:avLst/>
          </a:prstGeom>
        </p:spPr>
        <p:txBody>
          <a:bodyPr wrap="square">
            <a:spAutoFit/>
          </a:bodyPr>
          <a:lstStyle/>
          <a:p>
            <a:pPr fontAlgn="base"/>
            <a:r>
              <a:rPr lang="zh-CN" altLang="zh-CN" sz="2800" b="1" u="sng" kern="100" dirty="0">
                <a:effectLst/>
                <a:latin typeface="Times New Roman" panose="02020603050405020304" pitchFamily="18" charset="0"/>
                <a:ea typeface="Microsoft JhengHei" panose="020B0604030504040204" pitchFamily="34" charset="-120"/>
              </a:rPr>
              <a:t>腓利比书</a:t>
            </a:r>
            <a:r>
              <a:rPr lang="en-US" altLang="zh-CN" sz="2800" b="1" u="sng" kern="100" dirty="0">
                <a:effectLst/>
                <a:latin typeface="Times New Roman" panose="02020603050405020304" pitchFamily="18" charset="0"/>
                <a:ea typeface="Microsoft JhengHei" panose="020B0604030504040204" pitchFamily="34" charset="-120"/>
              </a:rPr>
              <a:t>2</a:t>
            </a:r>
            <a:r>
              <a:rPr lang="zh-CN" altLang="zh-CN" sz="2800" b="1" u="sng" kern="100" dirty="0">
                <a:effectLst/>
                <a:latin typeface="Times New Roman" panose="02020603050405020304" pitchFamily="18" charset="0"/>
                <a:ea typeface="Microsoft JhengHei" panose="020B0604030504040204" pitchFamily="34" charset="-120"/>
              </a:rPr>
              <a:t>：</a:t>
            </a:r>
            <a:r>
              <a:rPr lang="en-US" altLang="zh-CN" sz="2800" b="1" u="sng" kern="100" dirty="0">
                <a:effectLst/>
                <a:latin typeface="Times New Roman" panose="02020603050405020304" pitchFamily="18" charset="0"/>
                <a:ea typeface="Microsoft JhengHei" panose="020B0604030504040204" pitchFamily="34" charset="-120"/>
              </a:rPr>
              <a:t>6</a:t>
            </a:r>
            <a:r>
              <a:rPr lang="zh-CN" altLang="zh-CN" sz="2800" b="1" kern="100" dirty="0">
                <a:effectLst/>
                <a:latin typeface="Times New Roman" panose="02020603050405020304" pitchFamily="18" charset="0"/>
                <a:ea typeface="Microsoft JhengHei" panose="020B0604030504040204" pitchFamily="34" charset="-120"/>
              </a:rPr>
              <a:t>也展现同上真理：</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“他本有神的形像，不以自己与神同等为强夺的</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关键用词在第</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6</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节神的“形像</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希</a:t>
            </a:r>
            <a:r>
              <a:rPr lang="en-US" altLang="zh-CN" sz="2800" b="1" kern="100" dirty="0" err="1">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morphee</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英</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form</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”，到底它具何涵义？</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R. </a:t>
            </a:r>
            <a:r>
              <a:rPr lang="en-US" altLang="zh-CN" sz="2800" b="1" kern="100" dirty="0" err="1">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Reymond</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 </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针对这课题从不同角度剖析探讨，乃认同英国名圣经学者</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J. B. Lightfoot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1828-1889</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）在经过广泛且深入研究</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希腊思想史与圣经后所得结论，即“</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希</a:t>
            </a:r>
            <a:r>
              <a:rPr lang="en-US" altLang="zh-CN" sz="2800" b="1" kern="100" dirty="0" err="1">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morphee</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指某物件的“</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英</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essential attributes-</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本质要素”</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endPar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endParaRPr>
          </a:p>
          <a:p>
            <a:pPr fontAlgn="base"/>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pPr fontAlgn="base"/>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应用在腓</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6</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指基督本有“神性的本质要素”，意思说神是怎样</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en-US"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基督</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也怎样，与林后</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4</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4</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和西</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15 </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具相同意义，即看得见的耶稣</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把看不见之父上帝的本质要素</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彰显了出来。（参</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同上</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页</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257</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101971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8658"/>
            <a:ext cx="12192000" cy="6555641"/>
          </a:xfrm>
          <a:prstGeom prst="rect">
            <a:avLst/>
          </a:prstGeom>
        </p:spPr>
        <p:txBody>
          <a:bodyPr wrap="square">
            <a:spAutoFit/>
          </a:bodyPr>
          <a:lstStyle/>
          <a:p>
            <a:pPr algn="just">
              <a:spcAft>
                <a:spcPts val="0"/>
              </a:spcAft>
            </a:pPr>
            <a:r>
              <a:rPr lang="zh-CN" altLang="zh-CN" sz="2800" b="1" kern="100" dirty="0">
                <a:effectLst/>
                <a:latin typeface="Times New Roman" panose="02020603050405020304" pitchFamily="18" charset="0"/>
                <a:ea typeface="Microsoft JhengHei" panose="020B0604030504040204" pitchFamily="34" charset="-120"/>
              </a:rPr>
              <a:t>上世纪美国大神学家</a:t>
            </a:r>
            <a:r>
              <a:rPr lang="en-US" altLang="zh-CN" sz="2800" b="1" kern="100" dirty="0">
                <a:effectLst/>
                <a:latin typeface="Times New Roman" panose="02020603050405020304" pitchFamily="18" charset="0"/>
                <a:ea typeface="Microsoft JhengHei" panose="020B0604030504040204" pitchFamily="34" charset="-120"/>
              </a:rPr>
              <a:t>B. B. Warfield </a:t>
            </a:r>
            <a:r>
              <a:rPr lang="zh-CN" altLang="zh-CN" sz="2800" b="1" kern="100" dirty="0">
                <a:effectLst/>
                <a:latin typeface="Times New Roman" panose="02020603050405020304" pitchFamily="18" charset="0"/>
                <a:ea typeface="Microsoft JhengHei" panose="020B0604030504040204" pitchFamily="34" charset="-120"/>
              </a:rPr>
              <a:t>十分认同</a:t>
            </a:r>
            <a:r>
              <a:rPr lang="en-US" altLang="zh-CN" sz="2800" b="1" kern="100" dirty="0">
                <a:effectLst/>
                <a:latin typeface="Times New Roman" panose="02020603050405020304" pitchFamily="18" charset="0"/>
                <a:ea typeface="Microsoft JhengHei" panose="020B0604030504040204" pitchFamily="34" charset="-120"/>
              </a:rPr>
              <a:t>Lightfoot </a:t>
            </a:r>
            <a:r>
              <a:rPr lang="zh-CN" altLang="zh-CN" sz="2800" b="1" kern="100" dirty="0">
                <a:effectLst/>
                <a:latin typeface="Times New Roman" panose="02020603050405020304" pitchFamily="18" charset="0"/>
                <a:ea typeface="Microsoft JhengHei" panose="020B0604030504040204" pitchFamily="34" charset="-120"/>
              </a:rPr>
              <a:t>的见解说：“形像”是个表达涵盖所有使某特定物件成为某特定物件的基要素质之用词</a:t>
            </a:r>
            <a:r>
              <a:rPr lang="en-US" altLang="zh-CN" sz="2800" b="1" kern="100" dirty="0">
                <a:effectLst/>
                <a:latin typeface="Times New Roman" panose="02020603050405020304" pitchFamily="18" charset="0"/>
                <a:ea typeface="Microsoft JhengHei" panose="020B0604030504040204" pitchFamily="34" charset="-120"/>
              </a:rPr>
              <a:t>-“Form”  </a:t>
            </a:r>
            <a:r>
              <a:rPr lang="en-US" altLang="zh-CN" sz="2800" b="1" kern="100" dirty="0">
                <a:latin typeface="Microsoft JhengHei" panose="020B0604030504040204" pitchFamily="34" charset="-120"/>
              </a:rPr>
              <a:t>is a term which expresses the sum of those characterizing qualities which make a thing the precise thing that it is. </a:t>
            </a:r>
            <a:r>
              <a:rPr lang="zh-CN" altLang="zh-CN" sz="2800" b="1" kern="100" dirty="0">
                <a:effectLst/>
                <a:latin typeface="Times New Roman" panose="02020603050405020304" pitchFamily="18" charset="0"/>
                <a:ea typeface="Microsoft JhengHei" panose="020B0604030504040204" pitchFamily="34" charset="-120"/>
              </a:rPr>
              <a:t>”</a:t>
            </a:r>
            <a:endParaRPr lang="en-US" altLang="zh-CN" sz="2800" b="1" kern="100" dirty="0">
              <a:effectLst/>
              <a:latin typeface="Times New Roman" panose="02020603050405020304" pitchFamily="18" charset="0"/>
              <a:ea typeface="Microsoft JhengHei" panose="020B0604030504040204" pitchFamily="34" charset="-120"/>
            </a:endParaRPr>
          </a:p>
          <a:p>
            <a:pPr algn="just">
              <a:spcAft>
                <a:spcPts val="0"/>
              </a:spcAft>
            </a:pPr>
            <a:endParaRPr lang="en-US" altLang="zh-CN" sz="2800" b="1" kern="100" dirty="0">
              <a:latin typeface="Times New Roman" panose="02020603050405020304" pitchFamily="18" charset="0"/>
              <a:ea typeface="Microsoft JhengHei" panose="020B0604030504040204" pitchFamily="34" charset="-120"/>
            </a:endParaRPr>
          </a:p>
          <a:p>
            <a:pPr algn="just"/>
            <a:r>
              <a:rPr lang="zh-CN" altLang="zh-CN" sz="2800" b="1" dirty="0">
                <a:latin typeface="Microsoft JhengHei" panose="020B0604030504040204" pitchFamily="34" charset="-120"/>
                <a:ea typeface="Microsoft JhengHei" panose="020B0604030504040204" pitchFamily="34" charset="-120"/>
              </a:rPr>
              <a:t>他接着说：“当基督被宣称为“本有神的形象”，那乃是以最简明的途径宣告神是怎样</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祂就是怎样，拥有使神成为神的全备与丰满属性</a:t>
            </a:r>
            <a:r>
              <a:rPr lang="en-US" altLang="zh-CN" sz="2800" b="1" dirty="0">
                <a:latin typeface="Microsoft JhengHei" panose="020B0604030504040204" pitchFamily="34" charset="-120"/>
                <a:ea typeface="Microsoft JhengHei" panose="020B0604030504040204" pitchFamily="34" charset="-120"/>
              </a:rPr>
              <a:t>-When our Lord is said to be  in “the form of God,” He is declared, in the most express manner possible, to be all that God is, to possess the whole </a:t>
            </a:r>
            <a:r>
              <a:rPr lang="en-US" altLang="zh-CN" sz="2800" b="1" dirty="0" err="1">
                <a:latin typeface="Microsoft JhengHei" panose="020B0604030504040204" pitchFamily="34" charset="-120"/>
                <a:ea typeface="Microsoft JhengHei" panose="020B0604030504040204" pitchFamily="34" charset="-120"/>
              </a:rPr>
              <a:t>fulness</a:t>
            </a:r>
            <a:r>
              <a:rPr lang="en-US" altLang="zh-CN" sz="2800" b="1" dirty="0">
                <a:latin typeface="Microsoft JhengHei" panose="020B0604030504040204" pitchFamily="34" charset="-120"/>
                <a:ea typeface="Microsoft JhengHei" panose="020B0604030504040204" pitchFamily="34" charset="-120"/>
              </a:rPr>
              <a:t> of attributes which make God </a:t>
            </a:r>
            <a:r>
              <a:rPr lang="en-US" altLang="zh-CN" sz="2800" b="1" dirty="0" err="1">
                <a:latin typeface="Microsoft JhengHei" panose="020B0604030504040204" pitchFamily="34" charset="-120"/>
                <a:ea typeface="Microsoft JhengHei" panose="020B0604030504040204" pitchFamily="34" charset="-120"/>
              </a:rPr>
              <a:t>God</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 </a:t>
            </a:r>
          </a:p>
          <a:p>
            <a:pPr algn="just"/>
            <a:endParaRPr lang="en-US" altLang="zh-CN" sz="2800" b="1" u="sng" dirty="0">
              <a:latin typeface="Microsoft JhengHei" panose="020B0604030504040204" pitchFamily="34" charset="-120"/>
              <a:ea typeface="Microsoft JhengHei" panose="020B0604030504040204" pitchFamily="34" charset="-120"/>
            </a:endParaRPr>
          </a:p>
          <a:p>
            <a:pPr algn="just"/>
            <a:r>
              <a:rPr lang="zh-CN" altLang="zh-CN" sz="2800" b="1" u="sng" dirty="0">
                <a:latin typeface="Microsoft JhengHei" panose="020B0604030504040204" pitchFamily="34" charset="-120"/>
                <a:ea typeface="Microsoft JhengHei" panose="020B0604030504040204" pitchFamily="34" charset="-120"/>
              </a:rPr>
              <a:t>按腓</a:t>
            </a:r>
            <a:r>
              <a:rPr lang="en-US" altLang="zh-CN" sz="2800" b="1" u="sng" dirty="0">
                <a:latin typeface="Microsoft JhengHei" panose="020B0604030504040204" pitchFamily="34" charset="-120"/>
                <a:ea typeface="Microsoft JhengHei" panose="020B0604030504040204" pitchFamily="34" charset="-120"/>
              </a:rPr>
              <a:t>2</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7</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99"/>
                </a:solidFill>
                <a:latin typeface="Microsoft JhengHei" panose="020B0604030504040204" pitchFamily="34" charset="-120"/>
                <a:ea typeface="Microsoft JhengHei" panose="020B0604030504040204" pitchFamily="34" charset="-120"/>
              </a:rPr>
              <a:t>“虚己”</a:t>
            </a:r>
            <a:r>
              <a:rPr lang="zh-CN" altLang="zh-CN" sz="2800" b="1" dirty="0">
                <a:latin typeface="Microsoft JhengHei" panose="020B0604030504040204" pitchFamily="34" charset="-120"/>
                <a:ea typeface="Microsoft JhengHei" panose="020B0604030504040204" pitchFamily="34" charset="-120"/>
              </a:rPr>
              <a:t>的基督也取了奴仆的“形像</a:t>
            </a:r>
            <a:r>
              <a:rPr lang="en-US" altLang="zh-CN" sz="2800" b="1" dirty="0">
                <a:latin typeface="Microsoft JhengHei" panose="020B0604030504040204" pitchFamily="34" charset="-120"/>
                <a:ea typeface="Microsoft JhengHei" panose="020B0604030504040204" pitchFamily="34" charset="-120"/>
              </a:rPr>
              <a:t>-</a:t>
            </a:r>
            <a:r>
              <a:rPr lang="en-US" altLang="zh-CN" sz="2800" b="1" dirty="0" err="1">
                <a:latin typeface="Microsoft JhengHei" panose="020B0604030504040204" pitchFamily="34" charset="-120"/>
                <a:ea typeface="Microsoft JhengHei" panose="020B0604030504040204" pitchFamily="34" charset="-120"/>
              </a:rPr>
              <a:t>morphee</a:t>
            </a:r>
            <a:r>
              <a:rPr lang="zh-CN" altLang="en-US" sz="2800" b="1" dirty="0">
                <a:latin typeface="Microsoft JhengHei" panose="020B0604030504040204" pitchFamily="34" charset="-120"/>
                <a:ea typeface="Microsoft JhengHei" panose="020B0604030504040204" pitchFamily="34" charset="-120"/>
              </a:rPr>
              <a:t>希</a:t>
            </a:r>
            <a:r>
              <a:rPr lang="zh-CN" altLang="zh-CN" sz="2800" b="1" dirty="0">
                <a:latin typeface="Microsoft JhengHei" panose="020B0604030504040204" pitchFamily="34" charset="-120"/>
                <a:ea typeface="Microsoft JhengHei" panose="020B0604030504040204" pitchFamily="34" charset="-120"/>
              </a:rPr>
              <a:t>”，意思是真正的神</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成为了真正的仆人；妙哉</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这就是我们所</a:t>
            </a:r>
            <a:r>
              <a:rPr lang="zh-CN" altLang="en-US" sz="2800" b="1" dirty="0">
                <a:latin typeface="Microsoft JhengHei" panose="020B0604030504040204" pitchFamily="34" charset="-120"/>
                <a:ea typeface="Microsoft JhengHei" panose="020B0604030504040204" pitchFamily="34" charset="-120"/>
              </a:rPr>
              <a:t>信仰所</a:t>
            </a:r>
            <a:r>
              <a:rPr lang="zh-CN" altLang="zh-CN" sz="2800" b="1" dirty="0">
                <a:latin typeface="Microsoft JhengHei" panose="020B0604030504040204" pitchFamily="34" charset="-120"/>
                <a:ea typeface="Microsoft JhengHei" panose="020B0604030504040204" pitchFamily="34" charset="-120"/>
              </a:rPr>
              <a:t>服侍的神！（参</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同上，页</a:t>
            </a:r>
            <a:r>
              <a:rPr lang="en-US" altLang="zh-CN" sz="2800" b="1" dirty="0">
                <a:latin typeface="Microsoft JhengHei" panose="020B0604030504040204" pitchFamily="34" charset="-120"/>
                <a:ea typeface="Microsoft JhengHei" panose="020B0604030504040204" pitchFamily="34" charset="-120"/>
              </a:rPr>
              <a:t>257-258</a:t>
            </a:r>
            <a:r>
              <a:rPr lang="zh-CN" altLang="zh-CN" sz="2800" b="1" dirty="0">
                <a:latin typeface="Microsoft JhengHei" panose="020B0604030504040204" pitchFamily="34" charset="-120"/>
                <a:ea typeface="Microsoft JhengHei" panose="020B0604030504040204" pitchFamily="34" charset="-120"/>
              </a:rPr>
              <a:t>）</a:t>
            </a:r>
            <a:endParaRPr lang="zh-CN" altLang="zh-CN" sz="2800" dirty="0">
              <a:latin typeface="Microsoft JhengHei" panose="020B0604030504040204" pitchFamily="34" charset="-120"/>
              <a:ea typeface="Microsoft JhengHei" panose="020B0604030504040204" pitchFamily="34" charset="-120"/>
            </a:endParaRPr>
          </a:p>
          <a:p>
            <a:pPr algn="just">
              <a:spcAft>
                <a:spcPts val="0"/>
              </a:spcAft>
            </a:pP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1343214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88491"/>
            <a:ext cx="12192000" cy="6555641"/>
          </a:xfrm>
          <a:prstGeom prst="rect">
            <a:avLst/>
          </a:prstGeom>
        </p:spPr>
        <p:txBody>
          <a:bodyPr wrap="square">
            <a:spAutoFit/>
          </a:bodyPr>
          <a:lstStyle/>
          <a:p>
            <a:pPr algn="just">
              <a:spcAft>
                <a:spcPts val="0"/>
              </a:spcAft>
            </a:pPr>
            <a:r>
              <a:rPr lang="en-US" altLang="zh-CN" sz="2800" b="1" u="sng" kern="100" dirty="0">
                <a:solidFill>
                  <a:srgbClr val="FF0000"/>
                </a:solidFill>
                <a:latin typeface="Microsoft JhengHei" panose="020B0604030504040204" pitchFamily="34" charset="-120"/>
                <a:cs typeface="宋体" panose="02010600030101010101" pitchFamily="2" charset="-122"/>
              </a:rPr>
              <a:t>1.5)</a:t>
            </a:r>
            <a:r>
              <a:rPr lang="zh-CN" altLang="zh-CN" sz="2800" b="1" u="sng" kern="100" dirty="0">
                <a:solidFill>
                  <a:srgbClr val="FF0000"/>
                </a:solidFill>
                <a:effectLst/>
                <a:latin typeface="Times New Roman" panose="02020603050405020304" pitchFamily="18" charset="0"/>
                <a:ea typeface="Microsoft JhengHei" panose="020B0604030504040204" pitchFamily="34" charset="-120"/>
                <a:cs typeface="宋体" panose="02010600030101010101" pitchFamily="2" charset="-122"/>
              </a:rPr>
              <a:t>圣子基督的神迹在质与量</a:t>
            </a:r>
            <a:r>
              <a:rPr lang="zh-CN" altLang="en-US" sz="2800" b="1" u="sng" kern="100" dirty="0">
                <a:solidFill>
                  <a:srgbClr val="FF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FF0000"/>
                </a:solidFill>
                <a:effectLst/>
                <a:latin typeface="Times New Roman" panose="02020603050405020304" pitchFamily="18" charset="0"/>
                <a:ea typeface="Microsoft JhengHei" panose="020B0604030504040204" pitchFamily="34" charset="-120"/>
                <a:cs typeface="宋体" panose="02010600030101010101" pitchFamily="2" charset="-122"/>
              </a:rPr>
              <a:t>都彰显祂与圣父合一的神性本质</a:t>
            </a:r>
            <a:endParaRPr lang="zh-CN" altLang="zh-CN" sz="2800" kern="100" dirty="0">
              <a:solidFill>
                <a:srgbClr val="FF0000"/>
              </a:solidFill>
              <a:latin typeface="Times New Roman" panose="02020603050405020304" pitchFamily="18" charset="0"/>
            </a:endParaRPr>
          </a:p>
          <a:p>
            <a:pPr algn="just">
              <a:spcAft>
                <a:spcPts val="0"/>
              </a:spcAft>
            </a:pPr>
            <a:r>
              <a:rPr lang="en-US" altLang="zh-CN" sz="2800" b="1" kern="100" dirty="0">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pPr algn="just">
              <a:spcAft>
                <a:spcPts val="0"/>
              </a:spcAft>
            </a:pP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上述诸论点已充分展现</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先存与永恒的圣子</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在创造与维系宇宙、拯救世人与护卫祂儿女</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等各层面与圣父共同拥有的大能。这第</a:t>
            </a:r>
            <a:r>
              <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5</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点所要提述的是</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当基督在世时所展现的无数神迹奇事，不单印证祂实在是上天恩膏的大先知与弥赛亚，同时也彰显了祂的神性光辉。主</a:t>
            </a:r>
            <a:r>
              <a:rPr lang="zh-CN" altLang="zh-CN" sz="2800" b="1" kern="0" spc="200" dirty="0">
                <a:effectLst/>
                <a:latin typeface="Times New Roman" panose="02020603050405020304" pitchFamily="18" charset="0"/>
                <a:ea typeface="Microsoft JhengHei" panose="020B0604030504040204" pitchFamily="34" charset="-120"/>
              </a:rPr>
              <a:t>耶稣的讲道震撼人心；祂大能的作为更令人惊叹。</a:t>
            </a:r>
            <a:endParaRPr lang="en-US" altLang="zh-CN" sz="2800" b="1" kern="0" spc="200" dirty="0">
              <a:effectLst/>
              <a:latin typeface="Times New Roman" panose="02020603050405020304" pitchFamily="18" charset="0"/>
              <a:ea typeface="Microsoft JhengHei" panose="020B0604030504040204" pitchFamily="34" charset="-120"/>
            </a:endParaRPr>
          </a:p>
          <a:p>
            <a:pPr algn="just">
              <a:spcAft>
                <a:spcPts val="0"/>
              </a:spcAft>
            </a:pPr>
            <a:endParaRPr lang="en-US" altLang="zh-CN" sz="2800" b="1" kern="0" spc="200" dirty="0">
              <a:latin typeface="Times New Roman" panose="02020603050405020304" pitchFamily="18" charset="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古兰经也记载了耶稣基督</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行过的许多神迹奇事</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包括医病及叫死人复活等；他甚至在孩童时期</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就能吹一口气叫自己用泥土塑造的鸟飞动（参</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古</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87</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49</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5</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112-115</a:t>
            </a:r>
            <a:r>
              <a:rPr lang="zh-CN" altLang="zh-CN" sz="2800" b="1" dirty="0">
                <a:latin typeface="Microsoft JhengHei" panose="020B0604030504040204" pitchFamily="34" charset="-120"/>
                <a:ea typeface="Microsoft JhengHei" panose="020B0604030504040204" pitchFamily="34" charset="-120"/>
              </a:rPr>
              <a:t>等）。</a:t>
            </a:r>
            <a:endParaRPr lang="en-US" altLang="zh-CN" sz="2800" b="1" dirty="0">
              <a:latin typeface="Microsoft JhengHei" panose="020B0604030504040204" pitchFamily="34" charset="-120"/>
              <a:ea typeface="Microsoft JhengHei" panose="020B0604030504040204" pitchFamily="34" charset="-120"/>
            </a:endParaRPr>
          </a:p>
          <a:p>
            <a:endParaRPr lang="en-US" altLang="zh-CN" sz="2800" b="1" dirty="0">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但穆斯林强调耶稣的神迹</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乃出自真主的命令与允许，与基督的神性无关。毫无疑问基督的神迹</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都带着天父旨意与圣灵能力（太</a:t>
            </a:r>
            <a:r>
              <a:rPr lang="en-US" altLang="zh-CN" sz="2800" b="1" dirty="0">
                <a:latin typeface="Microsoft JhengHei" panose="020B0604030504040204" pitchFamily="34" charset="-120"/>
                <a:ea typeface="Microsoft JhengHei" panose="020B0604030504040204" pitchFamily="34" charset="-120"/>
              </a:rPr>
              <a:t>12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28</a:t>
            </a:r>
            <a:r>
              <a:rPr lang="zh-CN" altLang="zh-CN" sz="2800" b="1" dirty="0">
                <a:latin typeface="Microsoft JhengHei" panose="020B0604030504040204" pitchFamily="34" charset="-120"/>
                <a:ea typeface="Microsoft JhengHei" panose="020B0604030504040204" pitchFamily="34" charset="-120"/>
              </a:rPr>
              <a:t>；徒</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10</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38</a:t>
            </a:r>
            <a:r>
              <a:rPr lang="zh-CN" altLang="zh-CN" sz="2800" b="1" dirty="0">
                <a:latin typeface="Microsoft JhengHei" panose="020B0604030504040204" pitchFamily="34" charset="-120"/>
                <a:ea typeface="Microsoft JhengHei" panose="020B0604030504040204" pitchFamily="34" charset="-120"/>
              </a:rPr>
              <a:t>），然而本段的论述</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将显示它们乃具有更高层面的价值与涵义。</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2570149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pPr algn="just">
              <a:spcAft>
                <a:spcPts val="0"/>
              </a:spcAft>
            </a:pPr>
            <a:r>
              <a:rPr lang="zh-CN" altLang="zh-CN" sz="2800" b="1" kern="100" dirty="0">
                <a:effectLst/>
                <a:latin typeface="Times New Roman" panose="02020603050405020304" pitchFamily="18" charset="0"/>
                <a:ea typeface="Microsoft JhengHei" panose="020B0604030504040204" pitchFamily="34" charset="-120"/>
              </a:rPr>
              <a:t>试问一般信徒如何证明基督是神，最常得到的回答是</a:t>
            </a:r>
            <a:r>
              <a:rPr lang="zh-CN" altLang="en-US"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rPr>
              <a:t>基督能</a:t>
            </a:r>
            <a:r>
              <a:rPr lang="zh-CN" altLang="en-US" sz="2800" b="1" kern="100" dirty="0">
                <a:effectLst/>
                <a:latin typeface="Times New Roman" panose="02020603050405020304" pitchFamily="18" charset="0"/>
                <a:ea typeface="Microsoft JhengHei" panose="020B0604030504040204" pitchFamily="34" charset="-120"/>
              </a:rPr>
              <a:t>随着自己的意思，</a:t>
            </a:r>
            <a:r>
              <a:rPr lang="zh-CN" altLang="zh-CN" sz="2800" b="1" kern="100" dirty="0">
                <a:effectLst/>
                <a:latin typeface="Times New Roman" panose="02020603050405020304" pitchFamily="18" charset="0"/>
                <a:ea typeface="Microsoft JhengHei" panose="020B0604030504040204" pitchFamily="34" charset="-120"/>
              </a:rPr>
              <a:t>行许多神迹奇事。但穆斯林会立即反驳说</a:t>
            </a:r>
            <a:r>
              <a:rPr lang="zh-CN" altLang="en-US"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rPr>
              <a:t>古代也有好些先知行使了许多神迹奇事，为何不都称他们为神？</a:t>
            </a:r>
            <a:endParaRPr lang="en-US" altLang="zh-CN" sz="2800" b="1" kern="100" dirty="0">
              <a:effectLst/>
              <a:latin typeface="Times New Roman" panose="02020603050405020304" pitchFamily="18" charset="0"/>
              <a:ea typeface="Microsoft JhengHei" panose="020B0604030504040204" pitchFamily="34" charset="-120"/>
            </a:endParaRPr>
          </a:p>
          <a:p>
            <a:pPr algn="just">
              <a:spcAft>
                <a:spcPts val="0"/>
              </a:spcAft>
            </a:pPr>
            <a:endParaRPr lang="en-US" altLang="zh-CN" sz="2800" b="1" kern="100" dirty="0">
              <a:latin typeface="Times New Roman" panose="02020603050405020304" pitchFamily="18" charset="0"/>
              <a:ea typeface="Microsoft JhengHei" panose="020B0604030504040204" pitchFamily="34" charset="-120"/>
            </a:endParaRPr>
          </a:p>
          <a:p>
            <a:pPr algn="just">
              <a:spcAft>
                <a:spcPts val="0"/>
              </a:spcAft>
            </a:pPr>
            <a:r>
              <a:rPr lang="zh-CN" altLang="zh-CN" sz="2800" b="1" kern="100" dirty="0">
                <a:effectLst/>
                <a:latin typeface="Times New Roman" panose="02020603050405020304" pitchFamily="18" charset="0"/>
                <a:ea typeface="Microsoft JhengHei" panose="020B0604030504040204" pitchFamily="34" charset="-120"/>
              </a:rPr>
              <a:t>为此基督信徒有需知道，</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有能力展示神迹不一定就是神；上帝的确曾赐予祂一些仆人展示神迹的能力；另方面魔鬼也可利用它的仆役行</a:t>
            </a:r>
            <a:r>
              <a:rPr lang="zh-CN" altLang="en-US" sz="2800" b="1"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些神迹蒙骗世人（如</a:t>
            </a:r>
            <a:r>
              <a:rPr lang="zh-CN" altLang="zh-CN" sz="2800" b="1" u="sng" kern="100" dirty="0">
                <a:effectLst/>
                <a:latin typeface="Times New Roman" panose="02020603050405020304" pitchFamily="18" charset="0"/>
                <a:ea typeface="Microsoft JhengHei" panose="020B0604030504040204" pitchFamily="34" charset="-120"/>
                <a:cs typeface="宋体" panose="02010600030101010101" pitchFamily="2" charset="-122"/>
              </a:rPr>
              <a:t>出埃及记</a:t>
            </a:r>
            <a:r>
              <a:rPr lang="en-US" altLang="zh-CN" sz="2800" b="1" u="sng" kern="100" dirty="0">
                <a:effectLst/>
                <a:latin typeface="Times New Roman" panose="02020603050405020304" pitchFamily="18" charset="0"/>
                <a:ea typeface="Microsoft JhengHei" panose="020B0604030504040204" pitchFamily="34" charset="-120"/>
                <a:cs typeface="宋体" panose="02010600030101010101" pitchFamily="2" charset="-122"/>
              </a:rPr>
              <a:t>7-8</a:t>
            </a:r>
            <a:r>
              <a:rPr lang="zh-CN" altLang="zh-CN" sz="2800" b="1" u="sng" kern="100" dirty="0">
                <a:effectLst/>
                <a:latin typeface="Times New Roman" panose="02020603050405020304" pitchFamily="18" charset="0"/>
                <a:ea typeface="Microsoft JhengHei" panose="020B0604030504040204" pitchFamily="34" charset="-120"/>
                <a:cs typeface="宋体" panose="02010600030101010101" pitchFamily="2" charset="-122"/>
              </a:rPr>
              <a:t>章</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法老的术士和</a:t>
            </a:r>
            <a:r>
              <a:rPr lang="zh-CN" altLang="zh-CN" sz="2800" b="1" u="sng" kern="100" dirty="0">
                <a:effectLst/>
                <a:latin typeface="Times New Roman" panose="02020603050405020304" pitchFamily="18" charset="0"/>
                <a:ea typeface="Microsoft JhengHei" panose="020B0604030504040204" pitchFamily="34" charset="-120"/>
                <a:cs typeface="宋体" panose="02010600030101010101" pitchFamily="2" charset="-122"/>
              </a:rPr>
              <a:t>使徒行传</a:t>
            </a:r>
            <a:r>
              <a:rPr lang="en-US" altLang="zh-CN" sz="2800" b="1" u="sng" kern="100" dirty="0">
                <a:effectLst/>
                <a:latin typeface="Times New Roman" panose="02020603050405020304" pitchFamily="18" charset="0"/>
                <a:ea typeface="Microsoft JhengHei" panose="020B0604030504040204" pitchFamily="34" charset="-120"/>
                <a:cs typeface="宋体" panose="02010600030101010101" pitchFamily="2" charset="-122"/>
              </a:rPr>
              <a:t>8</a:t>
            </a:r>
            <a:r>
              <a:rPr lang="zh-CN" altLang="zh-CN" sz="2800" b="1" u="sng" kern="100" dirty="0">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effectLst/>
                <a:latin typeface="Times New Roman" panose="02020603050405020304" pitchFamily="18" charset="0"/>
                <a:ea typeface="Microsoft JhengHei" panose="020B0604030504040204" pitchFamily="34" charset="-120"/>
                <a:cs typeface="宋体" panose="02010600030101010101" pitchFamily="2" charset="-122"/>
              </a:rPr>
              <a:t>9-11</a:t>
            </a:r>
            <a:r>
              <a:rPr lang="zh-CN"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rPr>
              <a:t>行邪术的西门）。</a:t>
            </a:r>
            <a:endParaRPr lang="en-US" altLang="zh-CN" sz="2800" b="1" kern="100" dirty="0">
              <a:effectLst/>
              <a:latin typeface="Times New Roman" panose="02020603050405020304" pitchFamily="18" charset="0"/>
              <a:ea typeface="Microsoft JhengHei" panose="020B0604030504040204" pitchFamily="34" charset="-120"/>
              <a:cs typeface="宋体" panose="02010600030101010101" pitchFamily="2" charset="-122"/>
            </a:endParaRPr>
          </a:p>
          <a:p>
            <a:pPr algn="just">
              <a:spcAft>
                <a:spcPts val="0"/>
              </a:spcAft>
            </a:pPr>
            <a:endPar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endParaRPr>
          </a:p>
          <a:p>
            <a:pPr algn="just"/>
            <a:r>
              <a:rPr lang="zh-CN" altLang="zh-CN" sz="2800" b="1" dirty="0">
                <a:latin typeface="Microsoft JhengHei" panose="020B0604030504040204" pitchFamily="34" charset="-120"/>
                <a:ea typeface="Microsoft JhengHei" panose="020B0604030504040204" pitchFamily="34" charset="-120"/>
              </a:rPr>
              <a:t>但圣子耶稣在短短的三年半，所展现的神迹奇事</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在质与量都与他人不同，甚至可说是远远胜过旧约最伟大的先知如摩西、以利亚、以利沙等。按照（</a:t>
            </a:r>
            <a:r>
              <a:rPr lang="en-US" altLang="zh-CN" sz="2800" b="1" dirty="0" err="1">
                <a:latin typeface="Microsoft JhengHei" panose="020B0604030504040204" pitchFamily="34" charset="-120"/>
                <a:ea typeface="Microsoft JhengHei" panose="020B0604030504040204" pitchFamily="34" charset="-120"/>
                <a:hlinkClick r:id="rId2"/>
              </a:rPr>
              <a:t>www.Christianity.com）剖析</a:t>
            </a:r>
            <a:r>
              <a:rPr lang="en-US" altLang="zh-CN" sz="2800" b="1" dirty="0">
                <a:latin typeface="Microsoft JhengHei" panose="020B0604030504040204" pitchFamily="34" charset="-120"/>
                <a:ea typeface="Microsoft JhengHei" panose="020B0604030504040204" pitchFamily="34" charset="-120"/>
                <a:hlinkClick r:id="rId2"/>
              </a:rPr>
              <a:t>，</a:t>
            </a:r>
            <a:r>
              <a:rPr lang="zh-CN" altLang="en-US" sz="2800" b="1" dirty="0">
                <a:latin typeface="Microsoft JhengHei" panose="020B0604030504040204" pitchFamily="34" charset="-120"/>
                <a:ea typeface="Microsoft JhengHei" panose="020B0604030504040204" pitchFamily="34" charset="-120"/>
                <a:hlinkClick r:id="rId2"/>
              </a:rPr>
              <a:t>有纪录的，</a:t>
            </a:r>
            <a:r>
              <a:rPr lang="en-US" altLang="zh-CN" sz="2800" b="1" dirty="0">
                <a:latin typeface="Microsoft JhengHei" panose="020B0604030504040204" pitchFamily="34" charset="-120"/>
                <a:ea typeface="Microsoft JhengHei" panose="020B0604030504040204" pitchFamily="34" charset="-120"/>
                <a:hlinkClick r:id="rId2"/>
              </a:rPr>
              <a:t>主耶稣共行了</a:t>
            </a:r>
            <a:r>
              <a:rPr lang="en-US" altLang="zh-CN" sz="2800" b="1" dirty="0">
                <a:latin typeface="Microsoft JhengHei" panose="020B0604030504040204" pitchFamily="34" charset="-120"/>
                <a:ea typeface="Microsoft JhengHei" panose="020B0604030504040204" pitchFamily="34" charset="-120"/>
              </a:rPr>
              <a:t>34</a:t>
            </a:r>
            <a:r>
              <a:rPr lang="zh-CN" altLang="zh-CN" sz="2800" b="1" dirty="0">
                <a:latin typeface="Microsoft JhengHei" panose="020B0604030504040204" pitchFamily="34" charset="-120"/>
                <a:ea typeface="Microsoft JhengHei" panose="020B0604030504040204" pitchFamily="34" charset="-120"/>
              </a:rPr>
              <a:t>项神迹（另</a:t>
            </a:r>
            <a:r>
              <a:rPr lang="zh-CN" altLang="en-US" sz="2800" b="1" dirty="0">
                <a:latin typeface="Microsoft JhengHei" panose="020B0604030504040204" pitchFamily="34" charset="-120"/>
                <a:ea typeface="Microsoft JhengHei" panose="020B0604030504040204" pitchFamily="34" charset="-120"/>
              </a:rPr>
              <a:t>一</a:t>
            </a:r>
            <a:r>
              <a:rPr lang="zh-CN" altLang="zh-CN" sz="2800" b="1" dirty="0">
                <a:latin typeface="Microsoft JhengHei" panose="020B0604030504040204" pitchFamily="34" charset="-120"/>
                <a:ea typeface="Microsoft JhengHei" panose="020B0604030504040204" pitchFamily="34" charset="-120"/>
              </a:rPr>
              <a:t>个网站</a:t>
            </a:r>
            <a:r>
              <a:rPr lang="en-US" altLang="zh-CN" sz="2800" b="1" dirty="0">
                <a:latin typeface="Microsoft JhengHei" panose="020B0604030504040204" pitchFamily="34" charset="-120"/>
                <a:ea typeface="Microsoft JhengHei" panose="020B0604030504040204" pitchFamily="34" charset="-120"/>
              </a:rPr>
              <a:t>ADW.org</a:t>
            </a:r>
            <a:r>
              <a:rPr lang="zh-CN" altLang="zh-CN" sz="2800" b="1" dirty="0">
                <a:latin typeface="Microsoft JhengHei" panose="020B0604030504040204" pitchFamily="34" charset="-120"/>
                <a:ea typeface="Microsoft JhengHei" panose="020B0604030504040204" pitchFamily="34" charset="-120"/>
              </a:rPr>
              <a:t>计算有</a:t>
            </a:r>
            <a:r>
              <a:rPr lang="en-US" altLang="zh-CN" sz="2800" b="1" dirty="0">
                <a:latin typeface="Microsoft JhengHei" panose="020B0604030504040204" pitchFamily="34" charset="-120"/>
                <a:ea typeface="Microsoft JhengHei" panose="020B0604030504040204" pitchFamily="34" charset="-120"/>
              </a:rPr>
              <a:t>37</a:t>
            </a:r>
            <a:r>
              <a:rPr lang="zh-CN" altLang="zh-CN" sz="2800" b="1" dirty="0">
                <a:latin typeface="Microsoft JhengHei" panose="020B0604030504040204" pitchFamily="34" charset="-120"/>
                <a:ea typeface="Microsoft JhengHei" panose="020B0604030504040204" pitchFamily="34" charset="-120"/>
              </a:rPr>
              <a:t>项）。然而按</a:t>
            </a:r>
            <a:r>
              <a:rPr lang="zh-CN" altLang="zh-CN" sz="2800" b="1" u="sng" dirty="0">
                <a:latin typeface="Microsoft JhengHei" panose="020B0604030504040204" pitchFamily="34" charset="-120"/>
                <a:ea typeface="Microsoft JhengHei" panose="020B0604030504040204" pitchFamily="34" charset="-120"/>
              </a:rPr>
              <a:t>约翰福音</a:t>
            </a:r>
            <a:r>
              <a:rPr lang="en-US" altLang="zh-CN" sz="2800" b="1" u="sng" dirty="0">
                <a:latin typeface="Microsoft JhengHei" panose="020B0604030504040204" pitchFamily="34" charset="-120"/>
                <a:ea typeface="Microsoft JhengHei" panose="020B0604030504040204" pitchFamily="34" charset="-120"/>
              </a:rPr>
              <a:t>20: 30-31</a:t>
            </a:r>
            <a:r>
              <a:rPr lang="zh-CN" altLang="zh-CN" sz="2800" b="1" u="sng"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和约</a:t>
            </a:r>
            <a:r>
              <a:rPr lang="en-US" altLang="zh-CN" sz="2800" b="1" u="sng" dirty="0">
                <a:latin typeface="Microsoft JhengHei" panose="020B0604030504040204" pitchFamily="34" charset="-120"/>
                <a:ea typeface="Microsoft JhengHei" panose="020B0604030504040204" pitchFamily="34" charset="-120"/>
              </a:rPr>
              <a:t>21</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25</a:t>
            </a:r>
            <a:r>
              <a:rPr lang="zh-CN" altLang="zh-CN" sz="2800" b="1" dirty="0">
                <a:latin typeface="Microsoft JhengHei" panose="020B0604030504040204" pitchFamily="34" charset="-120"/>
                <a:ea typeface="Microsoft JhengHei" panose="020B0604030504040204" pitchFamily="34" charset="-120"/>
              </a:rPr>
              <a:t>，撰写这福音书的约翰在</a:t>
            </a:r>
            <a:r>
              <a:rPr lang="en-US" altLang="zh-CN" sz="2800" b="1" u="sng" dirty="0">
                <a:latin typeface="Microsoft JhengHei" panose="020B0604030504040204" pitchFamily="34" charset="-120"/>
                <a:ea typeface="Microsoft JhengHei" panose="020B0604030504040204" pitchFamily="34" charset="-120"/>
              </a:rPr>
              <a:t>21</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25</a:t>
            </a:r>
            <a:r>
              <a:rPr lang="zh-CN" altLang="zh-CN" sz="2800" b="1" dirty="0">
                <a:latin typeface="Microsoft JhengHei" panose="020B0604030504040204" pitchFamily="34" charset="-120"/>
                <a:ea typeface="Microsoft JhengHei" panose="020B0604030504040204" pitchFamily="34" charset="-120"/>
              </a:rPr>
              <a:t>说，“</a:t>
            </a:r>
            <a:r>
              <a:rPr lang="zh-CN" altLang="zh-CN" sz="2800" b="1" u="sng" dirty="0">
                <a:solidFill>
                  <a:srgbClr val="000099"/>
                </a:solidFill>
                <a:latin typeface="Microsoft JhengHei" panose="020B0604030504040204" pitchFamily="34" charset="-120"/>
                <a:ea typeface="Microsoft JhengHei" panose="020B0604030504040204" pitchFamily="34" charset="-120"/>
              </a:rPr>
              <a:t>耶稣所行的事，还有许多，若是一一的都写出来，我想所写的书，就是世界也容不下了</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其意思是：</a:t>
            </a:r>
            <a:r>
              <a:rPr lang="zh-CN" altLang="zh-CN" sz="2800" b="1" dirty="0">
                <a:latin typeface="Microsoft JhengHei" panose="020B0604030504040204" pitchFamily="34" charset="-120"/>
                <a:ea typeface="Microsoft JhengHei" panose="020B0604030504040204" pitchFamily="34" charset="-120"/>
              </a:rPr>
              <a:t>“多得不</a:t>
            </a:r>
            <a:r>
              <a:rPr lang="zh-CN" altLang="en-US" sz="2800" b="1" dirty="0">
                <a:latin typeface="Microsoft JhengHei" panose="020B0604030504040204" pitchFamily="34" charset="-120"/>
                <a:ea typeface="Microsoft JhengHei" panose="020B0604030504040204" pitchFamily="34" charset="-120"/>
              </a:rPr>
              <a:t>无法统计的意思</a:t>
            </a:r>
            <a:r>
              <a:rPr lang="zh-CN" altLang="zh-CN" sz="2800" b="1" dirty="0">
                <a:latin typeface="Microsoft JhengHei" panose="020B0604030504040204" pitchFamily="34" charset="-120"/>
                <a:ea typeface="Microsoft JhengHei" panose="020B0604030504040204" pitchFamily="34" charset="-120"/>
              </a:rPr>
              <a:t>”。</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1777504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6986528"/>
          </a:xfrm>
          <a:prstGeom prst="rect">
            <a:avLst/>
          </a:prstGeom>
        </p:spPr>
        <p:txBody>
          <a:bodyPr wrap="square">
            <a:spAutoFit/>
          </a:bodyPr>
          <a:lstStyle/>
          <a:p>
            <a:pPr>
              <a:spcAft>
                <a:spcPts val="0"/>
              </a:spcAft>
            </a:pPr>
            <a:r>
              <a:rPr lang="en-US" altLang="zh-CN" sz="2800" b="1" kern="100" dirty="0">
                <a:solidFill>
                  <a:srgbClr val="000000"/>
                </a:solidFill>
                <a:latin typeface="Microsoft JhengHei" panose="020B0604030504040204" pitchFamily="34" charset="-120"/>
                <a:cs typeface="宋体" panose="02010600030101010101" pitchFamily="2" charset="-122"/>
              </a:rPr>
              <a:t> </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比较旧约的先知，曾展现最多神迹的是摩西，</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按</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hlinkClick r:id="rId2"/>
              </a:rPr>
              <a:t>www.faithfamilybillings.com</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 </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在四十年间上帝借着</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摩西</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行了</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26+16</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项神迹（另</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16</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项是上帝自己展示在摩西与以色列人面前）。在传道的数十年间，先知以利亚曾行了约</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16</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项，以利沙约为</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32</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项（有意显明后者</a:t>
            </a:r>
            <a:r>
              <a:rPr lang="zh-CN" altLang="en-US"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比师傅领受了双倍的灵，因而也行了双倍的神迹</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王下</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9-10</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endPar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endParaRPr>
          </a:p>
          <a:p>
            <a:pPr>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pPr>
              <a:spcAft>
                <a:spcPts val="0"/>
              </a:spcAft>
            </a:pP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比较之下，基督在世只有三年多的公开服侍。因此按比例可坦然地说基督所行的更多，而且如约翰所说是“多得不胜枚举”。</a:t>
            </a:r>
            <a:endPar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endParaRPr>
          </a:p>
          <a:p>
            <a:pPr>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况且基督行神迹时常是集体性的，尤其在医治与赶鬼，如</a:t>
            </a:r>
            <a:r>
              <a:rPr lang="zh-CN" altLang="zh-CN" sz="2800" b="1" u="sng" dirty="0">
                <a:latin typeface="Microsoft JhengHei" panose="020B0604030504040204" pitchFamily="34" charset="-120"/>
                <a:ea typeface="Microsoft JhengHei" panose="020B0604030504040204" pitchFamily="34" charset="-120"/>
              </a:rPr>
              <a:t>马可福音</a:t>
            </a:r>
            <a:r>
              <a:rPr lang="en-US" altLang="zh-CN" sz="2800" b="1" u="sng" dirty="0">
                <a:latin typeface="Microsoft JhengHei" panose="020B0604030504040204" pitchFamily="34" charset="-120"/>
                <a:ea typeface="Microsoft JhengHei" panose="020B0604030504040204" pitchFamily="34" charset="-120"/>
              </a:rPr>
              <a:t>1:32-34</a:t>
            </a:r>
            <a:r>
              <a:rPr lang="zh-CN" altLang="zh-CN" sz="2800" b="1" dirty="0">
                <a:latin typeface="Microsoft JhengHei" panose="020B0604030504040204" pitchFamily="34" charset="-120"/>
                <a:ea typeface="Microsoft JhengHei" panose="020B0604030504040204" pitchFamily="34" charset="-120"/>
              </a:rPr>
              <a:t>所记：“</a:t>
            </a:r>
            <a:r>
              <a:rPr lang="en-US" altLang="zh-CN" sz="2800" b="1" dirty="0">
                <a:solidFill>
                  <a:srgbClr val="000099"/>
                </a:solidFill>
                <a:latin typeface="Microsoft JhengHei" panose="020B0604030504040204" pitchFamily="34" charset="-120"/>
                <a:ea typeface="Microsoft JhengHei" panose="020B0604030504040204" pitchFamily="34" charset="-120"/>
              </a:rPr>
              <a:t>32</a:t>
            </a:r>
            <a:r>
              <a:rPr lang="zh-CN" altLang="zh-CN" sz="2800" b="1" dirty="0">
                <a:solidFill>
                  <a:srgbClr val="000099"/>
                </a:solidFill>
                <a:latin typeface="Microsoft JhengHei" panose="020B0604030504040204" pitchFamily="34" charset="-120"/>
                <a:ea typeface="Microsoft JhengHei" panose="020B0604030504040204" pitchFamily="34" charset="-120"/>
              </a:rPr>
              <a:t>有人带着</a:t>
            </a:r>
            <a:r>
              <a:rPr lang="zh-CN" altLang="zh-CN" sz="2800" b="1" u="sng" dirty="0">
                <a:solidFill>
                  <a:srgbClr val="000099"/>
                </a:solidFill>
                <a:latin typeface="Microsoft JhengHei" panose="020B0604030504040204" pitchFamily="34" charset="-120"/>
                <a:ea typeface="Microsoft JhengHei" panose="020B0604030504040204" pitchFamily="34" charset="-120"/>
              </a:rPr>
              <a:t>一 切害病的，和被鬼附的</a:t>
            </a:r>
            <a:r>
              <a:rPr lang="zh-CN" altLang="zh-CN" sz="2800" b="1" dirty="0">
                <a:solidFill>
                  <a:srgbClr val="000099"/>
                </a:solidFill>
                <a:latin typeface="Microsoft JhengHei" panose="020B0604030504040204" pitchFamily="34" charset="-120"/>
                <a:ea typeface="Microsoft JhengHei" panose="020B0604030504040204" pitchFamily="34" charset="-120"/>
              </a:rPr>
              <a:t>，来到耶稣跟前。</a:t>
            </a:r>
            <a:r>
              <a:rPr lang="en-US" altLang="zh-CN" sz="2800" b="1" dirty="0">
                <a:solidFill>
                  <a:srgbClr val="000099"/>
                </a:solidFill>
                <a:latin typeface="Microsoft JhengHei" panose="020B0604030504040204" pitchFamily="34" charset="-120"/>
                <a:ea typeface="Microsoft JhengHei" panose="020B0604030504040204" pitchFamily="34" charset="-120"/>
              </a:rPr>
              <a:t>33</a:t>
            </a:r>
            <a:r>
              <a:rPr lang="zh-CN" altLang="zh-CN" sz="2800" b="1" u="sng" dirty="0">
                <a:solidFill>
                  <a:srgbClr val="000099"/>
                </a:solidFill>
                <a:latin typeface="Microsoft JhengHei" panose="020B0604030504040204" pitchFamily="34" charset="-120"/>
                <a:ea typeface="Microsoft JhengHei" panose="020B0604030504040204" pitchFamily="34" charset="-120"/>
              </a:rPr>
              <a:t>合城的人</a:t>
            </a:r>
            <a:r>
              <a:rPr lang="zh-CN" altLang="zh-CN" sz="2800" b="1" dirty="0">
                <a:solidFill>
                  <a:srgbClr val="000099"/>
                </a:solidFill>
                <a:latin typeface="Microsoft JhengHei" panose="020B0604030504040204" pitchFamily="34" charset="-120"/>
                <a:ea typeface="Microsoft JhengHei" panose="020B0604030504040204" pitchFamily="34" charset="-120"/>
              </a:rPr>
              <a:t>都聚集在门前。</a:t>
            </a:r>
            <a:r>
              <a:rPr lang="en-US" altLang="zh-CN" sz="2800" b="1" dirty="0">
                <a:solidFill>
                  <a:srgbClr val="000099"/>
                </a:solidFill>
                <a:latin typeface="Microsoft JhengHei" panose="020B0604030504040204" pitchFamily="34" charset="-120"/>
                <a:ea typeface="Microsoft JhengHei" panose="020B0604030504040204" pitchFamily="34" charset="-120"/>
              </a:rPr>
              <a:t>34. </a:t>
            </a:r>
            <a:r>
              <a:rPr lang="zh-CN" altLang="zh-CN" sz="2800" b="1" u="sng" dirty="0">
                <a:solidFill>
                  <a:srgbClr val="000099"/>
                </a:solidFill>
                <a:latin typeface="Microsoft JhengHei" panose="020B0604030504040204" pitchFamily="34" charset="-120"/>
                <a:ea typeface="Microsoft JhengHei" panose="020B0604030504040204" pitchFamily="34" charset="-120"/>
              </a:rPr>
              <a:t>耶稣治好了许多害各样病的人，又赶出许多鬼</a:t>
            </a:r>
            <a:r>
              <a:rPr lang="zh-CN" altLang="zh-CN" sz="2800" b="1" dirty="0">
                <a:solidFill>
                  <a:srgbClr val="000099"/>
                </a:solidFill>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”又</a:t>
            </a:r>
            <a:r>
              <a:rPr lang="zh-CN" altLang="zh-CN" sz="2800" b="1" u="sng" dirty="0">
                <a:latin typeface="Microsoft JhengHei" panose="020B0604030504040204" pitchFamily="34" charset="-120"/>
                <a:ea typeface="Microsoft JhengHei" panose="020B0604030504040204" pitchFamily="34" charset="-120"/>
              </a:rPr>
              <a:t>马太福音</a:t>
            </a:r>
            <a:r>
              <a:rPr lang="en-US" altLang="zh-CN" sz="2800" b="1" u="sng" dirty="0">
                <a:latin typeface="Microsoft JhengHei" panose="020B0604030504040204" pitchFamily="34" charset="-120"/>
                <a:ea typeface="Microsoft JhengHei" panose="020B0604030504040204" pitchFamily="34" charset="-120"/>
              </a:rPr>
              <a:t>15</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29-30</a:t>
            </a:r>
            <a:r>
              <a:rPr lang="zh-CN"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29</a:t>
            </a:r>
            <a:r>
              <a:rPr lang="zh-CN" altLang="zh-CN" sz="2800" b="1" dirty="0">
                <a:solidFill>
                  <a:srgbClr val="000099"/>
                </a:solidFill>
                <a:latin typeface="Microsoft JhengHei" panose="020B0604030504040204" pitchFamily="34" charset="-120"/>
                <a:ea typeface="Microsoft JhengHei" panose="020B0604030504040204" pitchFamily="34" charset="-120"/>
              </a:rPr>
              <a:t>耶 稣来 到 靠 近 加 利 利 的 海 边，就上山坐下。</a:t>
            </a:r>
            <a:r>
              <a:rPr lang="en-US" altLang="zh-CN" sz="2800" b="1" dirty="0">
                <a:solidFill>
                  <a:srgbClr val="000099"/>
                </a:solidFill>
                <a:latin typeface="Microsoft JhengHei" panose="020B0604030504040204" pitchFamily="34" charset="-120"/>
                <a:ea typeface="Microsoft JhengHei" panose="020B0604030504040204" pitchFamily="34" charset="-120"/>
              </a:rPr>
              <a:t>30. </a:t>
            </a:r>
            <a:r>
              <a:rPr lang="zh-CN" altLang="zh-CN" sz="2800" b="1" u="sng" dirty="0">
                <a:solidFill>
                  <a:srgbClr val="000099"/>
                </a:solidFill>
                <a:latin typeface="Microsoft JhengHei" panose="020B0604030504040204" pitchFamily="34" charset="-120"/>
                <a:ea typeface="Microsoft JhengHei" panose="020B0604030504040204" pitchFamily="34" charset="-120"/>
              </a:rPr>
              <a:t>有许多人到他那里，带着瘸子，瞎子，哑 吧，有残疾的，和好些别的病，都放在他脚前。 他就治好了他们</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a:t>
            </a:r>
            <a:endParaRPr lang="zh-CN" altLang="zh-CN" sz="2800" dirty="0">
              <a:latin typeface="Microsoft JhengHei" panose="020B0604030504040204" pitchFamily="34" charset="-120"/>
              <a:ea typeface="Microsoft JhengHei" panose="020B0604030504040204" pitchFamily="34" charset="-120"/>
            </a:endParaRPr>
          </a:p>
          <a:p>
            <a:pPr>
              <a:spcAft>
                <a:spcPts val="0"/>
              </a:spcAft>
            </a:pP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2979017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
            <a:ext cx="12319819" cy="6986528"/>
          </a:xfrm>
          <a:prstGeom prst="rect">
            <a:avLst/>
          </a:prstGeom>
        </p:spPr>
        <p:txBody>
          <a:bodyPr wrap="square">
            <a:spAutoFit/>
          </a:bodyPr>
          <a:lstStyle/>
          <a:p>
            <a:r>
              <a:rPr lang="zh-CN" altLang="zh-CN" sz="2800" b="1" kern="100" dirty="0">
                <a:solidFill>
                  <a:srgbClr val="000000"/>
                </a:solidFill>
                <a:effectLst/>
                <a:ea typeface="Microsoft JhengHei" panose="020B0604030504040204" pitchFamily="34" charset="-120"/>
                <a:cs typeface="宋体" panose="02010600030101010101" pitchFamily="2" charset="-122"/>
              </a:rPr>
              <a:t>此外</a:t>
            </a:r>
            <a:r>
              <a:rPr lang="zh-CN" altLang="en-US" sz="2800" b="1" kern="100" dirty="0">
                <a:solidFill>
                  <a:srgbClr val="000000"/>
                </a:solidFill>
                <a:effectLst/>
                <a:ea typeface="Microsoft JhengHei" panose="020B0604030504040204" pitchFamily="34" charset="-120"/>
                <a:cs typeface="宋体" panose="02010600030101010101" pitchFamily="2" charset="-122"/>
              </a:rPr>
              <a:t>，</a:t>
            </a:r>
            <a:r>
              <a:rPr lang="zh-CN" altLang="zh-CN" sz="2800" b="1" kern="100" dirty="0">
                <a:solidFill>
                  <a:srgbClr val="000000"/>
                </a:solidFill>
                <a:effectLst/>
                <a:ea typeface="Microsoft JhengHei" panose="020B0604030504040204" pitchFamily="34" charset="-120"/>
                <a:cs typeface="宋体" panose="02010600030101010101" pitchFamily="2" charset="-122"/>
              </a:rPr>
              <a:t>基督曾经三次叫死人复活：其中有会堂主管睚鲁的女儿（</a:t>
            </a:r>
            <a:r>
              <a:rPr lang="zh-CN" altLang="zh-CN" sz="2800" b="1" kern="100" dirty="0">
                <a:effectLst/>
                <a:ea typeface="Microsoft JhengHei" panose="020B0604030504040204" pitchFamily="34" charset="-120"/>
                <a:cs typeface="Times New Roman" panose="02020603050405020304" pitchFamily="18" charset="0"/>
              </a:rPr>
              <a:t>可</a:t>
            </a:r>
            <a:r>
              <a:rPr lang="en-US" altLang="zh-CN" sz="2800" b="1" kern="100" dirty="0">
                <a:effectLst/>
                <a:ea typeface="Microsoft JhengHei" panose="020B0604030504040204" pitchFamily="34" charset="-120"/>
                <a:cs typeface="Times New Roman" panose="02020603050405020304" pitchFamily="18" charset="0"/>
              </a:rPr>
              <a:t>5</a:t>
            </a:r>
            <a:r>
              <a:rPr lang="zh-CN" altLang="zh-CN" sz="2800" b="1" kern="100" dirty="0">
                <a:effectLst/>
                <a:ea typeface="Microsoft JhengHei" panose="020B0604030504040204" pitchFamily="34" charset="-120"/>
                <a:cs typeface="Times New Roman" panose="02020603050405020304" pitchFamily="18" charset="0"/>
              </a:rPr>
              <a:t>：</a:t>
            </a:r>
            <a:r>
              <a:rPr lang="en-US" altLang="zh-CN" sz="2800" b="1" kern="100" dirty="0">
                <a:effectLst/>
                <a:ea typeface="Microsoft JhengHei" panose="020B0604030504040204" pitchFamily="34" charset="-120"/>
                <a:cs typeface="Times New Roman" panose="02020603050405020304" pitchFamily="18" charset="0"/>
              </a:rPr>
              <a:t>22-43</a:t>
            </a:r>
            <a:r>
              <a:rPr lang="zh-CN" altLang="zh-CN" sz="2800" b="1" kern="100" dirty="0">
                <a:effectLst/>
                <a:ea typeface="Microsoft JhengHei" panose="020B0604030504040204" pitchFamily="34" charset="-120"/>
                <a:cs typeface="Times New Roman" panose="02020603050405020304" pitchFamily="18" charset="0"/>
              </a:rPr>
              <a:t>）；拿因城寡妇的独子（路：</a:t>
            </a:r>
            <a:r>
              <a:rPr lang="en-US" altLang="zh-CN" sz="2800" b="1" kern="100" dirty="0">
                <a:effectLst/>
                <a:ea typeface="Microsoft JhengHei" panose="020B0604030504040204" pitchFamily="34" charset="-120"/>
                <a:cs typeface="Times New Roman" panose="02020603050405020304" pitchFamily="18" charset="0"/>
              </a:rPr>
              <a:t>7</a:t>
            </a:r>
            <a:r>
              <a:rPr lang="zh-CN" altLang="zh-CN" sz="2800" b="1" kern="100" dirty="0">
                <a:effectLst/>
                <a:ea typeface="Microsoft JhengHei" panose="020B0604030504040204" pitchFamily="34" charset="-120"/>
                <a:cs typeface="Times New Roman" panose="02020603050405020304" pitchFamily="18" charset="0"/>
              </a:rPr>
              <a:t>：</a:t>
            </a:r>
            <a:r>
              <a:rPr lang="en-US" altLang="zh-CN" sz="2800" b="1" kern="100" dirty="0">
                <a:effectLst/>
                <a:ea typeface="Microsoft JhengHei" panose="020B0604030504040204" pitchFamily="34" charset="-120"/>
                <a:cs typeface="Times New Roman" panose="02020603050405020304" pitchFamily="18" charset="0"/>
              </a:rPr>
              <a:t>11-15</a:t>
            </a:r>
            <a:r>
              <a:rPr lang="zh-CN" altLang="zh-CN" sz="2800" b="1" kern="100" dirty="0">
                <a:effectLst/>
                <a:ea typeface="Microsoft JhengHei" panose="020B0604030504040204" pitchFamily="34" charset="-120"/>
                <a:cs typeface="Times New Roman" panose="02020603050405020304" pitchFamily="18" charset="0"/>
              </a:rPr>
              <a:t>）；和死了四天的朋友拉撒路（约</a:t>
            </a:r>
            <a:r>
              <a:rPr lang="en-US" altLang="zh-CN" sz="2800" b="1" kern="100" dirty="0">
                <a:effectLst/>
                <a:ea typeface="Microsoft JhengHei" panose="020B0604030504040204" pitchFamily="34" charset="-120"/>
                <a:cs typeface="Times New Roman" panose="02020603050405020304" pitchFamily="18" charset="0"/>
              </a:rPr>
              <a:t>11</a:t>
            </a:r>
            <a:r>
              <a:rPr lang="zh-CN" altLang="zh-CN" sz="2800" b="1" kern="100" dirty="0">
                <a:effectLst/>
                <a:ea typeface="Microsoft JhengHei" panose="020B0604030504040204" pitchFamily="34" charset="-120"/>
                <a:cs typeface="Times New Roman" panose="02020603050405020304" pitchFamily="18" charset="0"/>
              </a:rPr>
              <a:t>：</a:t>
            </a:r>
            <a:r>
              <a:rPr lang="en-US" altLang="zh-CN" sz="2800" b="1" kern="100" dirty="0">
                <a:effectLst/>
                <a:ea typeface="Microsoft JhengHei" panose="020B0604030504040204" pitchFamily="34" charset="-120"/>
                <a:cs typeface="Times New Roman" panose="02020603050405020304" pitchFamily="18" charset="0"/>
              </a:rPr>
              <a:t>1-44</a:t>
            </a:r>
            <a:r>
              <a:rPr lang="zh-CN" altLang="zh-CN" sz="2800" b="1" kern="100" dirty="0">
                <a:effectLst/>
                <a:ea typeface="Microsoft JhengHei" panose="020B0604030504040204" pitchFamily="34" charset="-120"/>
                <a:cs typeface="Times New Roman" panose="02020603050405020304" pitchFamily="18" charset="0"/>
              </a:rPr>
              <a:t>）。按</a:t>
            </a:r>
            <a:r>
              <a:rPr lang="zh-CN" altLang="zh-CN" sz="2800" b="1" u="sng" dirty="0">
                <a:solidFill>
                  <a:srgbClr val="000000"/>
                </a:solidFill>
                <a:ea typeface="Microsoft JhengHei" panose="020B0604030504040204" pitchFamily="34" charset="-120"/>
                <a:cs typeface="Times New Roman" panose="02020603050405020304" pitchFamily="18" charset="0"/>
              </a:rPr>
              <a:t>马可福音</a:t>
            </a:r>
            <a:r>
              <a:rPr lang="en-US" altLang="zh-CN" sz="2800" b="1" u="sng" kern="100" dirty="0">
                <a:effectLst/>
                <a:latin typeface="Microsoft JhengHei" panose="020B0604030504040204" pitchFamily="34" charset="-120"/>
                <a:cs typeface="Times New Roman" panose="02020603050405020304" pitchFamily="18" charset="0"/>
              </a:rPr>
              <a:t> 2: 3-11</a:t>
            </a:r>
            <a:r>
              <a:rPr lang="zh-CN" altLang="zh-CN" sz="2800" b="1" kern="100" dirty="0">
                <a:effectLst/>
                <a:ea typeface="Microsoft JhengHei" panose="020B0604030504040204" pitchFamily="34" charset="-120"/>
                <a:cs typeface="Times New Roman" panose="02020603050405020304" pitchFamily="18" charset="0"/>
              </a:rPr>
              <a:t>，基督在医治的同时</a:t>
            </a:r>
            <a:r>
              <a:rPr lang="zh-CN" altLang="en-US" sz="2800" b="1" kern="100" dirty="0">
                <a:effectLst/>
                <a:ea typeface="Microsoft JhengHei" panose="020B0604030504040204" pitchFamily="34" charset="-120"/>
                <a:cs typeface="Times New Roman" panose="02020603050405020304" pitchFamily="18" charset="0"/>
              </a:rPr>
              <a:t>，</a:t>
            </a:r>
            <a:r>
              <a:rPr lang="zh-CN" altLang="zh-CN" sz="2800" b="1" kern="100" dirty="0">
                <a:effectLst/>
                <a:ea typeface="Microsoft JhengHei" panose="020B0604030504040204" pitchFamily="34" charset="-120"/>
                <a:cs typeface="Times New Roman" panose="02020603050405020304" pitchFamily="18" charset="0"/>
              </a:rPr>
              <a:t>还行使赦罪的权柄。基督也展现祂掌控大自然的权能，如平静风与海（可</a:t>
            </a:r>
            <a:r>
              <a:rPr lang="en-US" altLang="zh-CN" sz="2800" b="1" kern="100" dirty="0">
                <a:effectLst/>
                <a:ea typeface="Microsoft JhengHei" panose="020B0604030504040204" pitchFamily="34" charset="-120"/>
                <a:cs typeface="Times New Roman" panose="02020603050405020304" pitchFamily="18" charset="0"/>
              </a:rPr>
              <a:t>4</a:t>
            </a:r>
            <a:r>
              <a:rPr lang="zh-CN" altLang="zh-CN" sz="2800" b="1" kern="100" dirty="0">
                <a:effectLst/>
                <a:ea typeface="Microsoft JhengHei" panose="020B0604030504040204" pitchFamily="34" charset="-120"/>
                <a:cs typeface="Times New Roman" panose="02020603050405020304" pitchFamily="18" charset="0"/>
              </a:rPr>
              <a:t>：</a:t>
            </a:r>
            <a:r>
              <a:rPr lang="en-US" altLang="zh-CN" sz="2800" b="1" kern="100" dirty="0">
                <a:effectLst/>
                <a:ea typeface="Microsoft JhengHei" panose="020B0604030504040204" pitchFamily="34" charset="-120"/>
                <a:cs typeface="Times New Roman" panose="02020603050405020304" pitchFamily="18" charset="0"/>
              </a:rPr>
              <a:t>39</a:t>
            </a:r>
            <a:r>
              <a:rPr lang="zh-CN" altLang="zh-CN" sz="2800" b="1" kern="100" dirty="0">
                <a:effectLst/>
                <a:ea typeface="Microsoft JhengHei" panose="020B0604030504040204" pitchFamily="34" charset="-120"/>
                <a:cs typeface="Times New Roman" panose="02020603050405020304" pitchFamily="18" charset="0"/>
              </a:rPr>
              <a:t>）和在海上行走（</a:t>
            </a:r>
            <a:r>
              <a:rPr lang="en-US" altLang="zh-CN" sz="2800" b="1" kern="100" dirty="0">
                <a:effectLst/>
                <a:ea typeface="Microsoft JhengHei" panose="020B0604030504040204" pitchFamily="34" charset="-120"/>
                <a:cs typeface="Times New Roman" panose="02020603050405020304" pitchFamily="18" charset="0"/>
              </a:rPr>
              <a:t>6</a:t>
            </a:r>
            <a:r>
              <a:rPr lang="zh-CN" altLang="zh-CN" sz="2800" b="1" kern="100" dirty="0">
                <a:effectLst/>
                <a:ea typeface="Microsoft JhengHei" panose="020B0604030504040204" pitchFamily="34" charset="-120"/>
                <a:cs typeface="Times New Roman" panose="02020603050405020304" pitchFamily="18" charset="0"/>
              </a:rPr>
              <a:t>：</a:t>
            </a:r>
            <a:r>
              <a:rPr lang="en-US" altLang="zh-CN" sz="2800" b="1" kern="100" dirty="0">
                <a:effectLst/>
                <a:ea typeface="Microsoft JhengHei" panose="020B0604030504040204" pitchFamily="34" charset="-120"/>
                <a:cs typeface="Times New Roman" panose="02020603050405020304" pitchFamily="18" charset="0"/>
              </a:rPr>
              <a:t>45-51</a:t>
            </a:r>
            <a:r>
              <a:rPr lang="zh-CN" altLang="zh-CN" sz="2800" b="1" kern="100" dirty="0">
                <a:effectLst/>
                <a:ea typeface="Microsoft JhengHei" panose="020B0604030504040204" pitchFamily="34" charset="-120"/>
                <a:cs typeface="Times New Roman" panose="02020603050405020304" pitchFamily="18" charset="0"/>
              </a:rPr>
              <a:t>）。</a:t>
            </a:r>
            <a:r>
              <a:rPr lang="zh-CN" altLang="zh-CN" sz="2800" b="1" kern="100" dirty="0">
                <a:solidFill>
                  <a:srgbClr val="000000"/>
                </a:solidFill>
                <a:effectLst/>
                <a:ea typeface="Microsoft JhengHei" panose="020B0604030504040204" pitchFamily="34" charset="-120"/>
                <a:cs typeface="宋体" panose="02010600030101010101" pitchFamily="2" charset="-122"/>
              </a:rPr>
              <a:t>平静暴风浪</a:t>
            </a:r>
            <a:r>
              <a:rPr lang="zh-CN" altLang="en-US" sz="2800" b="1" kern="100" dirty="0">
                <a:solidFill>
                  <a:srgbClr val="000000"/>
                </a:solidFill>
                <a:effectLst/>
                <a:ea typeface="Microsoft JhengHei" panose="020B0604030504040204" pitchFamily="34" charset="-120"/>
                <a:cs typeface="宋体" panose="02010600030101010101" pitchFamily="2" charset="-122"/>
              </a:rPr>
              <a:t>，</a:t>
            </a:r>
            <a:r>
              <a:rPr lang="zh-CN" altLang="zh-CN" sz="2800" b="1" kern="100" dirty="0">
                <a:solidFill>
                  <a:srgbClr val="000000"/>
                </a:solidFill>
                <a:effectLst/>
                <a:ea typeface="Microsoft JhengHei" panose="020B0604030504040204" pitchFamily="34" charset="-120"/>
                <a:cs typeface="宋体" panose="02010600030101010101" pitchFamily="2" charset="-122"/>
              </a:rPr>
              <a:t>反映了耶和华在</a:t>
            </a:r>
            <a:r>
              <a:rPr lang="zh-CN" altLang="zh-CN" sz="2800" b="1" u="sng" kern="100" dirty="0">
                <a:solidFill>
                  <a:srgbClr val="000000"/>
                </a:solidFill>
                <a:effectLst/>
                <a:ea typeface="Microsoft JhengHei" panose="020B0604030504040204" pitchFamily="34" charset="-120"/>
                <a:cs typeface="宋体" panose="02010600030101010101" pitchFamily="2" charset="-122"/>
              </a:rPr>
              <a:t>诗篇</a:t>
            </a:r>
            <a:r>
              <a:rPr lang="en-US" altLang="zh-CN" sz="2800" b="1" u="sng" kern="100" dirty="0">
                <a:solidFill>
                  <a:srgbClr val="000000"/>
                </a:solidFill>
                <a:effectLst/>
                <a:ea typeface="Microsoft JhengHei" panose="020B0604030504040204" pitchFamily="34" charset="-120"/>
                <a:cs typeface="宋体" panose="02010600030101010101" pitchFamily="2" charset="-122"/>
              </a:rPr>
              <a:t>107</a:t>
            </a:r>
            <a:r>
              <a:rPr lang="zh-CN" altLang="zh-CN" sz="2800" b="1" u="sng" kern="100" dirty="0">
                <a:solidFill>
                  <a:srgbClr val="000000"/>
                </a:solidFill>
                <a:effectLst/>
                <a:ea typeface="Microsoft JhengHei" panose="020B0604030504040204" pitchFamily="34" charset="-120"/>
                <a:cs typeface="宋体" panose="02010600030101010101" pitchFamily="2" charset="-122"/>
              </a:rPr>
              <a:t>：</a:t>
            </a:r>
            <a:r>
              <a:rPr lang="en-US" altLang="zh-CN" sz="2800" b="1" u="sng" kern="100" dirty="0">
                <a:solidFill>
                  <a:srgbClr val="000000"/>
                </a:solidFill>
                <a:effectLst/>
                <a:ea typeface="Microsoft JhengHei" panose="020B0604030504040204" pitchFamily="34" charset="-120"/>
                <a:cs typeface="宋体" panose="02010600030101010101" pitchFamily="2" charset="-122"/>
              </a:rPr>
              <a:t>24-30</a:t>
            </a:r>
            <a:r>
              <a:rPr lang="zh-CN" altLang="zh-CN" sz="2800" b="1" kern="100" dirty="0">
                <a:solidFill>
                  <a:srgbClr val="000000"/>
                </a:solidFill>
                <a:effectLst/>
                <a:ea typeface="Microsoft JhengHei" panose="020B0604030504040204" pitchFamily="34" charset="-120"/>
                <a:cs typeface="宋体" panose="02010600030101010101" pitchFamily="2" charset="-122"/>
              </a:rPr>
              <a:t>的救助。</a:t>
            </a:r>
            <a:endParaRPr lang="en-US" altLang="zh-CN" sz="2800" b="1" kern="100" dirty="0">
              <a:solidFill>
                <a:srgbClr val="000000"/>
              </a:solidFill>
              <a:effectLst/>
              <a:ea typeface="Microsoft JhengHei" panose="020B0604030504040204" pitchFamily="34" charset="-120"/>
              <a:cs typeface="宋体" panose="02010600030101010101" pitchFamily="2" charset="-122"/>
            </a:endParaRPr>
          </a:p>
          <a:p>
            <a:endParaRPr lang="en-US" altLang="zh-CN" sz="2800" b="1" kern="100" dirty="0">
              <a:solidFill>
                <a:srgbClr val="000000"/>
              </a:solidFill>
              <a:ea typeface="Microsoft JhengHei" panose="020B0604030504040204" pitchFamily="34" charset="-120"/>
              <a:cs typeface="宋体" panose="02010600030101010101" pitchFamily="2" charset="-122"/>
            </a:endParaRPr>
          </a:p>
          <a:p>
            <a:r>
              <a:rPr lang="zh-CN" altLang="zh-CN" sz="2800" b="1" kern="100" dirty="0">
                <a:solidFill>
                  <a:srgbClr val="000000"/>
                </a:solidFill>
                <a:effectLst/>
                <a:ea typeface="Microsoft JhengHei" panose="020B0604030504040204" pitchFamily="34" charset="-120"/>
                <a:cs typeface="宋体" panose="02010600030101010101" pitchFamily="2" charset="-122"/>
              </a:rPr>
              <a:t>此外在</a:t>
            </a:r>
            <a:r>
              <a:rPr lang="zh-CN" altLang="zh-CN" sz="2800" b="1" u="sng" kern="100" dirty="0">
                <a:effectLst/>
                <a:ea typeface="Microsoft JhengHei" panose="020B0604030504040204" pitchFamily="34" charset="-120"/>
                <a:cs typeface="Times New Roman" panose="02020603050405020304" pitchFamily="18" charset="0"/>
              </a:rPr>
              <a:t>马太福音</a:t>
            </a:r>
            <a:r>
              <a:rPr lang="en-US" altLang="zh-CN" sz="2800" b="1" u="sng" kern="100" dirty="0">
                <a:effectLst/>
                <a:ea typeface="Microsoft JhengHei" panose="020B0604030504040204" pitchFamily="34" charset="-120"/>
                <a:cs typeface="Times New Roman" panose="02020603050405020304" pitchFamily="18" charset="0"/>
              </a:rPr>
              <a:t>14</a:t>
            </a:r>
            <a:r>
              <a:rPr lang="zh-CN" altLang="zh-CN" sz="2800" b="1" u="sng" kern="100" dirty="0">
                <a:effectLst/>
                <a:ea typeface="Microsoft JhengHei" panose="020B0604030504040204" pitchFamily="34" charset="-120"/>
                <a:cs typeface="Times New Roman" panose="02020603050405020304" pitchFamily="18" charset="0"/>
              </a:rPr>
              <a:t>：</a:t>
            </a:r>
            <a:r>
              <a:rPr lang="en-US" altLang="zh-CN" sz="2800" b="1" u="sng" kern="100" dirty="0">
                <a:effectLst/>
                <a:ea typeface="Microsoft JhengHei" panose="020B0604030504040204" pitchFamily="34" charset="-120"/>
                <a:cs typeface="Times New Roman" panose="02020603050405020304" pitchFamily="18" charset="0"/>
              </a:rPr>
              <a:t>13-21</a:t>
            </a:r>
            <a:r>
              <a:rPr lang="zh-CN" altLang="zh-CN" sz="2800" b="1" kern="100" dirty="0">
                <a:effectLst/>
                <a:ea typeface="Microsoft JhengHei" panose="020B0604030504040204" pitchFamily="34" charset="-120"/>
                <a:cs typeface="Times New Roman" panose="02020603050405020304" pitchFamily="18" charset="0"/>
              </a:rPr>
              <a:t>主耶稣用五饼二鱼喂饱</a:t>
            </a:r>
            <a:r>
              <a:rPr lang="en-US" altLang="zh-CN" sz="2800" b="1" kern="100" dirty="0">
                <a:effectLst/>
                <a:ea typeface="Microsoft JhengHei" panose="020B0604030504040204" pitchFamily="34" charset="-120"/>
                <a:cs typeface="Times New Roman" panose="02020603050405020304" pitchFamily="18" charset="0"/>
              </a:rPr>
              <a:t>5000</a:t>
            </a:r>
            <a:r>
              <a:rPr lang="zh-CN" altLang="zh-CN" sz="2800" b="1" kern="100" dirty="0">
                <a:effectLst/>
                <a:ea typeface="Microsoft JhengHei" panose="020B0604030504040204" pitchFamily="34" charset="-120"/>
                <a:cs typeface="Times New Roman" panose="02020603050405020304" pitchFamily="18" charset="0"/>
              </a:rPr>
              <a:t>多人；于</a:t>
            </a:r>
            <a:r>
              <a:rPr lang="en-US" altLang="zh-CN" sz="2800" b="1" u="sng" kern="100" dirty="0">
                <a:effectLst/>
                <a:ea typeface="Microsoft JhengHei" panose="020B0604030504040204" pitchFamily="34" charset="-120"/>
                <a:cs typeface="Times New Roman" panose="02020603050405020304" pitchFamily="18" charset="0"/>
              </a:rPr>
              <a:t>15</a:t>
            </a:r>
            <a:r>
              <a:rPr lang="zh-CN" altLang="zh-CN" sz="2800" b="1" u="sng" kern="100" dirty="0">
                <a:effectLst/>
                <a:ea typeface="Microsoft JhengHei" panose="020B0604030504040204" pitchFamily="34" charset="-120"/>
                <a:cs typeface="Times New Roman" panose="02020603050405020304" pitchFamily="18" charset="0"/>
              </a:rPr>
              <a:t>：</a:t>
            </a:r>
            <a:r>
              <a:rPr lang="en-US" altLang="zh-CN" sz="2800" b="1" u="sng" kern="100" dirty="0">
                <a:effectLst/>
                <a:ea typeface="Microsoft JhengHei" panose="020B0604030504040204" pitchFamily="34" charset="-120"/>
                <a:cs typeface="Times New Roman" panose="02020603050405020304" pitchFamily="18" charset="0"/>
              </a:rPr>
              <a:t>32-39</a:t>
            </a:r>
            <a:r>
              <a:rPr lang="zh-CN" altLang="zh-CN" sz="2800" b="1" kern="100" dirty="0">
                <a:effectLst/>
                <a:ea typeface="Microsoft JhengHei" panose="020B0604030504040204" pitchFamily="34" charset="-120"/>
                <a:cs typeface="Times New Roman" panose="02020603050405020304" pitchFamily="18" charset="0"/>
              </a:rPr>
              <a:t>再次用七饼和几条鱼喂饱</a:t>
            </a:r>
            <a:r>
              <a:rPr lang="en-US" altLang="zh-CN" sz="2800" b="1" kern="100" dirty="0">
                <a:effectLst/>
                <a:ea typeface="Microsoft JhengHei" panose="020B0604030504040204" pitchFamily="34" charset="-120"/>
                <a:cs typeface="Times New Roman" panose="02020603050405020304" pitchFamily="18" charset="0"/>
              </a:rPr>
              <a:t>4000</a:t>
            </a:r>
            <a:r>
              <a:rPr lang="zh-CN" altLang="zh-CN" sz="2800" b="1" kern="100" dirty="0">
                <a:effectLst/>
                <a:ea typeface="Microsoft JhengHei" panose="020B0604030504040204" pitchFamily="34" charset="-120"/>
                <a:cs typeface="Times New Roman" panose="02020603050405020304" pitchFamily="18" charset="0"/>
              </a:rPr>
              <a:t>多人，都显示他有掌控与</a:t>
            </a:r>
            <a:r>
              <a:rPr lang="zh-CN" altLang="en-US" sz="2800" b="1" kern="100" dirty="0">
                <a:effectLst/>
                <a:ea typeface="Microsoft JhengHei" panose="020B0604030504040204" pitchFamily="34" charset="-120"/>
                <a:cs typeface="Times New Roman" panose="02020603050405020304" pitchFamily="18" charset="0"/>
              </a:rPr>
              <a:t>支配</a:t>
            </a:r>
            <a:r>
              <a:rPr lang="zh-CN" altLang="zh-CN" sz="2800" b="1" kern="100" dirty="0">
                <a:effectLst/>
                <a:ea typeface="Microsoft JhengHei" panose="020B0604030504040204" pitchFamily="34" charset="-120"/>
                <a:cs typeface="Times New Roman" panose="02020603050405020304" pitchFamily="18" charset="0"/>
              </a:rPr>
              <a:t>自然的权柄与能力。</a:t>
            </a:r>
            <a:endParaRPr lang="en-US" altLang="zh-CN" sz="2800" b="1" kern="100" dirty="0">
              <a:effectLst/>
              <a:ea typeface="Microsoft JhengHei" panose="020B0604030504040204" pitchFamily="34" charset="-120"/>
              <a:cs typeface="Times New Roman" panose="02020603050405020304" pitchFamily="18" charset="0"/>
            </a:endParaRPr>
          </a:p>
          <a:p>
            <a:endParaRPr lang="en-US" altLang="zh-CN" sz="2800" b="1" dirty="0">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犹如上述，主耶稣所行的神迹奇事，包括叫死人复活、掌控自然元素等，先前的圣先知也曾行过；问题是</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他们并不因此而被尊崇为神，那为何却因此而称基督是神？必须申明：若单凭神迹而没有本文上下较全面论述的其它确据，甚难单以神迹确定</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基督的神性本质与身份；但若加上本文上下较全面性的诸多论据，其显然结果是大</a:t>
            </a:r>
            <a:r>
              <a:rPr lang="zh-CN" altLang="en-US" sz="2800" b="1" dirty="0">
                <a:latin typeface="Microsoft JhengHei" panose="020B0604030504040204" pitchFamily="34" charset="-120"/>
                <a:ea typeface="Microsoft JhengHei" panose="020B0604030504040204" pitchFamily="34" charset="-120"/>
              </a:rPr>
              <a:t>大</a:t>
            </a:r>
            <a:r>
              <a:rPr lang="zh-CN" altLang="zh-CN" sz="2800" b="1" dirty="0">
                <a:latin typeface="Microsoft JhengHei" panose="020B0604030504040204" pitchFamily="34" charset="-120"/>
                <a:ea typeface="Microsoft JhengHei" panose="020B0604030504040204" pitchFamily="34" charset="-120"/>
              </a:rPr>
              <a:t>加强了基督神性的论证。</a:t>
            </a:r>
            <a:endParaRPr lang="en-US" altLang="zh-CN" sz="2800" b="1" dirty="0">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基督的神迹有几个特点有需阐明</a:t>
            </a:r>
            <a:r>
              <a:rPr lang="en-US" altLang="zh-CN" sz="2800" b="1" dirty="0">
                <a:latin typeface="Microsoft JhengHei" panose="020B0604030504040204" pitchFamily="34" charset="-120"/>
                <a:ea typeface="Microsoft JhengHei" panose="020B0604030504040204" pitchFamily="34" charset="-120"/>
              </a:rPr>
              <a:t>—</a:t>
            </a:r>
            <a:endParaRPr lang="zh-CN" altLang="zh-CN" sz="2800" dirty="0">
              <a:latin typeface="Microsoft JhengHei" panose="020B0604030504040204" pitchFamily="34" charset="-120"/>
              <a:ea typeface="Microsoft JhengHei" panose="020B0604030504040204" pitchFamily="34" charset="-120"/>
            </a:endParaRPr>
          </a:p>
          <a:p>
            <a:endParaRPr lang="zh-CN" altLang="en-US" sz="2800" dirty="0"/>
          </a:p>
        </p:txBody>
      </p:sp>
    </p:spTree>
    <p:extLst>
      <p:ext uri="{BB962C8B-B14F-4D97-AF65-F5344CB8AC3E}">
        <p14:creationId xmlns:p14="http://schemas.microsoft.com/office/powerpoint/2010/main" val="4185622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401753"/>
          </a:xfrm>
          <a:prstGeom prst="rect">
            <a:avLst/>
          </a:prstGeom>
        </p:spPr>
        <p:txBody>
          <a:bodyPr wrap="square">
            <a:spAutoFit/>
          </a:bodyPr>
          <a:lstStyle/>
          <a:p>
            <a:pPr algn="just">
              <a:spcAft>
                <a:spcPts val="0"/>
              </a:spcAft>
            </a:pPr>
            <a:r>
              <a:rPr lang="en-US" altLang="zh-CN" sz="2800" b="1" kern="100" dirty="0">
                <a:latin typeface="Microsoft JhengHei" panose="020B0604030504040204" pitchFamily="34" charset="-120"/>
              </a:rPr>
              <a:t>A. </a:t>
            </a:r>
            <a:r>
              <a:rPr lang="zh-CN" altLang="zh-CN" sz="2800" b="1" kern="100" dirty="0">
                <a:effectLst/>
                <a:latin typeface="Times New Roman" panose="02020603050405020304" pitchFamily="18" charset="0"/>
                <a:ea typeface="Microsoft JhengHei" panose="020B0604030504040204" pitchFamily="34" charset="-120"/>
              </a:rPr>
              <a:t>一般先知行使神迹，乃是奉耶和华圣名，借助从上天而来的神力。基督所行使的神迹奇事</a:t>
            </a:r>
            <a:r>
              <a:rPr lang="zh-CN" altLang="en-US"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rPr>
              <a:t>乃完全建立在祂与父原为一的神性基础。主耶稣说父做的事，子照着做；父叫死人起来活着，子也一样</a:t>
            </a:r>
            <a:r>
              <a:rPr lang="en-US" altLang="zh-CN"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rPr>
              <a:t>约</a:t>
            </a:r>
            <a:r>
              <a:rPr lang="en-US" altLang="zh-CN" sz="2800" b="1" kern="100" dirty="0">
                <a:effectLst/>
                <a:latin typeface="Times New Roman" panose="02020603050405020304" pitchFamily="18" charset="0"/>
                <a:ea typeface="Microsoft JhengHei" panose="020B0604030504040204" pitchFamily="34" charset="-120"/>
              </a:rPr>
              <a:t>5</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19-26)</a:t>
            </a:r>
            <a:r>
              <a:rPr lang="zh-CN" altLang="zh-CN" sz="2800" b="1" kern="100" dirty="0">
                <a:effectLst/>
                <a:latin typeface="Times New Roman" panose="02020603050405020304" pitchFamily="18" charset="0"/>
                <a:ea typeface="Microsoft JhengHei" panose="020B0604030504040204" pitchFamily="34" charset="-120"/>
              </a:rPr>
              <a:t>。父在子里面，子在父里面；子与父原为一（约</a:t>
            </a:r>
            <a:r>
              <a:rPr lang="en-US" altLang="zh-CN" sz="2800" b="1" kern="100" dirty="0">
                <a:effectLst/>
                <a:latin typeface="Times New Roman" panose="02020603050405020304" pitchFamily="18" charset="0"/>
                <a:ea typeface="Microsoft JhengHei" panose="020B0604030504040204" pitchFamily="34" charset="-120"/>
              </a:rPr>
              <a:t>14</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8-11</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10</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31</a:t>
            </a:r>
            <a:r>
              <a:rPr lang="zh-CN" altLang="zh-CN" sz="2800" b="1" kern="100" dirty="0">
                <a:effectLst/>
                <a:latin typeface="Times New Roman" panose="02020603050405020304" pitchFamily="18" charset="0"/>
                <a:ea typeface="Microsoft JhengHei" panose="020B0604030504040204" pitchFamily="34" charset="-120"/>
              </a:rPr>
              <a:t>）。为此子行神迹乃彰显了与父共有的大能，是三位一体上帝的共同作为；父也要借此彰显子与祂共有的荣耀；</a:t>
            </a:r>
            <a:r>
              <a:rPr lang="zh-CN" altLang="zh-CN" sz="2800" b="1" u="sng" kern="100" dirty="0">
                <a:solidFill>
                  <a:srgbClr val="000000"/>
                </a:solidFill>
                <a:effectLst/>
                <a:latin typeface="Times New Roman" panose="02020603050405020304" pitchFamily="18" charset="0"/>
                <a:ea typeface="Microsoft JhengHei" panose="020B0604030504040204" pitchFamily="34" charset="-120"/>
              </a:rPr>
              <a:t>约</a:t>
            </a:r>
            <a:r>
              <a:rPr lang="en-US" altLang="zh-CN" sz="2800" b="1" u="sng" kern="100" dirty="0">
                <a:effectLst/>
                <a:latin typeface="Times New Roman" panose="02020603050405020304" pitchFamily="18" charset="0"/>
                <a:ea typeface="Microsoft JhengHei" panose="020B0604030504040204" pitchFamily="34" charset="-120"/>
              </a:rPr>
              <a:t>5</a:t>
            </a:r>
            <a:r>
              <a:rPr lang="zh-CN" altLang="zh-CN" sz="2800" b="1" u="sng" kern="100" dirty="0">
                <a:effectLst/>
                <a:latin typeface="Times New Roman" panose="02020603050405020304" pitchFamily="18" charset="0"/>
                <a:ea typeface="Microsoft JhengHei" panose="020B0604030504040204" pitchFamily="34" charset="-120"/>
              </a:rPr>
              <a:t>：</a:t>
            </a:r>
            <a:r>
              <a:rPr lang="en-US" altLang="zh-CN" sz="2800" b="1" u="sng" kern="100" dirty="0">
                <a:effectLst/>
                <a:latin typeface="Times New Roman" panose="02020603050405020304" pitchFamily="18" charset="0"/>
                <a:ea typeface="Microsoft JhengHei" panose="020B0604030504040204" pitchFamily="34" charset="-120"/>
              </a:rPr>
              <a:t>23</a:t>
            </a:r>
            <a:r>
              <a:rPr lang="zh-CN" altLang="zh-CN" sz="2800" b="1" kern="100" dirty="0">
                <a:effectLst/>
                <a:latin typeface="Times New Roman" panose="02020603050405020304" pitchFamily="18" charset="0"/>
                <a:ea typeface="Microsoft JhengHei" panose="020B0604030504040204" pitchFamily="34" charset="-120"/>
              </a:rPr>
              <a:t>，</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“叫人都尊敬子如同尊敬父一样</a:t>
            </a:r>
            <a:r>
              <a:rPr lang="zh-CN" altLang="zh-CN" sz="2800" b="1" kern="100" dirty="0">
                <a:solidFill>
                  <a:srgbClr val="000000"/>
                </a:solidFill>
                <a:effectLst/>
                <a:latin typeface="Times New Roman" panose="02020603050405020304" pitchFamily="18" charset="0"/>
                <a:ea typeface="Microsoft JhengHei" panose="020B0604030504040204" pitchFamily="34" charset="-120"/>
              </a:rPr>
              <a:t>。。。”</a:t>
            </a:r>
            <a:endParaRPr lang="zh-CN" altLang="zh-CN" sz="2800" kern="100" dirty="0">
              <a:latin typeface="Times New Roman" panose="02020603050405020304" pitchFamily="18" charset="0"/>
            </a:endParaRPr>
          </a:p>
          <a:p>
            <a:pPr algn="just">
              <a:spcAft>
                <a:spcPts val="0"/>
              </a:spcAft>
            </a:pPr>
            <a:r>
              <a:rPr lang="en-US" altLang="zh-CN" sz="2800" b="1" kern="100" dirty="0">
                <a:latin typeface="Microsoft JhengHei" panose="020B0604030504040204" pitchFamily="34" charset="-120"/>
              </a:rPr>
              <a:t> </a:t>
            </a:r>
            <a:endParaRPr lang="zh-CN" altLang="zh-CN" sz="2800" kern="100" dirty="0">
              <a:latin typeface="Times New Roman" panose="02020603050405020304" pitchFamily="18" charset="0"/>
            </a:endParaRPr>
          </a:p>
          <a:p>
            <a:pPr algn="just">
              <a:spcAft>
                <a:spcPts val="0"/>
              </a:spcAft>
            </a:pPr>
            <a:r>
              <a:rPr lang="en-US" altLang="zh-CN" sz="2800" b="1" kern="100" dirty="0">
                <a:latin typeface="Microsoft JhengHei" panose="020B0604030504040204" pitchFamily="34" charset="-120"/>
              </a:rPr>
              <a:t>B. </a:t>
            </a:r>
            <a:r>
              <a:rPr lang="zh-CN" altLang="zh-CN" sz="2800" b="1" kern="100" dirty="0">
                <a:effectLst/>
                <a:latin typeface="Times New Roman" panose="02020603050405020304" pitchFamily="18" charset="0"/>
                <a:ea typeface="Microsoft JhengHei" panose="020B0604030504040204" pitchFamily="34" charset="-120"/>
              </a:rPr>
              <a:t>其他先知的神迹，乃为达到某一神国目地，如彰显上帝的王权</a:t>
            </a:r>
            <a:r>
              <a:rPr lang="zh-CN" altLang="en-US" sz="2800" b="1" kern="100" dirty="0">
                <a:effectLst/>
                <a:latin typeface="Times New Roman" panose="02020603050405020304" pitchFamily="18" charset="0"/>
                <a:ea typeface="Microsoft JhengHei" panose="020B0604030504040204" pitchFamily="34" charset="-120"/>
              </a:rPr>
              <a:t>，慈爱，</a:t>
            </a:r>
            <a:r>
              <a:rPr lang="zh-CN" altLang="zh-CN" sz="2800" b="1" kern="100" dirty="0">
                <a:effectLst/>
                <a:latin typeface="Times New Roman" panose="02020603050405020304" pitchFamily="18" charset="0"/>
                <a:ea typeface="Microsoft JhengHei" panose="020B0604030504040204" pitchFamily="34" charset="-120"/>
              </a:rPr>
              <a:t>公义</a:t>
            </a:r>
            <a:r>
              <a:rPr lang="zh-CN" altLang="en-US" sz="2800" b="1" kern="100" dirty="0">
                <a:effectLst/>
                <a:latin typeface="Times New Roman" panose="02020603050405020304" pitchFamily="18" charset="0"/>
                <a:ea typeface="Microsoft JhengHei" panose="020B0604030504040204" pitchFamily="34" charset="-120"/>
              </a:rPr>
              <a:t>甚至审判</a:t>
            </a:r>
            <a:r>
              <a:rPr lang="zh-CN" altLang="zh-CN" sz="2800" b="1" kern="100" dirty="0">
                <a:effectLst/>
                <a:latin typeface="Times New Roman" panose="02020603050405020304" pitchFamily="18" charset="0"/>
                <a:ea typeface="Microsoft JhengHei" panose="020B0604030504040204" pitchFamily="34" charset="-120"/>
              </a:rPr>
              <a:t>；基督的神迹当然也一样。然而基督的神迹还有个独特与终极性目标，即叫人相信祂耶稣是基督、是天父圣子</a:t>
            </a:r>
            <a:r>
              <a:rPr lang="zh-CN" altLang="en-US"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rPr>
              <a:t>而从祂获得生命（约</a:t>
            </a:r>
            <a:r>
              <a:rPr lang="en-US" altLang="zh-CN" sz="2800" b="1" kern="100" dirty="0">
                <a:effectLst/>
                <a:latin typeface="Times New Roman" panose="02020603050405020304" pitchFamily="18" charset="0"/>
                <a:ea typeface="Microsoft JhengHei" panose="020B0604030504040204" pitchFamily="34" charset="-120"/>
              </a:rPr>
              <a:t>20</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31</a:t>
            </a:r>
            <a:r>
              <a:rPr lang="zh-CN" altLang="zh-CN" sz="2800" b="1" kern="100" dirty="0">
                <a:effectLst/>
                <a:latin typeface="Times New Roman" panose="02020603050405020304" pitchFamily="18" charset="0"/>
                <a:ea typeface="Microsoft JhengHei" panose="020B0604030504040204" pitchFamily="34" charset="-120"/>
              </a:rPr>
              <a:t>；）。</a:t>
            </a:r>
            <a:r>
              <a:rPr lang="zh-CN" altLang="zh-CN" sz="2800" b="1" u="sng" kern="100" dirty="0">
                <a:effectLst/>
                <a:latin typeface="Times New Roman" panose="02020603050405020304" pitchFamily="18" charset="0"/>
                <a:ea typeface="Microsoft JhengHei" panose="020B0604030504040204" pitchFamily="34" charset="-120"/>
              </a:rPr>
              <a:t>约翰福音</a:t>
            </a:r>
            <a:r>
              <a:rPr lang="en-US" altLang="zh-CN" sz="2800" b="1" u="sng" kern="100" dirty="0">
                <a:solidFill>
                  <a:srgbClr val="000000"/>
                </a:solidFill>
                <a:effectLst/>
                <a:latin typeface="Times New Roman" panose="02020603050405020304" pitchFamily="18" charset="0"/>
                <a:ea typeface="Microsoft JhengHei" panose="020B0604030504040204" pitchFamily="34" charset="-120"/>
              </a:rPr>
              <a:t>20: 30-31</a:t>
            </a:r>
            <a:r>
              <a:rPr lang="en-US" altLang="zh-CN" sz="2800" b="1" kern="100" dirty="0">
                <a:solidFill>
                  <a:srgbClr val="000000"/>
                </a:solidFill>
                <a:effectLst/>
                <a:latin typeface="Times New Roman" panose="02020603050405020304" pitchFamily="18" charset="0"/>
                <a:ea typeface="Microsoft JhengHei" panose="020B0604030504040204" pitchFamily="34" charset="-120"/>
              </a:rPr>
              <a:t>, </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“耶稣在门徒面前，另外行了许多神迹（复数</a:t>
            </a:r>
            <a:r>
              <a:rPr lang="en-US" altLang="zh-CN" sz="2800" b="1" kern="100" dirty="0">
                <a:solidFill>
                  <a:srgbClr val="000099"/>
                </a:solidFill>
                <a:effectLst/>
                <a:latin typeface="Times New Roman" panose="02020603050405020304" pitchFamily="18" charset="0"/>
                <a:ea typeface="Microsoft JhengHei" panose="020B0604030504040204" pitchFamily="34" charset="-120"/>
              </a:rPr>
              <a:t>-</a:t>
            </a:r>
            <a:r>
              <a:rPr lang="en-US" altLang="zh-CN" sz="2800" b="1" kern="100" dirty="0" err="1">
                <a:solidFill>
                  <a:srgbClr val="000099"/>
                </a:solidFill>
                <a:effectLst/>
                <a:latin typeface="Times New Roman" panose="02020603050405020304" pitchFamily="18" charset="0"/>
                <a:ea typeface="Microsoft JhengHei" panose="020B0604030504040204" pitchFamily="34" charset="-120"/>
              </a:rPr>
              <a:t>semeia</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），没有记在这书上</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31</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但记这些事、要叫你们信耶稣是基督，是神的儿子；并且叫你们信了他、就可以因他的名得生命。”</a:t>
            </a:r>
            <a:endParaRPr lang="en-US" altLang="zh-CN" sz="2800" b="1" kern="100" dirty="0">
              <a:solidFill>
                <a:srgbClr val="000099"/>
              </a:solidFill>
              <a:effectLst/>
              <a:latin typeface="Times New Roman" panose="02020603050405020304" pitchFamily="18" charset="0"/>
              <a:ea typeface="Microsoft JhengHei" panose="020B0604030504040204" pitchFamily="34" charset="-120"/>
            </a:endParaRPr>
          </a:p>
          <a:p>
            <a:pPr algn="just">
              <a:spcAft>
                <a:spcPts val="0"/>
              </a:spcAft>
            </a:pPr>
            <a:endParaRPr lang="zh-CN" altLang="zh-CN" sz="2800" kern="100" dirty="0">
              <a:solidFill>
                <a:srgbClr val="000099"/>
              </a:solidFill>
              <a:latin typeface="Times New Roman" panose="02020603050405020304" pitchFamily="18" charset="0"/>
            </a:endParaRPr>
          </a:p>
          <a:p>
            <a:pPr algn="just">
              <a:spcAft>
                <a:spcPts val="0"/>
              </a:spcAft>
            </a:pPr>
            <a:r>
              <a:rPr lang="en-US" altLang="zh-CN" b="1" kern="100" dirty="0">
                <a:latin typeface="Microsoft JhengHei" panose="020B0604030504040204" pitchFamily="34" charset="-120"/>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9103093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986528"/>
          </a:xfrm>
          <a:prstGeom prst="rect">
            <a:avLst/>
          </a:prstGeom>
        </p:spPr>
        <p:txBody>
          <a:bodyPr wrap="square">
            <a:spAutoFit/>
          </a:bodyPr>
          <a:lstStyle/>
          <a:p>
            <a:pPr algn="just"/>
            <a:r>
              <a:rPr lang="zh-CN" altLang="zh-CN" sz="2800" b="1" dirty="0">
                <a:latin typeface="Microsoft JhengHei" panose="020B0604030504040204" pitchFamily="34" charset="-120"/>
                <a:ea typeface="Microsoft JhengHei" panose="020B0604030504040204" pitchFamily="34" charset="-120"/>
              </a:rPr>
              <a:t>基督的神迹</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印证了基督为上帝圣子，也印证了祂为弥赛亚王的身分与功能，特别在医治残障如聋哑瞎瘸者和赶鬼动作（赛</a:t>
            </a:r>
            <a:r>
              <a:rPr lang="en-US" altLang="zh-CN" sz="2800" b="1" dirty="0">
                <a:latin typeface="Microsoft JhengHei" panose="020B0604030504040204" pitchFamily="34" charset="-120"/>
                <a:ea typeface="Microsoft JhengHei" panose="020B0604030504040204" pitchFamily="34" charset="-120"/>
              </a:rPr>
              <a:t>29</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18-19</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35</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3-6</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65</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19-20;</a:t>
            </a:r>
            <a:r>
              <a:rPr lang="zh-CN" altLang="zh-CN" sz="2800" b="1" dirty="0">
                <a:latin typeface="Microsoft JhengHei" panose="020B0604030504040204" pitchFamily="34" charset="-120"/>
                <a:ea typeface="Microsoft JhengHei" panose="020B0604030504040204" pitchFamily="34" charset="-120"/>
              </a:rPr>
              <a:t>太</a:t>
            </a:r>
            <a:r>
              <a:rPr lang="en-US" altLang="zh-CN" sz="2800" b="1" dirty="0">
                <a:latin typeface="Microsoft JhengHei" panose="020B0604030504040204" pitchFamily="34" charset="-120"/>
                <a:ea typeface="Microsoft JhengHei" panose="020B0604030504040204" pitchFamily="34" charset="-120"/>
              </a:rPr>
              <a:t>12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28-29</a:t>
            </a:r>
            <a:r>
              <a:rPr lang="zh-CN" altLang="zh-CN" sz="2800" b="1" dirty="0">
                <a:latin typeface="Microsoft JhengHei" panose="020B0604030504040204" pitchFamily="34" charset="-120"/>
                <a:ea typeface="Microsoft JhengHei" panose="020B0604030504040204" pitchFamily="34" charset="-120"/>
              </a:rPr>
              <a:t>）；在未来的上帝国度，这类神迹都将普世性的展现，带来全民的安康福祉。</a:t>
            </a:r>
            <a:endParaRPr lang="en-US" altLang="zh-CN" sz="2800" b="1" dirty="0">
              <a:latin typeface="Microsoft JhengHei" panose="020B0604030504040204" pitchFamily="34" charset="-120"/>
              <a:ea typeface="Microsoft JhengHei" panose="020B0604030504040204" pitchFamily="34" charset="-120"/>
            </a:endParaRPr>
          </a:p>
          <a:p>
            <a:pPr algn="just"/>
            <a:endParaRPr lang="en-US" altLang="zh-CN" sz="2800" b="1" dirty="0">
              <a:latin typeface="Microsoft JhengHei" panose="020B0604030504040204" pitchFamily="34" charset="-120"/>
              <a:ea typeface="Microsoft JhengHei" panose="020B0604030504040204" pitchFamily="34" charset="-120"/>
            </a:endParaRPr>
          </a:p>
          <a:p>
            <a:pPr algn="just"/>
            <a:r>
              <a:rPr lang="en-US" altLang="zh-CN" sz="2800" b="1" dirty="0">
                <a:latin typeface="Microsoft JhengHei" panose="020B0604030504040204" pitchFamily="34" charset="-120"/>
                <a:ea typeface="Microsoft JhengHei" panose="020B0604030504040204" pitchFamily="34" charset="-120"/>
              </a:rPr>
              <a:t>C.</a:t>
            </a:r>
            <a:r>
              <a:rPr lang="zh-CN" altLang="zh-CN" sz="2800" b="1" dirty="0">
                <a:latin typeface="Microsoft JhengHei" panose="020B0604030504040204" pitchFamily="34" charset="-120"/>
                <a:ea typeface="Microsoft JhengHei" panose="020B0604030504040204" pitchFamily="34" charset="-120"/>
              </a:rPr>
              <a:t>特别在约翰福音，基督的七大神迹乃被称为“</a:t>
            </a:r>
            <a:r>
              <a:rPr lang="en-US" altLang="zh-CN" sz="2800" b="1" dirty="0" err="1">
                <a:latin typeface="Microsoft JhengHei" panose="020B0604030504040204" pitchFamily="34" charset="-120"/>
                <a:ea typeface="Microsoft JhengHei" panose="020B0604030504040204" pitchFamily="34" charset="-120"/>
              </a:rPr>
              <a:t>semeion</a:t>
            </a:r>
            <a:r>
              <a:rPr lang="en-US" altLang="zh-CN" sz="2800" b="1" dirty="0">
                <a:latin typeface="Microsoft JhengHei" panose="020B0604030504040204" pitchFamily="34" charset="-120"/>
                <a:ea typeface="Microsoft JhengHei" panose="020B0604030504040204" pitchFamily="34" charset="-120"/>
              </a:rPr>
              <a:t>-sign-</a:t>
            </a:r>
            <a:r>
              <a:rPr lang="zh-CN" altLang="zh-CN" sz="2800" b="1" dirty="0">
                <a:latin typeface="Microsoft JhengHei" panose="020B0604030504040204" pitchFamily="34" charset="-120"/>
                <a:ea typeface="Microsoft JhengHei" panose="020B0604030504040204" pitchFamily="34" charset="-120"/>
              </a:rPr>
              <a:t>标记” ；而这些“标记性神迹”（</a:t>
            </a:r>
            <a:r>
              <a:rPr lang="en-US" altLang="zh-CN" sz="2800" b="1" dirty="0">
                <a:latin typeface="Microsoft JhengHei" panose="020B0604030504040204" pitchFamily="34" charset="-120"/>
                <a:ea typeface="Microsoft JhengHei" panose="020B0604030504040204" pitchFamily="34" charset="-120"/>
              </a:rPr>
              <a:t>sign miracles</a:t>
            </a:r>
            <a:r>
              <a:rPr lang="zh-CN" altLang="zh-CN" sz="2800" b="1" dirty="0">
                <a:latin typeface="Microsoft JhengHei" panose="020B0604030504040204" pitchFamily="34" charset="-120"/>
                <a:ea typeface="Microsoft JhengHei" panose="020B0604030504040204" pitchFamily="34" charset="-120"/>
              </a:rPr>
              <a:t>），都指向基督神性的荣耀。“</a:t>
            </a:r>
            <a:r>
              <a:rPr lang="en-US" altLang="zh-CN" sz="2800" b="1" dirty="0" err="1">
                <a:latin typeface="Microsoft JhengHei" panose="020B0604030504040204" pitchFamily="34" charset="-120"/>
                <a:ea typeface="Microsoft JhengHei" panose="020B0604030504040204" pitchFamily="34" charset="-120"/>
              </a:rPr>
              <a:t>Semeion</a:t>
            </a:r>
            <a:r>
              <a:rPr lang="en-US" altLang="zh-CN" sz="2800" b="1" dirty="0">
                <a:latin typeface="Microsoft JhengHei" panose="020B0604030504040204" pitchFamily="34" charset="-120"/>
                <a:ea typeface="Microsoft JhengHei" panose="020B0604030504040204" pitchFamily="34" charset="-120"/>
              </a:rPr>
              <a:t>-sign-</a:t>
            </a:r>
            <a:r>
              <a:rPr lang="zh-CN" altLang="zh-CN" sz="2800" b="1" dirty="0">
                <a:latin typeface="Microsoft JhengHei" panose="020B0604030504040204" pitchFamily="34" charset="-120"/>
                <a:ea typeface="Microsoft JhengHei" panose="020B0604030504040204" pitchFamily="34" charset="-120"/>
              </a:rPr>
              <a:t>标记”字眼出现在约</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54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6</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26</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7</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9</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16</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18</a:t>
            </a:r>
            <a:r>
              <a:rPr lang="zh-CN" altLang="zh-CN" sz="2800" b="1" dirty="0">
                <a:latin typeface="Microsoft JhengHei" panose="020B0604030504040204" pitchFamily="34" charset="-120"/>
                <a:ea typeface="Microsoft JhengHei" panose="020B0604030504040204" pitchFamily="34" charset="-120"/>
              </a:rPr>
              <a:t>；在中文都被翻译为“神迹”。</a:t>
            </a:r>
            <a:endParaRPr lang="en-US" altLang="zh-CN" sz="2800" b="1" dirty="0">
              <a:latin typeface="Microsoft JhengHei" panose="020B0604030504040204" pitchFamily="34" charset="-120"/>
              <a:ea typeface="Microsoft JhengHei" panose="020B0604030504040204" pitchFamily="34" charset="-120"/>
            </a:endParaRPr>
          </a:p>
          <a:p>
            <a:pPr algn="just"/>
            <a:endParaRPr lang="en-US" altLang="zh-CN" sz="2800" b="1" dirty="0">
              <a:latin typeface="Microsoft JhengHei" panose="020B0604030504040204" pitchFamily="34" charset="-120"/>
              <a:ea typeface="Microsoft JhengHei" panose="020B0604030504040204" pitchFamily="34" charset="-120"/>
            </a:endParaRPr>
          </a:p>
          <a:p>
            <a:pPr algn="just"/>
            <a:r>
              <a:rPr lang="zh-CN" altLang="zh-CN" sz="2800" b="1" dirty="0">
                <a:latin typeface="Microsoft JhengHei" panose="020B0604030504040204" pitchFamily="34" charset="-120"/>
                <a:ea typeface="Microsoft JhengHei" panose="020B0604030504040204" pitchFamily="34" charset="-120"/>
              </a:rPr>
              <a:t>约翰福音的七大“标记性神迹” （有的加上</a:t>
            </a:r>
            <a:r>
              <a:rPr lang="zh-CN" altLang="en-US"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21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6-11</a:t>
            </a:r>
            <a:r>
              <a:rPr lang="zh-CN" altLang="zh-CN" sz="2800" b="1" dirty="0">
                <a:latin typeface="Microsoft JhengHei" panose="020B0604030504040204" pitchFamily="34" charset="-120"/>
                <a:ea typeface="Microsoft JhengHei" panose="020B0604030504040204" pitchFamily="34" charset="-120"/>
              </a:rPr>
              <a:t>的</a:t>
            </a:r>
            <a:r>
              <a:rPr lang="en-US" altLang="zh-CN" sz="2800" b="1" dirty="0">
                <a:latin typeface="Microsoft JhengHei" panose="020B0604030504040204" pitchFamily="34" charset="-120"/>
                <a:ea typeface="Microsoft JhengHei" panose="020B0604030504040204" pitchFamily="34" charset="-120"/>
              </a:rPr>
              <a:t>153</a:t>
            </a:r>
            <a:r>
              <a:rPr lang="zh-CN" altLang="zh-CN" sz="2800" b="1" dirty="0">
                <a:latin typeface="Microsoft JhengHei" panose="020B0604030504040204" pitchFamily="34" charset="-120"/>
                <a:ea typeface="Microsoft JhengHei" panose="020B0604030504040204" pitchFamily="34" charset="-120"/>
              </a:rPr>
              <a:t>条大鱼算</a:t>
            </a:r>
            <a:r>
              <a:rPr lang="zh-CN" altLang="en-US" sz="2800" b="1" dirty="0">
                <a:latin typeface="Microsoft JhengHei" panose="020B0604030504040204" pitchFamily="34" charset="-120"/>
                <a:ea typeface="Microsoft JhengHei" panose="020B0604030504040204" pitchFamily="34" charset="-120"/>
              </a:rPr>
              <a:t>第</a:t>
            </a:r>
            <a:r>
              <a:rPr lang="zh-CN" altLang="zh-CN" sz="2800" b="1" dirty="0">
                <a:latin typeface="Microsoft JhengHei" panose="020B0604030504040204" pitchFamily="34" charset="-120"/>
                <a:ea typeface="Microsoft JhengHei" panose="020B0604030504040204" pitchFamily="34" charset="-120"/>
              </a:rPr>
              <a:t>八个标记）</a:t>
            </a:r>
            <a:r>
              <a:rPr lang="zh-CN" altLang="en-US"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水变酒（约</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a:t>
            </a:r>
            <a:r>
              <a:rPr lang="zh-CN" altLang="en-US" sz="2800" b="1" dirty="0">
                <a:latin typeface="Microsoft JhengHei" panose="020B0604030504040204" pitchFamily="34" charset="-120"/>
                <a:ea typeface="Microsoft JhengHei" panose="020B0604030504040204" pitchFamily="34" charset="-120"/>
              </a:rPr>
              <a:t>）隔空</a:t>
            </a:r>
            <a:r>
              <a:rPr lang="zh-CN" altLang="zh-CN" sz="2800" b="1" dirty="0">
                <a:latin typeface="Microsoft JhengHei" panose="020B0604030504040204" pitchFamily="34" charset="-120"/>
                <a:ea typeface="Microsoft JhengHei" panose="020B0604030504040204" pitchFamily="34" charset="-120"/>
              </a:rPr>
              <a:t>救活大臣儿子（</a:t>
            </a:r>
            <a:r>
              <a:rPr lang="en-US" altLang="zh-CN" sz="2800" b="1" dirty="0">
                <a:latin typeface="Microsoft JhengHei" panose="020B0604030504040204" pitchFamily="34" charset="-120"/>
                <a:ea typeface="Microsoft JhengHei" panose="020B0604030504040204" pitchFamily="34" charset="-120"/>
              </a:rPr>
              <a:t>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46-54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  3</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医好毕士大池边瘫子（约</a:t>
            </a:r>
            <a:r>
              <a:rPr lang="en-US" altLang="zh-CN" sz="2800" b="1" dirty="0">
                <a:latin typeface="Microsoft JhengHei" panose="020B0604030504040204" pitchFamily="34" charset="-120"/>
                <a:ea typeface="Microsoft JhengHei" panose="020B0604030504040204" pitchFamily="34" charset="-120"/>
              </a:rPr>
              <a:t>5</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1-15</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4</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喂饱</a:t>
            </a:r>
            <a:r>
              <a:rPr lang="en-US" altLang="zh-CN" sz="2800" b="1" dirty="0">
                <a:latin typeface="Microsoft JhengHei" panose="020B0604030504040204" pitchFamily="34" charset="-120"/>
                <a:ea typeface="Microsoft JhengHei" panose="020B0604030504040204" pitchFamily="34" charset="-120"/>
              </a:rPr>
              <a:t>5000</a:t>
            </a:r>
            <a:r>
              <a:rPr lang="zh-CN" altLang="zh-CN" sz="2800" b="1" dirty="0">
                <a:latin typeface="Microsoft JhengHei" panose="020B0604030504040204" pitchFamily="34" charset="-120"/>
                <a:ea typeface="Microsoft JhengHei" panose="020B0604030504040204" pitchFamily="34" charset="-120"/>
              </a:rPr>
              <a:t>多人</a:t>
            </a:r>
            <a:r>
              <a:rPr lang="zh-CN" altLang="en-US"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5</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在</a:t>
            </a:r>
            <a:r>
              <a:rPr lang="zh-CN" altLang="en-US" sz="2800" b="1" dirty="0">
                <a:latin typeface="Microsoft JhengHei" panose="020B0604030504040204" pitchFamily="34" charset="-120"/>
                <a:ea typeface="Microsoft JhengHei" panose="020B0604030504040204" pitchFamily="34" charset="-120"/>
              </a:rPr>
              <a:t>风浪的</a:t>
            </a:r>
            <a:r>
              <a:rPr lang="zh-CN" altLang="zh-CN" sz="2800" b="1" dirty="0">
                <a:latin typeface="Microsoft JhengHei" panose="020B0604030504040204" pitchFamily="34" charset="-120"/>
                <a:ea typeface="Microsoft JhengHei" panose="020B0604030504040204" pitchFamily="34" charset="-120"/>
              </a:rPr>
              <a:t>海上行走（约</a:t>
            </a:r>
            <a:r>
              <a:rPr lang="en-US" altLang="zh-CN" sz="2800" b="1" dirty="0">
                <a:latin typeface="Microsoft JhengHei" panose="020B0604030504040204" pitchFamily="34" charset="-120"/>
                <a:ea typeface="Microsoft JhengHei" panose="020B0604030504040204" pitchFamily="34" charset="-120"/>
              </a:rPr>
              <a:t>6</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14-21</a:t>
            </a:r>
            <a:r>
              <a:rPr lang="zh-CN" altLang="zh-CN"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，一上门徒的船，立刻到了目的地，</a:t>
            </a:r>
            <a:r>
              <a:rPr lang="en-US" altLang="zh-CN" sz="2800" b="1" dirty="0">
                <a:latin typeface="Microsoft JhengHei" panose="020B0604030504040204" pitchFamily="34" charset="-120"/>
                <a:ea typeface="Microsoft JhengHei" panose="020B0604030504040204" pitchFamily="34" charset="-120"/>
              </a:rPr>
              <a:t>6</a:t>
            </a:r>
            <a:r>
              <a:rPr lang="zh-CN" altLang="en-US" sz="2800" b="1" dirty="0">
                <a:latin typeface="Microsoft JhengHei" panose="020B0604030504040204" pitchFamily="34" charset="-120"/>
                <a:ea typeface="Microsoft JhengHei" panose="020B0604030504040204" pitchFamily="34" charset="-120"/>
              </a:rPr>
              <a:t>）医治天生瞎眼的（约</a:t>
            </a:r>
            <a:r>
              <a:rPr lang="en-US" altLang="zh-CN" sz="2800" b="1" dirty="0">
                <a:latin typeface="Microsoft JhengHei" panose="020B0604030504040204" pitchFamily="34" charset="-120"/>
                <a:ea typeface="Microsoft JhengHei" panose="020B0604030504040204" pitchFamily="34" charset="-120"/>
              </a:rPr>
              <a:t>9</a:t>
            </a:r>
            <a:r>
              <a:rPr lang="zh-CN" altLang="en-US"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1-7</a:t>
            </a:r>
            <a:r>
              <a:rPr lang="zh-CN" altLang="en-US"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7</a:t>
            </a:r>
            <a:r>
              <a:rPr lang="zh-CN" altLang="en-US" sz="2800" b="1" dirty="0">
                <a:latin typeface="Microsoft JhengHei" panose="020B0604030504040204" pitchFamily="34" charset="-120"/>
                <a:ea typeface="Microsoft JhengHei" panose="020B0604030504040204" pitchFamily="34" charset="-120"/>
              </a:rPr>
              <a:t>）让死了四天的拉撒路复活（约</a:t>
            </a:r>
            <a:r>
              <a:rPr lang="en-US" altLang="zh-CN" sz="2800" b="1" dirty="0">
                <a:latin typeface="Microsoft JhengHei" panose="020B0604030504040204" pitchFamily="34" charset="-120"/>
                <a:ea typeface="Microsoft JhengHei" panose="020B0604030504040204" pitchFamily="34" charset="-120"/>
              </a:rPr>
              <a:t>11</a:t>
            </a:r>
            <a:r>
              <a:rPr lang="zh-CN" altLang="en-US"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40-44</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等。</a:t>
            </a:r>
            <a:endParaRPr lang="zh-CN" altLang="zh-CN" sz="2800" dirty="0">
              <a:latin typeface="Microsoft JhengHei" panose="020B0604030504040204" pitchFamily="34" charset="-120"/>
              <a:ea typeface="Microsoft JhengHei" panose="020B0604030504040204" pitchFamily="34" charset="-120"/>
            </a:endParaRPr>
          </a:p>
          <a:p>
            <a:pPr algn="just"/>
            <a:endParaRPr lang="zh-CN" altLang="zh-CN" sz="28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812073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
            <a:ext cx="12192000" cy="7017306"/>
          </a:xfrm>
          <a:prstGeom prst="rect">
            <a:avLst/>
          </a:prstGeom>
        </p:spPr>
        <p:txBody>
          <a:bodyPr wrap="square">
            <a:spAutoFit/>
          </a:bodyPr>
          <a:lstStyle/>
          <a:p>
            <a:pPr algn="just">
              <a:spcAft>
                <a:spcPts val="0"/>
              </a:spcAft>
            </a:pPr>
            <a:r>
              <a:rPr lang="zh-CN" altLang="zh-CN" sz="3000" b="1" kern="100" dirty="0">
                <a:latin typeface="Microsoft JhengHei" panose="020B0604030504040204" pitchFamily="34" charset="-120"/>
                <a:ea typeface="Microsoft JhengHei" panose="020B0604030504040204" pitchFamily="34" charset="-120"/>
              </a:rPr>
              <a:t>耶稣申明祂从未说过要人离弃真主</a:t>
            </a:r>
            <a:r>
              <a:rPr lang="zh-CN" altLang="en-US" sz="3000" b="1" kern="100" dirty="0">
                <a:latin typeface="Microsoft JhengHei" panose="020B0604030504040204" pitchFamily="34" charset="-120"/>
                <a:ea typeface="Microsoft JhengHei" panose="020B0604030504040204" pitchFamily="34" charset="-120"/>
              </a:rPr>
              <a:t>，</a:t>
            </a:r>
            <a:r>
              <a:rPr lang="zh-CN" altLang="zh-CN" sz="3000" b="1" kern="100" dirty="0">
                <a:latin typeface="Microsoft JhengHei" panose="020B0604030504040204" pitchFamily="34" charset="-120"/>
                <a:ea typeface="Microsoft JhengHei" panose="020B0604030504040204" pitchFamily="34" charset="-120"/>
              </a:rPr>
              <a:t>转而把祂和马利亚当神当主：</a:t>
            </a:r>
            <a:endParaRPr lang="en-US" altLang="zh-CN" sz="3000" b="1"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u="sng" kern="100" dirty="0">
                <a:solidFill>
                  <a:srgbClr val="008000"/>
                </a:solidFill>
                <a:latin typeface="Microsoft JhengHei" panose="020B0604030504040204" pitchFamily="34" charset="-120"/>
                <a:ea typeface="Microsoft JhengHei" panose="020B0604030504040204" pitchFamily="34" charset="-120"/>
              </a:rPr>
              <a:t>古</a:t>
            </a:r>
            <a:r>
              <a:rPr lang="en-US" altLang="zh-CN" sz="3000" b="1" u="sng" kern="100" dirty="0">
                <a:solidFill>
                  <a:srgbClr val="008000"/>
                </a:solidFill>
                <a:latin typeface="Microsoft JhengHei" panose="020B0604030504040204" pitchFamily="34" charset="-120"/>
                <a:ea typeface="Microsoft JhengHei" panose="020B0604030504040204" pitchFamily="34" charset="-120"/>
              </a:rPr>
              <a:t>5</a:t>
            </a:r>
            <a:r>
              <a:rPr lang="zh-CN" altLang="zh-CN" sz="3000" b="1" u="sng" kern="100" dirty="0">
                <a:solidFill>
                  <a:srgbClr val="008000"/>
                </a:solidFill>
                <a:latin typeface="Microsoft JhengHei" panose="020B0604030504040204" pitchFamily="34" charset="-120"/>
                <a:ea typeface="Microsoft JhengHei" panose="020B0604030504040204" pitchFamily="34" charset="-120"/>
              </a:rPr>
              <a:t>：</a:t>
            </a:r>
            <a:r>
              <a:rPr lang="en-US" altLang="zh-CN" sz="3000" b="1" u="sng" kern="100" dirty="0">
                <a:solidFill>
                  <a:srgbClr val="008000"/>
                </a:solidFill>
                <a:latin typeface="Microsoft JhengHei" panose="020B0604030504040204" pitchFamily="34" charset="-120"/>
                <a:ea typeface="Microsoft JhengHei" panose="020B0604030504040204" pitchFamily="34" charset="-120"/>
              </a:rPr>
              <a:t>116</a:t>
            </a:r>
            <a:r>
              <a:rPr lang="zh-CN" altLang="zh-CN" sz="3000" b="1" kern="100" dirty="0">
                <a:solidFill>
                  <a:srgbClr val="008000"/>
                </a:solidFill>
                <a:latin typeface="Microsoft JhengHei" panose="020B0604030504040204" pitchFamily="34" charset="-120"/>
                <a:ea typeface="Microsoft JhengHei" panose="020B0604030504040204" pitchFamily="34" charset="-120"/>
              </a:rPr>
              <a:t>，“当时，真主将说：“麦尔彦之子尔撒啊</a:t>
            </a:r>
            <a:r>
              <a:rPr lang="en-US" altLang="zh-CN" sz="3000" b="1" kern="100" dirty="0">
                <a:solidFill>
                  <a:srgbClr val="008000"/>
                </a:solidFill>
                <a:latin typeface="Microsoft JhengHei" panose="020B0604030504040204" pitchFamily="34" charset="-120"/>
                <a:ea typeface="Microsoft JhengHei" panose="020B0604030504040204" pitchFamily="34" charset="-120"/>
              </a:rPr>
              <a:t>!</a:t>
            </a:r>
            <a:r>
              <a:rPr lang="zh-CN" altLang="zh-CN" sz="3000" b="1" kern="100" dirty="0">
                <a:solidFill>
                  <a:srgbClr val="008000"/>
                </a:solidFill>
                <a:latin typeface="Microsoft JhengHei" panose="020B0604030504040204" pitchFamily="34" charset="-120"/>
                <a:ea typeface="Microsoft JhengHei" panose="020B0604030504040204" pitchFamily="34" charset="-120"/>
              </a:rPr>
              <a:t>你曾对众人说过这句话吗﹖‘你们当舍真主而以我和我母 亲为主宰’。”他说：“我赞颂你超绝万物，我不会说出我不该说的话。”</a:t>
            </a:r>
            <a:endParaRPr lang="en-US" altLang="zh-CN" sz="3000" b="1" kern="100" dirty="0">
              <a:solidFill>
                <a:srgbClr val="008000"/>
              </a:solidFill>
              <a:latin typeface="Microsoft JhengHei" panose="020B0604030504040204" pitchFamily="34" charset="-120"/>
              <a:ea typeface="Microsoft JhengHei" panose="020B0604030504040204" pitchFamily="34" charset="-120"/>
            </a:endParaRPr>
          </a:p>
          <a:p>
            <a:pPr algn="just">
              <a:spcAft>
                <a:spcPts val="0"/>
              </a:spcAft>
            </a:pPr>
            <a:endParaRPr lang="en-US" altLang="zh-CN" sz="3000" b="1" u="sng" kern="100" dirty="0">
              <a:solidFill>
                <a:srgbClr val="008000"/>
              </a:solidFill>
              <a:latin typeface="Microsoft JhengHei" panose="020B0604030504040204" pitchFamily="34" charset="-120"/>
              <a:ea typeface="Microsoft JhengHei" panose="020B0604030504040204" pitchFamily="34" charset="-120"/>
            </a:endParaRPr>
          </a:p>
          <a:p>
            <a:pPr algn="just">
              <a:spcAft>
                <a:spcPts val="0"/>
              </a:spcAft>
            </a:pPr>
            <a:r>
              <a:rPr lang="zh-CN" altLang="zh-CN" sz="3000" b="1" u="sng" kern="100" dirty="0">
                <a:solidFill>
                  <a:srgbClr val="008000"/>
                </a:solidFill>
                <a:latin typeface="Microsoft JhengHei" panose="020B0604030504040204" pitchFamily="34" charset="-120"/>
                <a:ea typeface="Microsoft JhengHei" panose="020B0604030504040204" pitchFamily="34" charset="-120"/>
              </a:rPr>
              <a:t>古</a:t>
            </a:r>
            <a:r>
              <a:rPr lang="en-US" altLang="zh-CN" sz="3000" b="1" u="sng" kern="100" dirty="0">
                <a:solidFill>
                  <a:srgbClr val="008000"/>
                </a:solidFill>
                <a:latin typeface="Microsoft JhengHei" panose="020B0604030504040204" pitchFamily="34" charset="-120"/>
                <a:ea typeface="Microsoft JhengHei" panose="020B0604030504040204" pitchFamily="34" charset="-120"/>
              </a:rPr>
              <a:t> 5</a:t>
            </a:r>
            <a:r>
              <a:rPr lang="zh-CN" altLang="zh-CN" sz="3000" b="1" u="sng" kern="100" dirty="0">
                <a:solidFill>
                  <a:srgbClr val="008000"/>
                </a:solidFill>
                <a:latin typeface="Microsoft JhengHei" panose="020B0604030504040204" pitchFamily="34" charset="-120"/>
                <a:ea typeface="Microsoft JhengHei" panose="020B0604030504040204" pitchFamily="34" charset="-120"/>
              </a:rPr>
              <a:t>：</a:t>
            </a:r>
            <a:r>
              <a:rPr lang="en-US" altLang="zh-CN" sz="3000" b="1" u="sng" kern="100" dirty="0">
                <a:solidFill>
                  <a:srgbClr val="008000"/>
                </a:solidFill>
                <a:latin typeface="Microsoft JhengHei" panose="020B0604030504040204" pitchFamily="34" charset="-120"/>
                <a:ea typeface="Microsoft JhengHei" panose="020B0604030504040204" pitchFamily="34" charset="-120"/>
              </a:rPr>
              <a:t>72</a:t>
            </a:r>
            <a:r>
              <a:rPr lang="zh-CN" altLang="zh-CN" sz="3000" b="1" kern="100" dirty="0">
                <a:solidFill>
                  <a:srgbClr val="008000"/>
                </a:solidFill>
                <a:latin typeface="Microsoft JhengHei" panose="020B0604030504040204" pitchFamily="34" charset="-120"/>
                <a:ea typeface="Microsoft JhengHei" panose="020B0604030504040204" pitchFamily="34" charset="-120"/>
              </a:rPr>
              <a:t>，“妄言真主就是麦尔彦之子麦西哈的人，确已不信道了。麦西哈曾说：“以色列的后裔啊</a:t>
            </a:r>
            <a:r>
              <a:rPr lang="en-US" altLang="zh-CN" sz="3000" b="1" kern="100" dirty="0">
                <a:solidFill>
                  <a:srgbClr val="008000"/>
                </a:solidFill>
                <a:latin typeface="Microsoft JhengHei" panose="020B0604030504040204" pitchFamily="34" charset="-120"/>
                <a:ea typeface="Microsoft JhengHei" panose="020B0604030504040204" pitchFamily="34" charset="-120"/>
              </a:rPr>
              <a:t>!</a:t>
            </a:r>
            <a:r>
              <a:rPr lang="zh-CN" altLang="zh-CN" sz="3000" b="1" kern="100" dirty="0">
                <a:solidFill>
                  <a:srgbClr val="008000"/>
                </a:solidFill>
                <a:latin typeface="Microsoft JhengHei" panose="020B0604030504040204" pitchFamily="34" charset="-120"/>
                <a:ea typeface="Microsoft JhengHei" panose="020B0604030504040204" pitchFamily="34" charset="-120"/>
              </a:rPr>
              <a:t>你们当崇拜真主——我的主，和你们的主。谁以物配主，真主必禁止谁入乐园，他的归宿是火狱。”</a:t>
            </a:r>
            <a:endParaRPr lang="en-US" altLang="zh-CN" sz="3000" b="1" kern="100" dirty="0">
              <a:solidFill>
                <a:srgbClr val="008000"/>
              </a:solidFill>
              <a:latin typeface="Microsoft JhengHei" panose="020B0604030504040204" pitchFamily="34" charset="-120"/>
              <a:ea typeface="Microsoft JhengHei" panose="020B0604030504040204" pitchFamily="34" charset="-120"/>
            </a:endParaRPr>
          </a:p>
          <a:p>
            <a:pPr algn="just">
              <a:spcAft>
                <a:spcPts val="0"/>
              </a:spcAft>
            </a:pPr>
            <a:r>
              <a:rPr lang="zh-CN" altLang="zh-CN" sz="3000" b="1" kern="100" dirty="0">
                <a:latin typeface="Microsoft JhengHei" panose="020B0604030504040204" pitchFamily="34" charset="-120"/>
                <a:ea typeface="Microsoft JhengHei" panose="020B0604030504040204" pitchFamily="34" charset="-120"/>
              </a:rPr>
              <a:t>把耶稣和马利亚当真主乃“以物配主”，即拜偶像，其后果是下火狱！ </a:t>
            </a: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rPr>
              <a:t> </a:t>
            </a:r>
            <a:endParaRPr lang="zh-CN" altLang="zh-CN" sz="3000" b="1" kern="100" dirty="0">
              <a:latin typeface="Microsoft JhengHei" panose="020B0604030504040204" pitchFamily="34" charset="-120"/>
              <a:ea typeface="Microsoft JhengHei" panose="020B0604030504040204" pitchFamily="34" charset="-120"/>
            </a:endParaRPr>
          </a:p>
          <a:p>
            <a:pPr>
              <a:spcAft>
                <a:spcPts val="0"/>
              </a:spcAft>
            </a:pPr>
            <a:r>
              <a:rPr lang="zh-CN" altLang="zh-CN" sz="3000" b="1" kern="100" dirty="0">
                <a:latin typeface="Microsoft JhengHei" panose="020B0604030504040204" pitchFamily="34" charset="-120"/>
                <a:ea typeface="Microsoft JhengHei" panose="020B0604030504040204" pitchFamily="34" charset="-120"/>
              </a:rPr>
              <a:t>按古兰经无论是把真主说成耶稣或耶稣说成真主都是拜偶像、不信。真主可把耶稣和马利亚都毁灭，而没有人可干涉。</a:t>
            </a:r>
            <a:r>
              <a:rPr lang="en-US" altLang="zh-CN" sz="3000" b="1" kern="100" dirty="0">
                <a:latin typeface="Microsoft JhengHei" panose="020B0604030504040204" pitchFamily="34" charset="-120"/>
                <a:ea typeface="Microsoft JhengHei" panose="020B0604030504040204" pitchFamily="34" charset="-120"/>
              </a:rPr>
              <a:t>                                           </a:t>
            </a:r>
            <a:r>
              <a:rPr lang="zh-CN" altLang="zh-CN" sz="3000" b="1" u="sng" kern="100" dirty="0">
                <a:solidFill>
                  <a:srgbClr val="008000"/>
                </a:solidFill>
                <a:latin typeface="Microsoft JhengHei" panose="020B0604030504040204" pitchFamily="34" charset="-120"/>
                <a:ea typeface="Microsoft JhengHei" panose="020B0604030504040204" pitchFamily="34" charset="-120"/>
              </a:rPr>
              <a:t>古</a:t>
            </a:r>
            <a:r>
              <a:rPr lang="en-US" altLang="zh-CN" sz="3000" b="1" u="sng" kern="100" dirty="0">
                <a:solidFill>
                  <a:srgbClr val="008000"/>
                </a:solidFill>
                <a:latin typeface="Microsoft JhengHei" panose="020B0604030504040204" pitchFamily="34" charset="-120"/>
                <a:ea typeface="Microsoft JhengHei" panose="020B0604030504040204" pitchFamily="34" charset="-120"/>
              </a:rPr>
              <a:t>5</a:t>
            </a:r>
            <a:r>
              <a:rPr lang="zh-CN" altLang="zh-CN" sz="3000" b="1" u="sng" kern="100" dirty="0">
                <a:solidFill>
                  <a:srgbClr val="008000"/>
                </a:solidFill>
                <a:latin typeface="Microsoft JhengHei" panose="020B0604030504040204" pitchFamily="34" charset="-120"/>
                <a:ea typeface="Microsoft JhengHei" panose="020B0604030504040204" pitchFamily="34" charset="-120"/>
              </a:rPr>
              <a:t>：</a:t>
            </a:r>
            <a:r>
              <a:rPr lang="en-US" altLang="zh-CN" sz="3000" b="1" u="sng" kern="100" dirty="0">
                <a:solidFill>
                  <a:srgbClr val="008000"/>
                </a:solidFill>
                <a:latin typeface="Microsoft JhengHei" panose="020B0604030504040204" pitchFamily="34" charset="-120"/>
                <a:ea typeface="Microsoft JhengHei" panose="020B0604030504040204" pitchFamily="34" charset="-120"/>
              </a:rPr>
              <a:t>17</a:t>
            </a:r>
            <a:r>
              <a:rPr lang="zh-CN" altLang="zh-CN" sz="3000" b="1" kern="100" dirty="0">
                <a:solidFill>
                  <a:srgbClr val="008000"/>
                </a:solidFill>
                <a:latin typeface="Microsoft JhengHei" panose="020B0604030504040204" pitchFamily="34" charset="-120"/>
                <a:ea typeface="Microsoft JhengHei" panose="020B0604030504040204" pitchFamily="34" charset="-120"/>
              </a:rPr>
              <a:t>，“妄言真主就是麦尔彦之子麦西哈的人，确已不信道了。你说：“如果真主欲毁灭麦西哈和他的母亲麦尔彦，以及大地上的一切人，那末，谁能干涉真主－丝毫呢？。</a:t>
            </a:r>
            <a:r>
              <a:rPr lang="zh-CN" altLang="zh-CN" sz="2800" b="1" kern="100" dirty="0">
                <a:solidFill>
                  <a:srgbClr val="008000"/>
                </a:solidFill>
                <a:latin typeface="Microsoft JhengHei" panose="020B0604030504040204" pitchFamily="34" charset="-120"/>
                <a:ea typeface="Microsoft JhengHei" panose="020B0604030504040204" pitchFamily="34" charset="-120"/>
              </a:rPr>
              <a:t>。。”</a:t>
            </a:r>
          </a:p>
        </p:txBody>
      </p:sp>
    </p:spTree>
    <p:extLst>
      <p:ext uri="{BB962C8B-B14F-4D97-AF65-F5344CB8AC3E}">
        <p14:creationId xmlns:p14="http://schemas.microsoft.com/office/powerpoint/2010/main" val="3293664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5693866"/>
          </a:xfrm>
          <a:prstGeom prst="rect">
            <a:avLst/>
          </a:prstGeom>
        </p:spPr>
        <p:txBody>
          <a:bodyPr wrap="square">
            <a:spAutoFit/>
          </a:bodyPr>
          <a:lstStyle/>
          <a:p>
            <a:pPr algn="just">
              <a:spcAft>
                <a:spcPts val="0"/>
              </a:spcAft>
            </a:pPr>
            <a:r>
              <a:rPr lang="zh-CN"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“标记性神迹”显示基督是生命主，胜过疾病与</a:t>
            </a:r>
            <a:r>
              <a:rPr lang="zh-CN" altLang="en-US"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支配</a:t>
            </a:r>
            <a:r>
              <a:rPr lang="zh-CN"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自然</a:t>
            </a:r>
            <a:r>
              <a:rPr lang="zh-CN" altLang="en-US"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率</a:t>
            </a:r>
            <a:r>
              <a:rPr lang="zh-CN"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a:t>
            </a:r>
            <a:endParaRPr lang="en-US"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endParaRPr>
          </a:p>
          <a:p>
            <a:pPr algn="just">
              <a:spcAft>
                <a:spcPts val="0"/>
              </a:spcAft>
            </a:pPr>
            <a:endParaRPr lang="en-US"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endParaRPr>
          </a:p>
          <a:p>
            <a:pPr algn="just">
              <a:spcAft>
                <a:spcPts val="0"/>
              </a:spcAft>
            </a:pPr>
            <a:r>
              <a:rPr lang="zh-CN" altLang="zh-CN" sz="2800" b="1" u="sng"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约</a:t>
            </a:r>
            <a:r>
              <a:rPr lang="en-US" altLang="zh-CN" sz="2800" b="1" u="sng" kern="100" dirty="0">
                <a:latin typeface="Microsoft JhengHei" panose="020B0604030504040204" pitchFamily="34" charset="-120"/>
                <a:ea typeface="Microsoft JhengHei" panose="020B0604030504040204" pitchFamily="34" charset="-120"/>
              </a:rPr>
              <a:t>6</a:t>
            </a:r>
            <a:r>
              <a:rPr lang="zh-CN" altLang="zh-CN" sz="2800" b="1" u="sng" kern="100" dirty="0">
                <a:latin typeface="Microsoft JhengHei" panose="020B0604030504040204" pitchFamily="34" charset="-120"/>
                <a:ea typeface="Microsoft JhengHei" panose="020B0604030504040204" pitchFamily="34" charset="-120"/>
              </a:rPr>
              <a:t>：</a:t>
            </a:r>
            <a:r>
              <a:rPr lang="en-US" altLang="zh-CN" sz="2800" b="1" u="sng" kern="100" dirty="0">
                <a:latin typeface="Microsoft JhengHei" panose="020B0604030504040204" pitchFamily="34" charset="-120"/>
                <a:ea typeface="Microsoft JhengHei" panose="020B0604030504040204" pitchFamily="34" charset="-120"/>
              </a:rPr>
              <a:t>5-14</a:t>
            </a:r>
            <a:r>
              <a:rPr lang="zh-CN" altLang="zh-CN" sz="2800" b="1" kern="100" dirty="0">
                <a:latin typeface="Microsoft JhengHei" panose="020B0604030504040204" pitchFamily="34" charset="-120"/>
                <a:ea typeface="Microsoft JhengHei" panose="020B0604030504040204" pitchFamily="34" charset="-120"/>
              </a:rPr>
              <a:t>主变饼给</a:t>
            </a:r>
            <a:r>
              <a:rPr lang="en-US" altLang="zh-CN" sz="2800" b="1" kern="100" dirty="0">
                <a:latin typeface="Microsoft JhengHei" panose="020B0604030504040204" pitchFamily="34" charset="-120"/>
                <a:ea typeface="Microsoft JhengHei" panose="020B0604030504040204" pitchFamily="34" charset="-120"/>
              </a:rPr>
              <a:t>5000</a:t>
            </a:r>
            <a:r>
              <a:rPr lang="zh-CN" altLang="zh-CN" sz="2800" b="1" kern="100" dirty="0">
                <a:latin typeface="Microsoft JhengHei" panose="020B0604030504040204" pitchFamily="34" charset="-120"/>
                <a:ea typeface="Microsoft JhengHei" panose="020B0604030504040204" pitchFamily="34" charset="-120"/>
              </a:rPr>
              <a:t>多人吃饱，也标记祂是从天降下生命的粮</a:t>
            </a:r>
            <a:r>
              <a:rPr lang="en-US" altLang="zh-CN" sz="2800" b="1" kern="100" dirty="0">
                <a:latin typeface="Microsoft JhengHei" panose="020B0604030504040204" pitchFamily="34" charset="-120"/>
                <a:ea typeface="Microsoft JhengHei" panose="020B0604030504040204" pitchFamily="34" charset="-120"/>
              </a:rPr>
              <a:t>/</a:t>
            </a:r>
            <a:r>
              <a:rPr lang="zh-CN" altLang="zh-CN" sz="2800" b="1" kern="100" dirty="0">
                <a:latin typeface="Microsoft JhengHei" panose="020B0604030504040204" pitchFamily="34" charset="-120"/>
                <a:ea typeface="Microsoft JhengHei" panose="020B0604030504040204" pitchFamily="34" charset="-120"/>
              </a:rPr>
              <a:t>生命的道（约</a:t>
            </a:r>
            <a:r>
              <a:rPr lang="en-US" altLang="zh-CN" sz="2800" b="1" kern="100" dirty="0">
                <a:latin typeface="Microsoft JhengHei" panose="020B0604030504040204" pitchFamily="34" charset="-120"/>
                <a:ea typeface="Microsoft JhengHei" panose="020B0604030504040204" pitchFamily="34" charset="-120"/>
              </a:rPr>
              <a:t>6</a:t>
            </a:r>
            <a:r>
              <a:rPr lang="zh-CN" altLang="zh-CN" sz="2800" b="1" kern="100" dirty="0">
                <a:latin typeface="Microsoft JhengHei" panose="020B0604030504040204" pitchFamily="34" charset="-120"/>
                <a:ea typeface="Microsoft JhengHei" panose="020B0604030504040204" pitchFamily="34" charset="-120"/>
              </a:rPr>
              <a:t>：</a:t>
            </a:r>
            <a:r>
              <a:rPr lang="en-US" altLang="zh-CN" sz="2800" b="1" kern="100" dirty="0">
                <a:latin typeface="Microsoft JhengHei" panose="020B0604030504040204" pitchFamily="34" charset="-120"/>
                <a:ea typeface="Microsoft JhengHei" panose="020B0604030504040204" pitchFamily="34" charset="-120"/>
              </a:rPr>
              <a:t>22-69</a:t>
            </a:r>
            <a:r>
              <a:rPr lang="zh-CN" altLang="zh-CN" sz="2800" b="1" kern="100" dirty="0">
                <a:latin typeface="Microsoft JhengHei" panose="020B0604030504040204" pitchFamily="34" charset="-120"/>
                <a:ea typeface="Microsoft JhengHei" panose="020B0604030504040204" pitchFamily="34" charset="-120"/>
              </a:rPr>
              <a:t>）；</a:t>
            </a:r>
            <a:endParaRPr lang="en-US" altLang="zh-CN" sz="2800" b="1" kern="100" dirty="0">
              <a:latin typeface="Microsoft JhengHei" panose="020B0604030504040204" pitchFamily="34" charset="-120"/>
              <a:ea typeface="Microsoft JhengHei" panose="020B0604030504040204" pitchFamily="34" charset="-120"/>
            </a:endParaRPr>
          </a:p>
          <a:p>
            <a:pPr algn="just">
              <a:spcAft>
                <a:spcPts val="0"/>
              </a:spcAft>
            </a:pPr>
            <a:endParaRPr lang="en-US" altLang="zh-CN" sz="2800" b="1"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u="sng" kern="100" dirty="0">
                <a:latin typeface="Microsoft JhengHei" panose="020B0604030504040204" pitchFamily="34" charset="-120"/>
                <a:ea typeface="Microsoft JhengHei" panose="020B0604030504040204" pitchFamily="34" charset="-120"/>
              </a:rPr>
              <a:t>约</a:t>
            </a:r>
            <a:r>
              <a:rPr lang="en-US" altLang="zh-CN" sz="2800" b="1" u="sng" kern="100" dirty="0">
                <a:latin typeface="Microsoft JhengHei" panose="020B0604030504040204" pitchFamily="34" charset="-120"/>
                <a:ea typeface="Microsoft JhengHei" panose="020B0604030504040204" pitchFamily="34" charset="-120"/>
              </a:rPr>
              <a:t>9</a:t>
            </a:r>
            <a:r>
              <a:rPr lang="zh-CN" altLang="zh-CN" sz="2800" b="1" u="sng" kern="100" dirty="0">
                <a:latin typeface="Microsoft JhengHei" panose="020B0604030504040204" pitchFamily="34" charset="-120"/>
                <a:ea typeface="Microsoft JhengHei" panose="020B0604030504040204" pitchFamily="34" charset="-120"/>
              </a:rPr>
              <a:t>：</a:t>
            </a:r>
            <a:r>
              <a:rPr lang="en-US" altLang="zh-CN" sz="2800" b="1" u="sng" kern="100" dirty="0">
                <a:latin typeface="Microsoft JhengHei" panose="020B0604030504040204" pitchFamily="34" charset="-120"/>
                <a:ea typeface="Microsoft JhengHei" panose="020B0604030504040204" pitchFamily="34" charset="-120"/>
              </a:rPr>
              <a:t>1-34</a:t>
            </a:r>
            <a:r>
              <a:rPr lang="zh-CN" altLang="zh-CN" sz="2800" b="1" kern="100" dirty="0">
                <a:latin typeface="Microsoft JhengHei" panose="020B0604030504040204" pitchFamily="34" charset="-120"/>
                <a:ea typeface="Microsoft JhengHei" panose="020B0604030504040204" pitchFamily="34" charset="-120"/>
              </a:rPr>
              <a:t>主医治了生来瞎眼的，以印证祂是世界真光，照亮人心黑暗（约</a:t>
            </a:r>
            <a:r>
              <a:rPr lang="en-US" altLang="zh-CN" sz="2800" b="1" kern="100" dirty="0">
                <a:latin typeface="Microsoft JhengHei" panose="020B0604030504040204" pitchFamily="34" charset="-120"/>
                <a:ea typeface="Microsoft JhengHei" panose="020B0604030504040204" pitchFamily="34" charset="-120"/>
              </a:rPr>
              <a:t>8</a:t>
            </a:r>
            <a:r>
              <a:rPr lang="zh-CN" altLang="zh-CN" sz="2800" b="1" kern="100" dirty="0">
                <a:latin typeface="Microsoft JhengHei" panose="020B0604030504040204" pitchFamily="34" charset="-120"/>
                <a:ea typeface="Microsoft JhengHei" panose="020B0604030504040204" pitchFamily="34" charset="-120"/>
              </a:rPr>
              <a:t>：</a:t>
            </a:r>
            <a:r>
              <a:rPr lang="en-US" altLang="zh-CN" sz="2800" b="1" kern="100" dirty="0">
                <a:latin typeface="Microsoft JhengHei" panose="020B0604030504040204" pitchFamily="34" charset="-120"/>
                <a:ea typeface="Microsoft JhengHei" panose="020B0604030504040204" pitchFamily="34" charset="-120"/>
              </a:rPr>
              <a:t>12</a:t>
            </a:r>
            <a:r>
              <a:rPr lang="zh-CN" altLang="zh-CN" sz="2800" b="1" kern="100" dirty="0">
                <a:latin typeface="Microsoft JhengHei" panose="020B0604030504040204" pitchFamily="34" charset="-120"/>
                <a:ea typeface="Microsoft JhengHei" panose="020B0604030504040204" pitchFamily="34" charset="-120"/>
              </a:rPr>
              <a:t>；</a:t>
            </a:r>
            <a:r>
              <a:rPr lang="en-US" altLang="zh-CN" sz="2800" b="1" kern="100" dirty="0">
                <a:latin typeface="Microsoft JhengHei" panose="020B0604030504040204" pitchFamily="34" charset="-120"/>
                <a:ea typeface="Microsoft JhengHei" panose="020B0604030504040204" pitchFamily="34" charset="-120"/>
              </a:rPr>
              <a:t>9</a:t>
            </a:r>
            <a:r>
              <a:rPr lang="zh-CN" altLang="zh-CN" sz="2800" b="1" kern="100" dirty="0">
                <a:latin typeface="Microsoft JhengHei" panose="020B0604030504040204" pitchFamily="34" charset="-120"/>
                <a:ea typeface="Microsoft JhengHei" panose="020B0604030504040204" pitchFamily="34" charset="-120"/>
              </a:rPr>
              <a:t>：</a:t>
            </a:r>
            <a:r>
              <a:rPr lang="en-US" altLang="zh-CN" sz="2800" b="1" kern="100" dirty="0">
                <a:latin typeface="Microsoft JhengHei" panose="020B0604030504040204" pitchFamily="34" charset="-120"/>
                <a:ea typeface="Microsoft JhengHei" panose="020B0604030504040204" pitchFamily="34" charset="-120"/>
              </a:rPr>
              <a:t>5</a:t>
            </a:r>
            <a:r>
              <a:rPr lang="zh-CN" altLang="zh-CN" sz="2800" b="1" kern="100" dirty="0">
                <a:latin typeface="Microsoft JhengHei" panose="020B0604030504040204" pitchFamily="34" charset="-120"/>
                <a:ea typeface="Microsoft JhengHei" panose="020B0604030504040204" pitchFamily="34" charset="-120"/>
              </a:rPr>
              <a:t>，</a:t>
            </a:r>
            <a:r>
              <a:rPr lang="en-US" altLang="zh-CN" sz="2800" b="1" kern="100" dirty="0">
                <a:latin typeface="Microsoft JhengHei" panose="020B0604030504040204" pitchFamily="34" charset="-120"/>
                <a:ea typeface="Microsoft JhengHei" panose="020B0604030504040204" pitchFamily="34" charset="-120"/>
              </a:rPr>
              <a:t>35-41</a:t>
            </a:r>
            <a:r>
              <a:rPr lang="zh-CN" altLang="zh-CN" sz="2800" b="1" kern="100" dirty="0">
                <a:latin typeface="Microsoft JhengHei" panose="020B0604030504040204" pitchFamily="34" charset="-120"/>
                <a:ea typeface="Microsoft JhengHei" panose="020B0604030504040204" pitchFamily="34" charset="-120"/>
              </a:rPr>
              <a:t>）。</a:t>
            </a:r>
            <a:endParaRPr lang="en-US" altLang="zh-CN" sz="2800" b="1" kern="100" dirty="0">
              <a:latin typeface="Microsoft JhengHei" panose="020B0604030504040204" pitchFamily="34" charset="-120"/>
              <a:ea typeface="Microsoft JhengHei" panose="020B0604030504040204" pitchFamily="34" charset="-120"/>
            </a:endParaRPr>
          </a:p>
          <a:p>
            <a:pPr algn="just">
              <a:spcAft>
                <a:spcPts val="0"/>
              </a:spcAft>
            </a:pPr>
            <a:endParaRPr lang="en-US" altLang="zh-CN" sz="2800" b="1" u="sng"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u="sng" kern="100" dirty="0">
                <a:latin typeface="Microsoft JhengHei" panose="020B0604030504040204" pitchFamily="34" charset="-120"/>
                <a:ea typeface="Microsoft JhengHei" panose="020B0604030504040204" pitchFamily="34" charset="-120"/>
              </a:rPr>
              <a:t>约</a:t>
            </a:r>
            <a:r>
              <a:rPr lang="en-US" altLang="zh-CN" sz="2800" b="1" u="sng" kern="100" dirty="0">
                <a:latin typeface="Microsoft JhengHei" panose="020B0604030504040204" pitchFamily="34" charset="-120"/>
                <a:ea typeface="Microsoft JhengHei" panose="020B0604030504040204" pitchFamily="34" charset="-120"/>
              </a:rPr>
              <a:t>11</a:t>
            </a:r>
            <a:r>
              <a:rPr lang="zh-CN" altLang="zh-CN" sz="2800" b="1" u="sng" kern="100" dirty="0">
                <a:latin typeface="Microsoft JhengHei" panose="020B0604030504040204" pitchFamily="34" charset="-120"/>
                <a:ea typeface="Microsoft JhengHei" panose="020B0604030504040204" pitchFamily="34" charset="-120"/>
              </a:rPr>
              <a:t>：</a:t>
            </a:r>
            <a:r>
              <a:rPr lang="en-US" altLang="zh-CN" sz="2800" b="1" u="sng" kern="100" dirty="0">
                <a:latin typeface="Microsoft JhengHei" panose="020B0604030504040204" pitchFamily="34" charset="-120"/>
                <a:ea typeface="Microsoft JhengHei" panose="020B0604030504040204" pitchFamily="34" charset="-120"/>
              </a:rPr>
              <a:t>1-44</a:t>
            </a:r>
            <a:r>
              <a:rPr lang="zh-CN" altLang="zh-CN" sz="2800" b="1" kern="100" dirty="0">
                <a:latin typeface="Microsoft JhengHei" panose="020B0604030504040204" pitchFamily="34" charset="-120"/>
                <a:ea typeface="Microsoft JhengHei" panose="020B0604030504040204" pitchFamily="34" charset="-120"/>
              </a:rPr>
              <a:t>，主耶稣叫拉撒路从死里复活，乃标记印证了祂在约</a:t>
            </a:r>
            <a:r>
              <a:rPr lang="en-US" altLang="zh-CN" sz="2800" b="1" u="sng" kern="100" dirty="0">
                <a:latin typeface="Microsoft JhengHei" panose="020B0604030504040204" pitchFamily="34" charset="-120"/>
                <a:ea typeface="Microsoft JhengHei" panose="020B0604030504040204" pitchFamily="34" charset="-120"/>
              </a:rPr>
              <a:t>11</a:t>
            </a:r>
            <a:r>
              <a:rPr lang="zh-CN" altLang="zh-CN" sz="2800" b="1" u="sng" kern="100" dirty="0">
                <a:latin typeface="Microsoft JhengHei" panose="020B0604030504040204" pitchFamily="34" charset="-120"/>
                <a:ea typeface="Microsoft JhengHei" panose="020B0604030504040204" pitchFamily="34" charset="-120"/>
              </a:rPr>
              <a:t>：</a:t>
            </a:r>
            <a:r>
              <a:rPr lang="en-US" altLang="zh-CN" sz="2800" b="1" u="sng" kern="100" dirty="0">
                <a:latin typeface="Microsoft JhengHei" panose="020B0604030504040204" pitchFamily="34" charset="-120"/>
                <a:ea typeface="Microsoft JhengHei" panose="020B0604030504040204" pitchFamily="34" charset="-120"/>
              </a:rPr>
              <a:t>25</a:t>
            </a:r>
            <a:r>
              <a:rPr lang="zh-CN" altLang="zh-CN" sz="2800" b="1" kern="100" dirty="0">
                <a:latin typeface="Microsoft JhengHei" panose="020B0604030504040204" pitchFamily="34" charset="-120"/>
                <a:ea typeface="Microsoft JhengHei" panose="020B0604030504040204" pitchFamily="34" charset="-120"/>
              </a:rPr>
              <a:t>的自我宣告：“</a:t>
            </a:r>
            <a:r>
              <a:rPr lang="zh-CN" altLang="zh-CN" sz="2800" b="1" kern="100" dirty="0">
                <a:solidFill>
                  <a:srgbClr val="000000"/>
                </a:solidFill>
                <a:latin typeface="Microsoft JhengHei" panose="020B0604030504040204" pitchFamily="34" charset="-120"/>
                <a:ea typeface="Microsoft JhengHei" panose="020B0604030504040204" pitchFamily="34" charset="-120"/>
              </a:rPr>
              <a:t>复活在我</a:t>
            </a:r>
            <a:r>
              <a:rPr lang="en-US" altLang="zh-CN" sz="2800" b="1" kern="100" dirty="0">
                <a:solidFill>
                  <a:srgbClr val="000000"/>
                </a:solidFill>
                <a:latin typeface="Microsoft JhengHei" panose="020B0604030504040204" pitchFamily="34" charset="-120"/>
                <a:ea typeface="Microsoft JhengHei" panose="020B0604030504040204" pitchFamily="34" charset="-120"/>
              </a:rPr>
              <a:t>, </a:t>
            </a:r>
            <a:r>
              <a:rPr lang="zh-CN" altLang="zh-CN" sz="2800" b="1" kern="100" dirty="0">
                <a:solidFill>
                  <a:srgbClr val="000000"/>
                </a:solidFill>
                <a:latin typeface="Microsoft JhengHei" panose="020B0604030504040204" pitchFamily="34" charset="-120"/>
                <a:ea typeface="Microsoft JhengHei" panose="020B0604030504040204" pitchFamily="34" charset="-120"/>
              </a:rPr>
              <a:t>生命也在我</a:t>
            </a:r>
            <a:r>
              <a:rPr lang="en-US" altLang="zh-CN" sz="2800" b="1" kern="100" dirty="0">
                <a:solidFill>
                  <a:srgbClr val="000000"/>
                </a:solidFill>
                <a:latin typeface="Microsoft JhengHei" panose="020B0604030504040204" pitchFamily="34" charset="-120"/>
                <a:ea typeface="Microsoft JhengHei" panose="020B0604030504040204" pitchFamily="34" charset="-120"/>
              </a:rPr>
              <a:t>, </a:t>
            </a:r>
            <a:r>
              <a:rPr lang="zh-CN" altLang="zh-CN" sz="2800" b="1" kern="100" dirty="0">
                <a:solidFill>
                  <a:srgbClr val="000000"/>
                </a:solidFill>
                <a:latin typeface="Microsoft JhengHei" panose="020B0604030504040204" pitchFamily="34" charset="-120"/>
                <a:ea typeface="Microsoft JhengHei" panose="020B0604030504040204" pitchFamily="34" charset="-120"/>
              </a:rPr>
              <a:t>信我的人</a:t>
            </a:r>
            <a:r>
              <a:rPr lang="en-US" altLang="zh-CN" sz="2800" b="1" kern="100" dirty="0">
                <a:solidFill>
                  <a:srgbClr val="000000"/>
                </a:solidFill>
                <a:latin typeface="Microsoft JhengHei" panose="020B0604030504040204" pitchFamily="34" charset="-120"/>
                <a:ea typeface="Microsoft JhengHei" panose="020B0604030504040204" pitchFamily="34" charset="-120"/>
              </a:rPr>
              <a:t>, </a:t>
            </a:r>
            <a:r>
              <a:rPr lang="zh-CN" altLang="zh-CN" sz="2800" b="1" kern="100" dirty="0">
                <a:solidFill>
                  <a:srgbClr val="000000"/>
                </a:solidFill>
                <a:latin typeface="Microsoft JhengHei" panose="020B0604030504040204" pitchFamily="34" charset="-120"/>
                <a:ea typeface="Microsoft JhengHei" panose="020B0604030504040204" pitchFamily="34" charset="-120"/>
              </a:rPr>
              <a:t>虽然死了</a:t>
            </a:r>
            <a:r>
              <a:rPr lang="en-US" altLang="zh-CN" sz="2800" b="1" kern="100" dirty="0">
                <a:solidFill>
                  <a:srgbClr val="000000"/>
                </a:solidFill>
                <a:latin typeface="Microsoft JhengHei" panose="020B0604030504040204" pitchFamily="34" charset="-120"/>
                <a:ea typeface="Microsoft JhengHei" panose="020B0604030504040204" pitchFamily="34" charset="-120"/>
              </a:rPr>
              <a:t>, </a:t>
            </a:r>
            <a:r>
              <a:rPr lang="zh-CN" altLang="zh-CN" sz="2800" b="1" kern="100" dirty="0">
                <a:solidFill>
                  <a:srgbClr val="000000"/>
                </a:solidFill>
                <a:latin typeface="Microsoft JhengHei" panose="020B0604030504040204" pitchFamily="34" charset="-120"/>
                <a:ea typeface="Microsoft JhengHei" panose="020B0604030504040204" pitchFamily="34" charset="-120"/>
              </a:rPr>
              <a:t>也必复活。</a:t>
            </a:r>
            <a:r>
              <a:rPr lang="en-US"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a:t>
            </a:r>
          </a:p>
          <a:p>
            <a:pPr algn="just">
              <a:spcAft>
                <a:spcPts val="0"/>
              </a:spcAft>
            </a:pPr>
            <a:endParaRPr lang="en-US" altLang="zh-CN" sz="2800" b="1" u="sng"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endParaRPr>
          </a:p>
          <a:p>
            <a:pPr algn="just">
              <a:spcAft>
                <a:spcPts val="0"/>
              </a:spcAft>
            </a:pPr>
            <a:r>
              <a:rPr lang="zh-CN" altLang="zh-CN" sz="2800" b="1" u="sng"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可见基督的神迹与其他先知、使者的有别，即它们也成了指向祂神性光辉的“标记”（</a:t>
            </a:r>
            <a:r>
              <a:rPr lang="en-US" altLang="zh-CN" sz="2800" b="1" u="sng" kern="100" dirty="0" err="1">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semeia</a:t>
            </a:r>
            <a:r>
              <a:rPr lang="zh-CN" altLang="zh-CN" sz="2800" b="1" u="sng"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439830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6555641"/>
          </a:xfrm>
          <a:prstGeom prst="rect">
            <a:avLst/>
          </a:prstGeom>
        </p:spPr>
        <p:txBody>
          <a:bodyPr wrap="square">
            <a:spAutoFit/>
          </a:bodyPr>
          <a:lstStyle/>
          <a:p>
            <a:pPr algn="just">
              <a:spcAft>
                <a:spcPts val="0"/>
              </a:spcAft>
            </a:pPr>
            <a:r>
              <a:rPr lang="en-US" altLang="zh-CN" sz="2800" b="1" u="sng" kern="100" dirty="0">
                <a:solidFill>
                  <a:srgbClr val="FF0000"/>
                </a:solidFill>
                <a:latin typeface="Microsoft JhengHei" panose="020B0604030504040204" pitchFamily="34" charset="-120"/>
              </a:rPr>
              <a:t>6)</a:t>
            </a:r>
            <a:r>
              <a:rPr lang="zh-CN" altLang="zh-CN" sz="2800" b="1" u="sng" kern="100" dirty="0">
                <a:solidFill>
                  <a:srgbClr val="FF0000"/>
                </a:solidFill>
                <a:latin typeface="Times New Roman" panose="02020603050405020304" pitchFamily="18" charset="0"/>
                <a:ea typeface="Microsoft JhengHei" panose="020B0604030504040204" pitchFamily="34" charset="-120"/>
              </a:rPr>
              <a:t>圣子基督与圣父上帝共同为一切神性恩福之源头</a:t>
            </a:r>
            <a:endParaRPr lang="zh-CN" altLang="zh-CN" sz="2800" kern="100" dirty="0">
              <a:solidFill>
                <a:srgbClr val="FF0000"/>
              </a:solidFill>
              <a:latin typeface="Times New Roman" panose="02020603050405020304" pitchFamily="18" charset="0"/>
            </a:endParaRPr>
          </a:p>
          <a:p>
            <a:pPr algn="just">
              <a:spcAft>
                <a:spcPts val="0"/>
              </a:spcAft>
            </a:pPr>
            <a:r>
              <a:rPr lang="en-US" altLang="zh-CN" sz="2800" b="1" kern="0" dirty="0">
                <a:latin typeface="Microsoft JhengHei" panose="020B0604030504040204" pitchFamily="34" charset="-120"/>
              </a:rPr>
              <a:t> </a:t>
            </a:r>
            <a:endParaRPr lang="zh-CN" altLang="zh-CN" sz="2800" kern="100" dirty="0">
              <a:latin typeface="Times New Roman" panose="02020603050405020304" pitchFamily="18" charset="0"/>
            </a:endParaRPr>
          </a:p>
          <a:p>
            <a:pPr algn="just">
              <a:spcAft>
                <a:spcPts val="0"/>
              </a:spcAft>
            </a:pP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基于上述第一至第五点的共同神性与合一关系，圣子也与圣父拥有共同的神性称号，如“主”（约</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20</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28</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；徒</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25</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34-36</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；罗</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10</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9-13</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；林后</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4</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5</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等）、“神</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上帝”（约</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20</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28</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；罗</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9</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5</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；来</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8-12</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；多</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13</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；彼后</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等）、“救主”（路</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；徒</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4</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12</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13</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23</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；提后</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10</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；壹约</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4</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14</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等）、“万王之王、万主之主”（提前</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6</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15</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；启</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17</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14</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19</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11-16</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）等尊名。</a:t>
            </a:r>
            <a:endParaRPr lang="zh-CN" altLang="zh-CN" sz="2800" kern="100" dirty="0">
              <a:latin typeface="Times New Roman" panose="02020603050405020304" pitchFamily="18" charset="0"/>
            </a:endParaRPr>
          </a:p>
          <a:p>
            <a:pPr algn="just">
              <a:spcAft>
                <a:spcPts val="0"/>
              </a:spcAft>
            </a:pPr>
            <a:r>
              <a:rPr lang="en-US" altLang="zh-CN" sz="2800" b="1" kern="0" dirty="0">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pPr algn="just">
              <a:spcAft>
                <a:spcPts val="0"/>
              </a:spcAft>
            </a:pP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天父上帝为全人类的神</a:t>
            </a:r>
            <a:r>
              <a:rPr lang="zh-CN" altLang="en-US"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主、救赎与生命的主、万王之王</a:t>
            </a:r>
            <a:r>
              <a:rPr lang="zh-CN" altLang="en-US"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万主之主的身份与地位乃圣经中明显</a:t>
            </a:r>
            <a:r>
              <a:rPr lang="zh-CN" altLang="en-US"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且被视为当然的启示，笔者无需引经据典赘述，故在上文只提述些应用在圣子位格的相关经文。</a:t>
            </a:r>
            <a:endPar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endParaRPr>
          </a:p>
          <a:p>
            <a:pPr algn="just">
              <a:spcAft>
                <a:spcPts val="0"/>
              </a:spcAft>
            </a:pPr>
            <a:endPar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endParaRPr>
          </a:p>
          <a:p>
            <a:pPr algn="just">
              <a:spcAft>
                <a:spcPts val="0"/>
              </a:spcAft>
            </a:pP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认真地加以研究，必然发觉本文针对圣子基督拥有与圣父合一的神性本质、身份、尊荣与作为之论述乃建立在稳固的圣经启示。其实圣子也与圣父共同享有“耶和华”的尊名，这一议题有待在接着的第</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7</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点加以的论述。</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21550532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7417415"/>
          </a:xfrm>
          <a:prstGeom prst="rect">
            <a:avLst/>
          </a:prstGeom>
        </p:spPr>
        <p:txBody>
          <a:bodyPr wrap="square">
            <a:spAutoFit/>
          </a:bodyPr>
          <a:lstStyle/>
          <a:p>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基于上述，根据</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马太福音</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28</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18-19</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节</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18.</a:t>
            </a:r>
            <a:r>
              <a:rPr lang="zh-CN" altLang="zh-CN" sz="2800" b="1" kern="100" dirty="0">
                <a:solidFill>
                  <a:srgbClr val="0000CC"/>
                </a:solidFill>
                <a:latin typeface="Times New Roman" panose="02020603050405020304" pitchFamily="18" charset="0"/>
                <a:ea typeface="Microsoft JhengHei" panose="020B0604030504040204" pitchFamily="34" charset="-120"/>
              </a:rPr>
              <a:t>耶稣进前来，对他们说，天上，地下所有 的权柄，都赐给我了</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19.</a:t>
            </a:r>
            <a:r>
              <a:rPr lang="zh-CN" altLang="zh-CN" sz="2800" b="1" kern="100" dirty="0">
                <a:solidFill>
                  <a:srgbClr val="0000CC"/>
                </a:solidFill>
                <a:latin typeface="Times New Roman" panose="02020603050405020304" pitchFamily="18" charset="0"/>
                <a:ea typeface="Microsoft JhengHei" panose="020B0604030504040204" pitchFamily="34" charset="-120"/>
              </a:rPr>
              <a:t>所以你们要去，使万民作我的门徒，奉父子圣灵的“名”给他 们施洗。”</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第</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19</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节提到父、子、圣灵的“名”字乃是单数，表示三者乃分享共同的神圣尊名。也因此</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圣子、圣父与圣灵成为了人类一切属天恩福的源头。新约书信开头的问安常把圣父与圣子共同列为施恩者。圣灵是上帝的灵也是基督的灵；祂的存在与活动乃贯穿并彰显于圣父与圣子而未必常被提及。</a:t>
            </a:r>
            <a:endParaRPr lang="zh-CN" altLang="zh-CN" sz="2800" kern="100" dirty="0">
              <a:latin typeface="Times New Roman" panose="02020603050405020304" pitchFamily="18" charset="0"/>
            </a:endParaRPr>
          </a:p>
          <a:p>
            <a:pPr algn="just">
              <a:spcAft>
                <a:spcPts val="0"/>
              </a:spcAft>
            </a:pPr>
            <a:r>
              <a:rPr lang="en-US" altLang="zh-CN" sz="2800" b="1" kern="100" dirty="0">
                <a:latin typeface="Microsoft JhengHei" panose="020B0604030504040204" pitchFamily="34" charset="-120"/>
              </a:rPr>
              <a:t> </a:t>
            </a:r>
            <a:endParaRPr lang="zh-CN" altLang="zh-CN" sz="2800" kern="100" dirty="0">
              <a:latin typeface="Times New Roman" panose="02020603050405020304" pitchFamily="18" charset="0"/>
            </a:endParaRPr>
          </a:p>
          <a:p>
            <a:pPr algn="just">
              <a:spcAft>
                <a:spcPts val="0"/>
              </a:spcAft>
            </a:pPr>
            <a:r>
              <a:rPr lang="zh-CN" altLang="zh-CN" sz="2800" b="1" u="sng" kern="100" dirty="0">
                <a:latin typeface="Times New Roman" panose="02020603050405020304" pitchFamily="18" charset="0"/>
                <a:ea typeface="Microsoft JhengHei" panose="020B0604030504040204" pitchFamily="34" charset="-120"/>
              </a:rPr>
              <a:t>圣父与圣子同为赐福的源头之一些经文如下：罗马书</a:t>
            </a:r>
            <a:r>
              <a:rPr lang="en-US" altLang="zh-CN" sz="2800" b="1" u="sng" kern="100" dirty="0">
                <a:latin typeface="Times New Roman" panose="02020603050405020304" pitchFamily="18" charset="0"/>
                <a:ea typeface="Microsoft JhengHei" panose="020B0604030504040204" pitchFamily="34" charset="-120"/>
              </a:rPr>
              <a:t>1:7</a:t>
            </a:r>
            <a:r>
              <a:rPr lang="en-US" altLang="zh-CN" sz="2800" b="1" kern="100" dirty="0">
                <a:latin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“我写信给你们在罗马为神所爱，奉召作圣徒的众人。愿恩惠平安，</a:t>
            </a:r>
            <a:r>
              <a:rPr lang="zh-CN" altLang="zh-CN" sz="2800" b="1" u="sng" kern="100" dirty="0">
                <a:solidFill>
                  <a:srgbClr val="0000CC"/>
                </a:solidFill>
                <a:latin typeface="Times New Roman" panose="02020603050405020304" pitchFamily="18" charset="0"/>
                <a:ea typeface="Microsoft JhengHei" panose="020B0604030504040204" pitchFamily="34" charset="-120"/>
              </a:rPr>
              <a:t>从我们的父神 ，并主耶稣基督</a:t>
            </a:r>
            <a:r>
              <a:rPr lang="zh-CN" altLang="zh-CN" sz="2800" b="1" kern="100" dirty="0">
                <a:solidFill>
                  <a:srgbClr val="0000CC"/>
                </a:solidFill>
                <a:latin typeface="Times New Roman" panose="02020603050405020304" pitchFamily="18" charset="0"/>
                <a:ea typeface="Microsoft JhengHei" panose="020B0604030504040204" pitchFamily="34" charset="-120"/>
              </a:rPr>
              <a:t>，归与你们</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哥林多前书</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3-4</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愿恩惠平安，</a:t>
            </a:r>
            <a:r>
              <a:rPr lang="zh-CN" altLang="zh-CN" sz="2800" b="1" u="sng" kern="100" dirty="0">
                <a:solidFill>
                  <a:srgbClr val="0000CC"/>
                </a:solidFill>
                <a:latin typeface="Times New Roman" panose="02020603050405020304" pitchFamily="18" charset="0"/>
                <a:ea typeface="Microsoft JhengHei" panose="020B0604030504040204" pitchFamily="34" charset="-120"/>
              </a:rPr>
              <a:t>从神我们的父， 并主耶稣基督</a:t>
            </a:r>
            <a:r>
              <a:rPr lang="zh-CN" altLang="zh-CN" sz="2800" b="1" kern="100" dirty="0">
                <a:solidFill>
                  <a:srgbClr val="0000CC"/>
                </a:solidFill>
                <a:latin typeface="Times New Roman" panose="02020603050405020304" pitchFamily="18" charset="0"/>
                <a:ea typeface="Microsoft JhengHei" panose="020B0604030504040204" pitchFamily="34" charset="-120"/>
              </a:rPr>
              <a:t>，归与你们</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哥林多后书</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愿恩惠平安，从神我们的父和主耶稣基督归与你们</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”又</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13</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14</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愿</a:t>
            </a:r>
            <a:r>
              <a:rPr lang="zh-CN" altLang="zh-CN" sz="2800" b="1" u="sng" kern="100" dirty="0">
                <a:solidFill>
                  <a:srgbClr val="0000CC"/>
                </a:solidFill>
                <a:latin typeface="Times New Roman" panose="02020603050405020304" pitchFamily="18" charset="0"/>
                <a:ea typeface="Microsoft JhengHei" panose="020B0604030504040204" pitchFamily="34" charset="-120"/>
              </a:rPr>
              <a:t>主耶稣基督的恩惠、神的慈爱、圣灵的感动</a:t>
            </a:r>
            <a:r>
              <a:rPr lang="zh-CN" altLang="zh-CN" sz="2800" b="1" kern="100" dirty="0">
                <a:solidFill>
                  <a:srgbClr val="0000CC"/>
                </a:solidFill>
                <a:latin typeface="Times New Roman" panose="02020603050405020304" pitchFamily="18" charset="0"/>
                <a:ea typeface="Microsoft JhengHei" panose="020B0604030504040204" pitchFamily="34" charset="-120"/>
              </a:rPr>
              <a:t>，常与你们众人同在</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加拉太书</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3</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愿恩惠平安，从父神与我们的主耶稣基督，归与你们</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以</a:t>
            </a:r>
            <a:r>
              <a:rPr lang="zh-CN"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弗所书</a:t>
            </a:r>
            <a:r>
              <a:rPr lang="en-US"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2-3</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“愿恩惠平安，</a:t>
            </a:r>
            <a:r>
              <a:rPr lang="zh-CN" altLang="zh-CN" sz="2800" b="1" u="sng"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从神我们的父，和主耶</a:t>
            </a:r>
            <a:r>
              <a:rPr lang="zh-CN" altLang="zh-CN" sz="2800" b="1" u="sng" kern="100" dirty="0">
                <a:solidFill>
                  <a:srgbClr val="0000CC"/>
                </a:solidFill>
                <a:latin typeface="Times New Roman" panose="02020603050405020304" pitchFamily="18" charset="0"/>
                <a:ea typeface="Microsoft JhengHei" panose="020B0604030504040204" pitchFamily="34" charset="-120"/>
              </a:rPr>
              <a:t> </a:t>
            </a:r>
            <a:r>
              <a:rPr lang="zh-CN" altLang="zh-CN" sz="2800" b="1" u="sng"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稣基督</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，归与你们。。。”</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（另参</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腓</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；西</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；帖前</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；帖后</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等）。</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37380437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6555641"/>
          </a:xfrm>
          <a:prstGeom prst="rect">
            <a:avLst/>
          </a:prstGeom>
        </p:spPr>
        <p:txBody>
          <a:bodyPr wrap="square">
            <a:spAutoFit/>
          </a:bodyPr>
          <a:lstStyle/>
          <a:p>
            <a:pPr algn="just">
              <a:spcAft>
                <a:spcPts val="0"/>
              </a:spcAft>
            </a:pP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与此相关的另一要点常被忽略，即好些经卷乃是以基督的赐福为结束；如</a:t>
            </a:r>
            <a:r>
              <a:rPr lang="zh-CN"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哥林多前书</a:t>
            </a:r>
            <a:r>
              <a:rPr lang="en-US"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16</a:t>
            </a:r>
            <a:r>
              <a:rPr lang="zh-CN"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23</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23.</a:t>
            </a:r>
            <a:r>
              <a:rPr lang="zh-CN" altLang="zh-CN" sz="2800" b="1" kern="100" dirty="0">
                <a:solidFill>
                  <a:srgbClr val="0000CC"/>
                </a:solidFill>
                <a:latin typeface="Times New Roman" panose="02020603050405020304" pitchFamily="18" charset="0"/>
                <a:ea typeface="Microsoft JhengHei" panose="020B0604030504040204" pitchFamily="34" charset="-120"/>
              </a:rPr>
              <a:t>愿主耶稣基督的恩、常与你们众人同在</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阿们</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 </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pPr algn="just">
              <a:spcAft>
                <a:spcPts val="0"/>
              </a:spcAft>
            </a:pPr>
            <a:r>
              <a:rPr lang="zh-CN" altLang="zh-CN" sz="2800" b="1" u="sng" kern="100" dirty="0">
                <a:solidFill>
                  <a:srgbClr val="000000"/>
                </a:solidFill>
                <a:latin typeface="Times New Roman" panose="02020603050405020304" pitchFamily="18" charset="0"/>
                <a:ea typeface="Microsoft JhengHei" panose="020B0604030504040204" pitchFamily="34" charset="-120"/>
              </a:rPr>
              <a:t>加拉太书</a:t>
            </a:r>
            <a:r>
              <a:rPr lang="en-US" altLang="zh-CN" sz="2800" b="1" u="sng" kern="100" dirty="0">
                <a:solidFill>
                  <a:srgbClr val="000000"/>
                </a:solidFill>
                <a:latin typeface="Times New Roman" panose="02020603050405020304" pitchFamily="18" charset="0"/>
                <a:ea typeface="Microsoft JhengHei" panose="020B0604030504040204" pitchFamily="34" charset="-120"/>
              </a:rPr>
              <a:t>6</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18</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“弟兄们，愿我主耶稣基督的恩常在你们心里。阿们</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腓利比书</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4</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23</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愿主耶稣基督的恩常在你们心里</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u="sng" kern="100" dirty="0">
                <a:solidFill>
                  <a:srgbClr val="000000"/>
                </a:solidFill>
                <a:latin typeface="Times New Roman" panose="02020603050405020304" pitchFamily="18" charset="0"/>
                <a:ea typeface="Microsoft JhengHei" panose="020B0604030504040204" pitchFamily="34" charset="-120"/>
              </a:rPr>
              <a:t>帖撒罗尼迦前书</a:t>
            </a:r>
            <a:r>
              <a:rPr lang="en-US" altLang="zh-CN" sz="2800" b="1" u="sng" kern="100" dirty="0">
                <a:solidFill>
                  <a:srgbClr val="000000"/>
                </a:solidFill>
                <a:latin typeface="Times New Roman" panose="02020603050405020304" pitchFamily="18" charset="0"/>
                <a:ea typeface="Microsoft JhengHei" panose="020B0604030504040204" pitchFamily="34" charset="-120"/>
              </a:rPr>
              <a:t>5</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28</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愿我主耶稣基督的恩常与你们同在</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”（另参</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弗</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5</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23-24</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；帖后</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3</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18</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；提后</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4</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22</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。。。等）而全本新旧约圣经的最后一节竟然是：</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“愿主耶稣的恩惠常与众圣徒同在。阿们！</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启</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22</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pPr algn="just">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pPr algn="just"/>
            <a:r>
              <a:rPr lang="zh-CN" altLang="zh-CN" sz="2800" b="1" dirty="0">
                <a:latin typeface="Microsoft JhengHei" panose="020B0604030504040204" pitchFamily="34" charset="-120"/>
                <a:ea typeface="Microsoft JhengHei" panose="020B0604030504040204" pitchFamily="34" charset="-120"/>
              </a:rPr>
              <a:t>论祷告的对象，一般上乃是奉基督的名向父祈求。</a:t>
            </a:r>
            <a:r>
              <a:rPr lang="zh-CN" altLang="zh-CN" sz="2800" b="1" u="sng" dirty="0">
                <a:latin typeface="Microsoft JhengHei" panose="020B0604030504040204" pitchFamily="34" charset="-120"/>
                <a:ea typeface="Microsoft JhengHei" panose="020B0604030504040204" pitchFamily="34" charset="-120"/>
              </a:rPr>
              <a:t>约翰福音</a:t>
            </a:r>
            <a:r>
              <a:rPr lang="en-US" altLang="zh-CN" sz="2800" b="1" u="sng" dirty="0">
                <a:latin typeface="Microsoft JhengHei" panose="020B0604030504040204" pitchFamily="34" charset="-120"/>
                <a:ea typeface="Microsoft JhengHei" panose="020B0604030504040204" pitchFamily="34" charset="-120"/>
              </a:rPr>
              <a:t>16</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23</a:t>
            </a:r>
            <a:r>
              <a:rPr lang="zh-CN"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CC"/>
                </a:solidFill>
                <a:latin typeface="Microsoft JhengHei" panose="020B0604030504040204" pitchFamily="34" charset="-120"/>
                <a:ea typeface="Microsoft JhengHei" panose="020B0604030504040204" pitchFamily="34" charset="-120"/>
              </a:rPr>
              <a:t>我实实在在的告诉你们，你们若向父求甚么，他必因我的名，赐给你们。”</a:t>
            </a:r>
            <a:r>
              <a:rPr lang="zh-CN" altLang="zh-CN" sz="2800" b="1" dirty="0">
                <a:latin typeface="Microsoft JhengHei" panose="020B0604030504040204" pitchFamily="34" charset="-120"/>
                <a:ea typeface="Microsoft JhengHei" panose="020B0604030504040204" pitchFamily="34" charset="-120"/>
              </a:rPr>
              <a:t>然而主耶稣也说，</a:t>
            </a:r>
            <a:r>
              <a:rPr lang="zh-CN" altLang="zh-CN" sz="2800" b="1" u="sng" dirty="0">
                <a:latin typeface="Microsoft JhengHei" panose="020B0604030504040204" pitchFamily="34" charset="-120"/>
                <a:ea typeface="Microsoft JhengHei" panose="020B0604030504040204" pitchFamily="34" charset="-120"/>
              </a:rPr>
              <a:t>约</a:t>
            </a:r>
            <a:r>
              <a:rPr lang="en-US" altLang="zh-CN" sz="2800" b="1" u="sng" dirty="0">
                <a:latin typeface="Microsoft JhengHei" panose="020B0604030504040204" pitchFamily="34" charset="-120"/>
                <a:ea typeface="Microsoft JhengHei" panose="020B0604030504040204" pitchFamily="34" charset="-120"/>
              </a:rPr>
              <a:t>14</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13-14</a:t>
            </a:r>
            <a:r>
              <a:rPr lang="zh-CN" altLang="zh-CN" sz="2800" b="1" u="sng"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CC"/>
                </a:solidFill>
                <a:latin typeface="Microsoft JhengHei" panose="020B0604030504040204" pitchFamily="34" charset="-120"/>
                <a:ea typeface="Microsoft JhengHei" panose="020B0604030504040204" pitchFamily="34" charset="-120"/>
              </a:rPr>
              <a:t>你们</a:t>
            </a:r>
            <a:r>
              <a:rPr lang="zh-CN" altLang="zh-CN" sz="2800" b="1" u="sng" dirty="0">
                <a:solidFill>
                  <a:srgbClr val="0000CC"/>
                </a:solidFill>
                <a:latin typeface="Microsoft JhengHei" panose="020B0604030504040204" pitchFamily="34" charset="-120"/>
                <a:ea typeface="Microsoft JhengHei" panose="020B0604030504040204" pitchFamily="34" charset="-120"/>
              </a:rPr>
              <a:t>奉我的名</a:t>
            </a:r>
            <a:r>
              <a:rPr lang="zh-CN" altLang="zh-CN" sz="2800" b="1" dirty="0">
                <a:solidFill>
                  <a:srgbClr val="0000CC"/>
                </a:solidFill>
                <a:latin typeface="Microsoft JhengHei" panose="020B0604030504040204" pitchFamily="34" charset="-120"/>
                <a:ea typeface="Microsoft JhengHei" panose="020B0604030504040204" pitchFamily="34" charset="-120"/>
              </a:rPr>
              <a:t>、无论求甚么、</a:t>
            </a:r>
            <a:r>
              <a:rPr lang="zh-CN" altLang="zh-CN" sz="2800" b="1" u="sng" dirty="0">
                <a:solidFill>
                  <a:srgbClr val="0000CC"/>
                </a:solidFill>
                <a:latin typeface="Microsoft JhengHei" panose="020B0604030504040204" pitchFamily="34" charset="-120"/>
                <a:ea typeface="Microsoft JhengHei" panose="020B0604030504040204" pitchFamily="34" charset="-120"/>
              </a:rPr>
              <a:t>我必成就</a:t>
            </a:r>
            <a:r>
              <a:rPr lang="zh-CN" altLang="zh-CN" sz="2800" b="1" dirty="0">
                <a:solidFill>
                  <a:srgbClr val="0000CC"/>
                </a:solidFill>
                <a:latin typeface="Microsoft JhengHei" panose="020B0604030504040204" pitchFamily="34" charset="-120"/>
                <a:ea typeface="Microsoft JhengHei" panose="020B0604030504040204" pitchFamily="34" charset="-120"/>
              </a:rPr>
              <a:t>、叫父因儿子得荣耀。</a:t>
            </a:r>
            <a:r>
              <a:rPr lang="en-US" altLang="zh-CN" sz="2800" b="1" dirty="0">
                <a:solidFill>
                  <a:srgbClr val="0000CC"/>
                </a:solidFill>
                <a:latin typeface="Microsoft JhengHei" panose="020B0604030504040204" pitchFamily="34" charset="-120"/>
                <a:ea typeface="Microsoft JhengHei" panose="020B0604030504040204" pitchFamily="34" charset="-120"/>
              </a:rPr>
              <a:t>14. </a:t>
            </a:r>
            <a:r>
              <a:rPr lang="zh-CN" altLang="zh-CN" sz="2800" b="1" u="sng" dirty="0">
                <a:solidFill>
                  <a:srgbClr val="0000CC"/>
                </a:solidFill>
                <a:latin typeface="Microsoft JhengHei" panose="020B0604030504040204" pitchFamily="34" charset="-120"/>
                <a:ea typeface="Microsoft JhengHei" panose="020B0604030504040204" pitchFamily="34" charset="-120"/>
              </a:rPr>
              <a:t>你们若奉我的名求甚么、我必成就。</a:t>
            </a:r>
            <a:r>
              <a:rPr lang="zh-CN" altLang="zh-CN" sz="2800" b="1" dirty="0">
                <a:solidFill>
                  <a:srgbClr val="0000CC"/>
                </a:solidFill>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经文显示基督乃与父共同成就门徒的祷告。门徒们乃是“在圣灵里祷告”；意思指靠着圣灵的带领与力量祷告（犹</a:t>
            </a:r>
            <a:r>
              <a:rPr lang="en-US" altLang="zh-CN" sz="2800" b="1" dirty="0">
                <a:latin typeface="Microsoft JhengHei" panose="020B0604030504040204" pitchFamily="34" charset="-120"/>
                <a:ea typeface="Microsoft JhengHei" panose="020B0604030504040204" pitchFamily="34" charset="-120"/>
              </a:rPr>
              <a:t>20</a:t>
            </a:r>
            <a:r>
              <a:rPr lang="zh-CN" altLang="zh-CN" sz="2800" b="1" dirty="0">
                <a:latin typeface="Microsoft JhengHei" panose="020B0604030504040204" pitchFamily="34" charset="-120"/>
                <a:ea typeface="Microsoft JhengHei" panose="020B0604030504040204" pitchFamily="34" charset="-120"/>
              </a:rPr>
              <a:t>）。</a:t>
            </a:r>
            <a:endParaRPr lang="zh-CN" altLang="zh-CN" sz="2800" dirty="0">
              <a:latin typeface="Microsoft JhengHei" panose="020B0604030504040204" pitchFamily="34" charset="-120"/>
              <a:ea typeface="Microsoft JhengHei" panose="020B0604030504040204" pitchFamily="34" charset="-120"/>
            </a:endParaRPr>
          </a:p>
          <a:p>
            <a:pPr algn="just">
              <a:spcAft>
                <a:spcPts val="0"/>
              </a:spcAft>
            </a:pP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24062527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124754"/>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显然一切的神性救赎、生命、国度、恩惠、平安、慈爱、喜乐、能力都是由圣父借圣子而来，也是由圣父与圣子共同成就，借着圣灵加以实施体现；都是三位一体真神的共同作为。只有真神能够这样的赐福人类。在神</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人的关系层面，缺了圣子与圣灵的上帝是个隔膜、无可真知与亲近、异类、远在天边的孤独神灵，绝无‘天人合一’可能。</a:t>
            </a:r>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pPr algn="just">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en-US" altLang="zh-CN" sz="2800" b="1" u="sng" dirty="0">
                <a:solidFill>
                  <a:srgbClr val="FF0000"/>
                </a:solidFill>
                <a:latin typeface="Microsoft JhengHei" panose="020B0604030504040204" pitchFamily="34" charset="-120"/>
                <a:ea typeface="Microsoft JhengHei" panose="020B0604030504040204" pitchFamily="34" charset="-120"/>
              </a:rPr>
              <a:t>7</a:t>
            </a:r>
            <a:r>
              <a:rPr lang="zh-CN" altLang="zh-CN" sz="2800" b="1" u="sng" dirty="0">
                <a:solidFill>
                  <a:srgbClr val="FF0000"/>
                </a:solidFill>
                <a:latin typeface="Microsoft JhengHei" panose="020B0604030504040204" pitchFamily="34" charset="-120"/>
                <a:ea typeface="Microsoft JhengHei" panose="020B0604030504040204" pitchFamily="34" charset="-120"/>
              </a:rPr>
              <a:t>）圣子基督与天父上帝共同为敬拜的对象</a:t>
            </a:r>
            <a:endParaRPr lang="zh-CN" altLang="zh-CN" sz="2800" dirty="0">
              <a:solidFill>
                <a:srgbClr val="FF0000"/>
              </a:solidFill>
              <a:latin typeface="Microsoft JhengHei" panose="020B0604030504040204" pitchFamily="34" charset="-120"/>
              <a:ea typeface="Microsoft JhengHei" panose="020B0604030504040204" pitchFamily="34" charset="-120"/>
            </a:endParaRPr>
          </a:p>
          <a:p>
            <a:r>
              <a:rPr lang="en-US" altLang="zh-CN" sz="2800" b="1" dirty="0">
                <a:latin typeface="Microsoft JhengHei" panose="020B0604030504040204" pitchFamily="34" charset="-120"/>
                <a:ea typeface="Microsoft JhengHei" panose="020B0604030504040204" pitchFamily="34" charset="-120"/>
              </a:rPr>
              <a:t> </a:t>
            </a:r>
            <a:endParaRPr lang="zh-CN" altLang="zh-CN" sz="2800" dirty="0">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圣子与圣父在每个层面的合一关系，让圣子与圣父同样配受天上地下一切被造之物的敬拜服侍。按</a:t>
            </a:r>
            <a:r>
              <a:rPr lang="zh-CN" altLang="zh-CN" sz="2800" b="1" u="sng" dirty="0">
                <a:latin typeface="Microsoft JhengHei" panose="020B0604030504040204" pitchFamily="34" charset="-120"/>
                <a:ea typeface="Microsoft JhengHei" panose="020B0604030504040204" pitchFamily="34" charset="-120"/>
              </a:rPr>
              <a:t>约翰福音</a:t>
            </a:r>
            <a:r>
              <a:rPr lang="en-US" altLang="zh-CN" sz="2800" b="1" u="sng" dirty="0">
                <a:latin typeface="Microsoft JhengHei" panose="020B0604030504040204" pitchFamily="34" charset="-120"/>
                <a:ea typeface="Microsoft JhengHei" panose="020B0604030504040204" pitchFamily="34" charset="-120"/>
              </a:rPr>
              <a:t>5</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21-23</a:t>
            </a:r>
            <a:r>
              <a:rPr lang="zh-CN" altLang="zh-CN" sz="2800" b="1" dirty="0">
                <a:latin typeface="Microsoft JhengHei" panose="020B0604030504040204" pitchFamily="34" charset="-120"/>
                <a:ea typeface="Microsoft JhengHei" panose="020B0604030504040204" pitchFamily="34" charset="-120"/>
              </a:rPr>
              <a:t>，这乃是圣父的本意：“</a:t>
            </a:r>
            <a:r>
              <a:rPr lang="en-US" altLang="zh-CN" sz="2800" b="1" dirty="0">
                <a:latin typeface="Microsoft JhengHei" panose="020B0604030504040204" pitchFamily="34" charset="-120"/>
                <a:ea typeface="Microsoft JhengHei" panose="020B0604030504040204" pitchFamily="34" charset="-120"/>
              </a:rPr>
              <a:t>21.</a:t>
            </a:r>
            <a:r>
              <a:rPr lang="zh-CN" altLang="zh-CN" sz="2800" b="1" dirty="0">
                <a:latin typeface="Microsoft JhengHei" panose="020B0604030504040204" pitchFamily="34" charset="-120"/>
                <a:ea typeface="Microsoft JhengHei" panose="020B0604030504040204" pitchFamily="34" charset="-120"/>
              </a:rPr>
              <a:t>父怎样叫死人起来，使他们活着，子也照样随自己的意思使人活着。</a:t>
            </a:r>
            <a:r>
              <a:rPr lang="en-US" altLang="zh-CN" sz="2800" b="1" dirty="0">
                <a:latin typeface="Microsoft JhengHei" panose="020B0604030504040204" pitchFamily="34" charset="-120"/>
                <a:ea typeface="Microsoft JhengHei" panose="020B0604030504040204" pitchFamily="34" charset="-120"/>
              </a:rPr>
              <a:t>22. </a:t>
            </a:r>
            <a:r>
              <a:rPr lang="zh-CN" altLang="zh-CN" sz="2800" b="1" dirty="0">
                <a:latin typeface="Microsoft JhengHei" panose="020B0604030504040204" pitchFamily="34" charset="-120"/>
                <a:ea typeface="Microsoft JhengHei" panose="020B0604030504040204" pitchFamily="34" charset="-120"/>
              </a:rPr>
              <a:t>父不审判什么人，乃将审判的事全交与子。</a:t>
            </a:r>
            <a:r>
              <a:rPr lang="zh-CN" altLang="zh-CN" sz="2800" b="1" u="sng" dirty="0">
                <a:latin typeface="Microsoft JhengHei" panose="020B0604030504040204" pitchFamily="34" charset="-120"/>
                <a:ea typeface="Microsoft JhengHei" panose="020B0604030504040204" pitchFamily="34" charset="-120"/>
              </a:rPr>
              <a:t>叫人都尊敬子，如同尊敬父一样</a:t>
            </a:r>
            <a:r>
              <a:rPr lang="zh-CN" altLang="zh-CN" sz="2800" b="1" dirty="0">
                <a:latin typeface="Microsoft JhengHei" panose="020B0604030504040204" pitchFamily="34" charset="-120"/>
                <a:ea typeface="Microsoft JhengHei" panose="020B0604030504040204" pitchFamily="34" charset="-120"/>
              </a:rPr>
              <a:t>。不尊敬子的，就是不尊敬差子来的父。”</a:t>
            </a:r>
            <a:endParaRPr lang="zh-CN" altLang="zh-CN" sz="2800" dirty="0">
              <a:latin typeface="Microsoft JhengHei" panose="020B0604030504040204" pitchFamily="34" charset="-120"/>
              <a:ea typeface="Microsoft JhengHei" panose="020B0604030504040204" pitchFamily="34" charset="-120"/>
            </a:endParaRPr>
          </a:p>
          <a:p>
            <a:pPr algn="just">
              <a:spcAft>
                <a:spcPts val="0"/>
              </a:spcAft>
            </a:pP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8397492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5109091"/>
          </a:xfrm>
          <a:prstGeom prst="rect">
            <a:avLst/>
          </a:prstGeom>
        </p:spPr>
        <p:txBody>
          <a:bodyPr wrap="square">
            <a:spAutoFit/>
          </a:bodyPr>
          <a:lstStyle/>
          <a:p>
            <a:pPr algn="just">
              <a:spcAft>
                <a:spcPts val="0"/>
              </a:spcAft>
            </a:pPr>
            <a:r>
              <a:rPr lang="zh-CN" altLang="zh-CN" sz="2800" b="1" u="sng" kern="100" dirty="0">
                <a:solidFill>
                  <a:srgbClr val="000000"/>
                </a:solidFill>
                <a:latin typeface="Microsoft JhengHei" panose="020B0604030504040204" pitchFamily="34" charset="-120"/>
                <a:ea typeface="Microsoft JhengHei" panose="020B0604030504040204" pitchFamily="34" charset="-120"/>
              </a:rPr>
              <a:t>马太福音</a:t>
            </a:r>
            <a:r>
              <a:rPr lang="en-US" altLang="zh-CN" sz="2800" b="1" u="sng" kern="100" dirty="0">
                <a:solidFill>
                  <a:srgbClr val="000000"/>
                </a:solidFill>
                <a:latin typeface="Microsoft JhengHei" panose="020B0604030504040204" pitchFamily="34" charset="-120"/>
                <a:ea typeface="Microsoft JhengHei" panose="020B0604030504040204" pitchFamily="34" charset="-120"/>
              </a:rPr>
              <a:t>2</a:t>
            </a:r>
            <a:r>
              <a:rPr lang="zh-CN" altLang="zh-CN" sz="2800" b="1" u="sng" kern="100" dirty="0">
                <a:solidFill>
                  <a:srgbClr val="000000"/>
                </a:solidFill>
                <a:latin typeface="Microsoft JhengHei" panose="020B0604030504040204" pitchFamily="34" charset="-120"/>
                <a:ea typeface="Microsoft JhengHei" panose="020B0604030504040204" pitchFamily="34" charset="-120"/>
              </a:rPr>
              <a:t>：</a:t>
            </a:r>
            <a:r>
              <a:rPr lang="en-US" altLang="zh-CN" sz="2800" b="1" u="sng" kern="100" dirty="0">
                <a:solidFill>
                  <a:srgbClr val="000000"/>
                </a:solidFill>
                <a:latin typeface="Microsoft JhengHei" panose="020B0604030504040204" pitchFamily="34" charset="-120"/>
                <a:ea typeface="Microsoft JhengHei" panose="020B0604030504040204" pitchFamily="34" charset="-120"/>
              </a:rPr>
              <a:t>10</a:t>
            </a:r>
            <a:r>
              <a:rPr lang="zh-CN" altLang="zh-CN" sz="2800" b="1" kern="100" dirty="0">
                <a:solidFill>
                  <a:srgbClr val="000000"/>
                </a:solidFill>
                <a:latin typeface="Microsoft JhengHei" panose="020B0604030504040204" pitchFamily="34" charset="-120"/>
                <a:ea typeface="Microsoft JhengHei" panose="020B0604030504040204" pitchFamily="34" charset="-120"/>
              </a:rPr>
              <a:t>记载，圣子耶稣在降世为婴儿时就已接受从远方而来星象学家的敬拜：</a:t>
            </a:r>
            <a:r>
              <a:rPr lang="zh-CN" altLang="zh-CN" sz="2800" b="1" kern="100" dirty="0">
                <a:solidFill>
                  <a:srgbClr val="0000CC"/>
                </a:solidFill>
                <a:latin typeface="Microsoft JhengHei" panose="020B0604030504040204" pitchFamily="34" charset="-120"/>
                <a:ea typeface="Microsoft JhengHei" panose="020B0604030504040204" pitchFamily="34" charset="-120"/>
              </a:rPr>
              <a:t>“他们看见那星，就大大地欢喜</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en-US"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11.</a:t>
            </a:r>
            <a:r>
              <a:rPr lang="zh-CN" altLang="zh-CN" sz="2800" b="1" kern="100" dirty="0">
                <a:solidFill>
                  <a:srgbClr val="0000CC"/>
                </a:solidFill>
                <a:latin typeface="Microsoft JhengHei" panose="020B0604030504040204" pitchFamily="34" charset="-120"/>
                <a:ea typeface="Microsoft JhengHei" panose="020B0604030504040204" pitchFamily="34" charset="-120"/>
              </a:rPr>
              <a:t>进了房子，看见小孩子和他母亲马利亚，</a:t>
            </a:r>
            <a:r>
              <a:rPr lang="zh-CN" altLang="zh-CN" sz="2800" b="1" u="sng" kern="100" dirty="0">
                <a:solidFill>
                  <a:srgbClr val="0000CC"/>
                </a:solidFill>
                <a:latin typeface="Microsoft JhengHei" panose="020B0604030504040204" pitchFamily="34" charset="-120"/>
                <a:ea typeface="Microsoft JhengHei" panose="020B0604030504040204" pitchFamily="34" charset="-120"/>
              </a:rPr>
              <a:t>就俯伏拜 那小孩子</a:t>
            </a:r>
            <a:r>
              <a:rPr lang="zh-CN" altLang="zh-CN" sz="2800" b="1" kern="100" dirty="0">
                <a:solidFill>
                  <a:srgbClr val="0000CC"/>
                </a:solidFill>
                <a:latin typeface="Microsoft JhengHei" panose="020B0604030504040204" pitchFamily="34" charset="-120"/>
                <a:ea typeface="Microsoft JhengHei" panose="020B0604030504040204" pitchFamily="34" charset="-120"/>
              </a:rPr>
              <a:t>，揭开宝盒，拿黄金，乳香，没药为礼物献给他</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圣子在出来传道期间也接受了门徒的敬拜：</a:t>
            </a:r>
            <a:r>
              <a:rPr lang="zh-CN" altLang="zh-CN" sz="2800" b="1" u="sng"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太</a:t>
            </a:r>
            <a:r>
              <a:rPr lang="en-US" altLang="zh-CN" sz="2800" b="1" u="sng"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14</a:t>
            </a:r>
            <a:r>
              <a:rPr lang="zh-CN" altLang="zh-CN" sz="2800" b="1" u="sng"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32-33</a:t>
            </a:r>
            <a:r>
              <a:rPr lang="zh-CN"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800" b="1" kern="100" dirty="0">
                <a:solidFill>
                  <a:srgbClr val="0000CC"/>
                </a:solidFill>
                <a:latin typeface="Microsoft JhengHei" panose="020B0604030504040204" pitchFamily="34" charset="-120"/>
                <a:ea typeface="Microsoft JhengHei" panose="020B0604030504040204" pitchFamily="34" charset="-120"/>
              </a:rPr>
              <a:t>他们上了船，风就住了</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800" b="1" u="sng" kern="100" dirty="0">
                <a:solidFill>
                  <a:srgbClr val="0000CC"/>
                </a:solidFill>
                <a:latin typeface="Microsoft JhengHei" panose="020B0604030504040204" pitchFamily="34" charset="-120"/>
                <a:ea typeface="Microsoft JhengHei" panose="020B0604030504040204" pitchFamily="34" charset="-120"/>
              </a:rPr>
              <a:t>在船上的人都拜他</a:t>
            </a:r>
            <a:r>
              <a:rPr lang="zh-CN" altLang="zh-CN" sz="2800" b="1" kern="100" dirty="0">
                <a:solidFill>
                  <a:srgbClr val="0000CC"/>
                </a:solidFill>
                <a:latin typeface="Microsoft JhengHei" panose="020B0604030504040204" pitchFamily="34" charset="-120"/>
                <a:ea typeface="Microsoft JhengHei" panose="020B0604030504040204" pitchFamily="34" charset="-120"/>
              </a:rPr>
              <a:t>说，你真是 神的儿子了</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800" b="1" kern="100" dirty="0">
                <a:solidFill>
                  <a:srgbClr val="0000CC"/>
                </a:solidFill>
                <a:latin typeface="Microsoft JhengHei" panose="020B0604030504040204" pitchFamily="34" charset="-120"/>
                <a:ea typeface="Microsoft JhengHei" panose="020B0604030504040204" pitchFamily="34" charset="-120"/>
              </a:rPr>
              <a:t> </a:t>
            </a:r>
            <a:endParaRPr lang="zh-CN" altLang="zh-CN" sz="2800" kern="100" dirty="0">
              <a:solidFill>
                <a:srgbClr val="0000CC"/>
              </a:solidFill>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solidFill>
                  <a:srgbClr val="000000"/>
                </a:solidFill>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kern="100" dirty="0">
                <a:solidFill>
                  <a:srgbClr val="000000"/>
                </a:solidFill>
                <a:latin typeface="Microsoft JhengHei" panose="020B0604030504040204" pitchFamily="34" charset="-120"/>
                <a:ea typeface="Microsoft JhengHei" panose="020B0604030504040204" pitchFamily="34" charset="-120"/>
              </a:rPr>
              <a:t>基督复活后与门徒有个约会；</a:t>
            </a:r>
            <a:r>
              <a:rPr lang="zh-CN" altLang="zh-CN" sz="2800" b="1" u="sng" kern="100" dirty="0">
                <a:solidFill>
                  <a:srgbClr val="000000"/>
                </a:solidFill>
                <a:latin typeface="Microsoft JhengHei" panose="020B0604030504040204" pitchFamily="34" charset="-120"/>
                <a:ea typeface="Microsoft JhengHei" panose="020B0604030504040204" pitchFamily="34" charset="-120"/>
              </a:rPr>
              <a:t>马太福音</a:t>
            </a:r>
            <a:r>
              <a:rPr lang="en-US" altLang="zh-CN" sz="2800" b="1" u="sng" kern="100" dirty="0">
                <a:solidFill>
                  <a:srgbClr val="000000"/>
                </a:solidFill>
                <a:latin typeface="Microsoft JhengHei" panose="020B0604030504040204" pitchFamily="34" charset="-120"/>
                <a:ea typeface="Microsoft JhengHei" panose="020B0604030504040204" pitchFamily="34" charset="-120"/>
              </a:rPr>
              <a:t>28</a:t>
            </a:r>
            <a:r>
              <a:rPr lang="zh-CN" altLang="zh-CN" sz="2800" b="1" u="sng" kern="100" dirty="0">
                <a:solidFill>
                  <a:srgbClr val="000000"/>
                </a:solidFill>
                <a:latin typeface="Microsoft JhengHei" panose="020B0604030504040204" pitchFamily="34" charset="-120"/>
                <a:ea typeface="Microsoft JhengHei" panose="020B0604030504040204" pitchFamily="34" charset="-120"/>
              </a:rPr>
              <a:t>：</a:t>
            </a:r>
            <a:r>
              <a:rPr lang="en-US" altLang="zh-CN" sz="2800" b="1" u="sng" kern="100" dirty="0">
                <a:solidFill>
                  <a:srgbClr val="000000"/>
                </a:solidFill>
                <a:latin typeface="Microsoft JhengHei" panose="020B0604030504040204" pitchFamily="34" charset="-120"/>
                <a:ea typeface="Microsoft JhengHei" panose="020B0604030504040204" pitchFamily="34" charset="-120"/>
              </a:rPr>
              <a:t>16-17</a:t>
            </a:r>
            <a:r>
              <a:rPr lang="zh-CN" altLang="zh-CN" sz="2800" b="1" kern="100" dirty="0">
                <a:solidFill>
                  <a:srgbClr val="000000"/>
                </a:solidFill>
                <a:latin typeface="Microsoft JhengHei" panose="020B0604030504040204" pitchFamily="34" charset="-120"/>
                <a:ea typeface="Microsoft JhengHei" panose="020B0604030504040204" pitchFamily="34" charset="-120"/>
              </a:rPr>
              <a:t>，</a:t>
            </a:r>
            <a:r>
              <a:rPr lang="zh-CN" altLang="zh-CN" sz="2800" b="1" kern="100" dirty="0">
                <a:solidFill>
                  <a:srgbClr val="0000CC"/>
                </a:solidFill>
                <a:latin typeface="Microsoft JhengHei" panose="020B0604030504040204" pitchFamily="34" charset="-120"/>
                <a:ea typeface="Microsoft JhengHei" panose="020B0604030504040204" pitchFamily="34" charset="-120"/>
              </a:rPr>
              <a:t>“十一 个门徒往加利利去，到了耶稣约定的山上</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800" b="1" u="sng" kern="100" dirty="0">
                <a:solidFill>
                  <a:srgbClr val="0000CC"/>
                </a:solidFill>
                <a:latin typeface="Microsoft JhengHei" panose="020B0604030504040204" pitchFamily="34" charset="-120"/>
                <a:ea typeface="Microsoft JhengHei" panose="020B0604030504040204" pitchFamily="34" charset="-120"/>
              </a:rPr>
              <a:t>他们见了耶稣就拜他</a:t>
            </a:r>
            <a:r>
              <a:rPr lang="zh-CN" altLang="zh-CN" sz="2800" b="1" kern="100" dirty="0">
                <a:solidFill>
                  <a:srgbClr val="0000CC"/>
                </a:solidFill>
                <a:latin typeface="Microsoft JhengHei" panose="020B0604030504040204" pitchFamily="34" charset="-120"/>
                <a:ea typeface="Microsoft JhengHei" panose="020B0604030504040204" pitchFamily="34" charset="-120"/>
              </a:rPr>
              <a:t>。然而还有人疑惑</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rPr>
              <a:t>基督荣耀升天时再也没有任何门徒对祂存疑了；</a:t>
            </a:r>
            <a:r>
              <a:rPr lang="zh-CN" altLang="zh-CN" sz="2800" b="1" u="sng" kern="100" dirty="0">
                <a:solidFill>
                  <a:srgbClr val="000000"/>
                </a:solidFill>
                <a:latin typeface="Microsoft JhengHei" panose="020B0604030504040204" pitchFamily="34" charset="-120"/>
                <a:ea typeface="Microsoft JhengHei" panose="020B0604030504040204" pitchFamily="34" charset="-120"/>
              </a:rPr>
              <a:t>路加福音</a:t>
            </a:r>
            <a:r>
              <a:rPr lang="en-US" altLang="zh-CN" sz="2800" b="1" u="sng" kern="100" dirty="0">
                <a:solidFill>
                  <a:srgbClr val="000000"/>
                </a:solidFill>
                <a:latin typeface="Microsoft JhengHei" panose="020B0604030504040204" pitchFamily="34" charset="-120"/>
                <a:ea typeface="Microsoft JhengHei" panose="020B0604030504040204" pitchFamily="34" charset="-120"/>
              </a:rPr>
              <a:t>24</a:t>
            </a:r>
            <a:r>
              <a:rPr lang="zh-CN" altLang="zh-CN" sz="2800" b="1" u="sng" kern="100" dirty="0">
                <a:solidFill>
                  <a:srgbClr val="000000"/>
                </a:solidFill>
                <a:latin typeface="Microsoft JhengHei" panose="020B0604030504040204" pitchFamily="34" charset="-120"/>
                <a:ea typeface="Microsoft JhengHei" panose="020B0604030504040204" pitchFamily="34" charset="-120"/>
              </a:rPr>
              <a:t>：</a:t>
            </a:r>
            <a:r>
              <a:rPr lang="en-US" altLang="zh-CN" sz="2800" b="1" u="sng" kern="100" dirty="0">
                <a:solidFill>
                  <a:srgbClr val="000000"/>
                </a:solidFill>
                <a:latin typeface="Microsoft JhengHei" panose="020B0604030504040204" pitchFamily="34" charset="-120"/>
                <a:ea typeface="Microsoft JhengHei" panose="020B0604030504040204" pitchFamily="34" charset="-120"/>
              </a:rPr>
              <a:t>50-52</a:t>
            </a:r>
            <a:r>
              <a:rPr lang="zh-CN" altLang="zh-CN" sz="2800" b="1" kern="100" dirty="0">
                <a:solidFill>
                  <a:srgbClr val="000000"/>
                </a:solidFill>
                <a:latin typeface="Microsoft JhengHei" panose="020B0604030504040204" pitchFamily="34" charset="-120"/>
                <a:ea typeface="Microsoft JhengHei" panose="020B0604030504040204" pitchFamily="34" charset="-120"/>
              </a:rPr>
              <a:t>，</a:t>
            </a:r>
            <a:r>
              <a:rPr lang="zh-CN" altLang="zh-CN" sz="2800" b="1" kern="100" dirty="0">
                <a:solidFill>
                  <a:srgbClr val="0000CC"/>
                </a:solidFill>
                <a:latin typeface="Microsoft JhengHei" panose="020B0604030504040204" pitchFamily="34" charset="-120"/>
                <a:ea typeface="Microsoft JhengHei" panose="020B0604030504040204" pitchFamily="34" charset="-120"/>
              </a:rPr>
              <a:t>“耶稣领他们到伯大尼的对面，就举手给他们祝福</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en-US"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51.</a:t>
            </a:r>
            <a:r>
              <a:rPr lang="zh-CN" altLang="zh-CN" sz="2800" b="1" kern="100" dirty="0">
                <a:solidFill>
                  <a:srgbClr val="0000CC"/>
                </a:solidFill>
                <a:latin typeface="Microsoft JhengHei" panose="020B0604030504040204" pitchFamily="34" charset="-120"/>
                <a:ea typeface="Microsoft JhengHei" panose="020B0604030504040204" pitchFamily="34" charset="-120"/>
              </a:rPr>
              <a:t>正 祝福的时候，他就离开他们，被带到天上去了</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en-US"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52.</a:t>
            </a:r>
            <a:r>
              <a:rPr lang="zh-CN" altLang="zh-CN" sz="2800" b="1" u="sng" kern="100" dirty="0">
                <a:solidFill>
                  <a:srgbClr val="0000CC"/>
                </a:solidFill>
                <a:latin typeface="Microsoft JhengHei" panose="020B0604030504040204" pitchFamily="34" charset="-120"/>
                <a:ea typeface="Microsoft JhengHei" panose="020B0604030504040204" pitchFamily="34" charset="-120"/>
              </a:rPr>
              <a:t>他们就拜他</a:t>
            </a:r>
            <a:r>
              <a:rPr lang="zh-CN" altLang="zh-CN" sz="2800" b="1" kern="100" dirty="0">
                <a:solidFill>
                  <a:srgbClr val="0000CC"/>
                </a:solidFill>
                <a:latin typeface="Microsoft JhengHei" panose="020B0604030504040204" pitchFamily="34" charset="-120"/>
                <a:ea typeface="Microsoft JhengHei" panose="020B0604030504040204" pitchFamily="34" charset="-120"/>
              </a:rPr>
              <a:t>，大大地欢喜，回耶路撒冷去</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endParaRPr lang="zh-CN" altLang="zh-CN" sz="2800" kern="100" dirty="0">
              <a:solidFill>
                <a:srgbClr val="0000CC"/>
              </a:solidFill>
              <a:latin typeface="Microsoft JhengHei" panose="020B0604030504040204" pitchFamily="34" charset="-120"/>
              <a:ea typeface="Microsoft JhengHei" panose="020B0604030504040204" pitchFamily="34" charset="-120"/>
            </a:endParaRPr>
          </a:p>
          <a:p>
            <a:pPr algn="just">
              <a:spcAft>
                <a:spcPts val="0"/>
              </a:spcAft>
            </a:pPr>
            <a:r>
              <a:rPr lang="en-US" altLang="zh-CN" b="1" kern="100" dirty="0">
                <a:solidFill>
                  <a:srgbClr val="0000CC"/>
                </a:solidFill>
                <a:latin typeface="Microsoft JhengHei" panose="020B0604030504040204" pitchFamily="34" charset="-120"/>
                <a:cs typeface="宋体" panose="02010600030101010101" pitchFamily="2" charset="-122"/>
              </a:rPr>
              <a:t> </a:t>
            </a:r>
            <a:endParaRPr lang="zh-CN" altLang="zh-CN" sz="1400" kern="100" dirty="0">
              <a:solidFill>
                <a:srgbClr val="0000CC"/>
              </a:solidFill>
              <a:latin typeface="Times New Roman" panose="02020603050405020304" pitchFamily="18" charset="0"/>
            </a:endParaRPr>
          </a:p>
        </p:txBody>
      </p:sp>
    </p:spTree>
    <p:extLst>
      <p:ext uri="{BB962C8B-B14F-4D97-AF65-F5344CB8AC3E}">
        <p14:creationId xmlns:p14="http://schemas.microsoft.com/office/powerpoint/2010/main" val="25954367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5970865"/>
          </a:xfrm>
          <a:prstGeom prst="rect">
            <a:avLst/>
          </a:prstGeom>
        </p:spPr>
        <p:txBody>
          <a:bodyPr wrap="square">
            <a:spAutoFit/>
          </a:bodyPr>
          <a:lstStyle/>
          <a:p>
            <a:r>
              <a:rPr lang="zh-CN" altLang="zh-CN" sz="2800" b="1" kern="100" dirty="0">
                <a:solidFill>
                  <a:srgbClr val="000000"/>
                </a:solidFill>
                <a:latin typeface="Times New Roman" panose="02020603050405020304" pitchFamily="18" charset="0"/>
                <a:ea typeface="Microsoft JhengHei" panose="020B0604030504040204" pitchFamily="34" charset="-120"/>
              </a:rPr>
              <a:t>道成肉身，在十架上为罪人代罚替死，过后复活升天的耶稣基督，领受了天上地下至高无上的尊荣：</a:t>
            </a:r>
            <a:r>
              <a:rPr lang="zh-CN" altLang="zh-CN" sz="2800" b="1" u="sng" kern="100" dirty="0">
                <a:solidFill>
                  <a:srgbClr val="000000"/>
                </a:solidFill>
                <a:latin typeface="Times New Roman" panose="02020603050405020304" pitchFamily="18" charset="0"/>
                <a:ea typeface="Microsoft JhengHei" panose="020B0604030504040204" pitchFamily="34" charset="-120"/>
              </a:rPr>
              <a:t>腓利比书</a:t>
            </a:r>
            <a:r>
              <a:rPr lang="en-US" altLang="zh-CN" sz="2800" b="1" u="sng" kern="100" dirty="0">
                <a:solidFill>
                  <a:srgbClr val="000000"/>
                </a:solidFill>
                <a:latin typeface="Times New Roman" panose="02020603050405020304" pitchFamily="18" charset="0"/>
                <a:ea typeface="Microsoft JhengHei" panose="020B0604030504040204" pitchFamily="34" charset="-120"/>
              </a:rPr>
              <a:t>2</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9-11</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“所以神将他升为至高，又赐给他那超乎万名之上的名</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10.</a:t>
            </a:r>
            <a:r>
              <a:rPr lang="en-US" altLang="zh-CN" sz="2800" b="1" kern="100" dirty="0">
                <a:solidFill>
                  <a:srgbClr val="0000CC"/>
                </a:solidFill>
                <a:latin typeface="Microsoft JhengHei" panose="020B0604030504040204" pitchFamily="34" charset="-120"/>
              </a:rPr>
              <a:t> </a:t>
            </a:r>
            <a:r>
              <a:rPr lang="zh-CN" altLang="zh-CN" sz="2800" b="1" kern="100" dirty="0">
                <a:solidFill>
                  <a:srgbClr val="0000CC"/>
                </a:solidFill>
                <a:latin typeface="Times New Roman" panose="02020603050405020304" pitchFamily="18" charset="0"/>
                <a:ea typeface="Microsoft JhengHei" panose="020B0604030504040204" pitchFamily="34" charset="-120"/>
              </a:rPr>
              <a:t>叫一切在天上的，地上的，和地底下的，</a:t>
            </a:r>
            <a:r>
              <a:rPr lang="zh-CN" altLang="zh-CN" sz="2800" b="1" u="sng" kern="100" dirty="0">
                <a:solidFill>
                  <a:srgbClr val="0000CC"/>
                </a:solidFill>
                <a:latin typeface="Times New Roman" panose="02020603050405020304" pitchFamily="18" charset="0"/>
                <a:ea typeface="Microsoft JhengHei" panose="020B0604030504040204" pitchFamily="34" charset="-120"/>
              </a:rPr>
              <a:t>因耶稣的名，无不屈膝</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11.</a:t>
            </a:r>
            <a:r>
              <a:rPr lang="zh-CN" altLang="zh-CN" sz="2800" b="1" kern="100" dirty="0">
                <a:solidFill>
                  <a:srgbClr val="0000CC"/>
                </a:solidFill>
                <a:latin typeface="Times New Roman" panose="02020603050405020304" pitchFamily="18" charset="0"/>
                <a:ea typeface="Microsoft JhengHei" panose="020B0604030504040204" pitchFamily="34" charset="-120"/>
              </a:rPr>
              <a:t>无不口称耶稣 基督为主，使荣耀归与父神</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希伯来书</a:t>
            </a:r>
            <a:r>
              <a:rPr lang="en-US" altLang="zh-CN" sz="2800" b="1" u="sng" kern="100" dirty="0">
                <a:solidFill>
                  <a:srgbClr val="000000"/>
                </a:solidFill>
                <a:latin typeface="Microsoft JhengHei" panose="020B0604030504040204" pitchFamily="34" charset="-120"/>
              </a:rPr>
              <a:t>1</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6</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再者，神使长子到世上来的时候，就说，</a:t>
            </a:r>
            <a:r>
              <a:rPr lang="zh-CN" altLang="zh-CN" sz="2800" b="1" u="sng" kern="100" dirty="0">
                <a:solidFill>
                  <a:srgbClr val="0000CC"/>
                </a:solidFill>
                <a:latin typeface="Times New Roman" panose="02020603050405020304" pitchFamily="18" charset="0"/>
                <a:ea typeface="Microsoft JhengHei" panose="020B0604030504040204" pitchFamily="34" charset="-120"/>
              </a:rPr>
              <a:t>神的使者都要拜他</a:t>
            </a:r>
            <a:r>
              <a:rPr lang="zh-CN" altLang="zh-CN" sz="2800" b="1" kern="100" dirty="0">
                <a:solidFill>
                  <a:srgbClr val="0000CC"/>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 </a:t>
            </a:r>
            <a:endParaRPr lang="zh-CN" altLang="zh-CN" sz="2800" kern="100" dirty="0">
              <a:solidFill>
                <a:srgbClr val="0000CC"/>
              </a:solidFill>
              <a:latin typeface="Times New Roman" panose="02020603050405020304" pitchFamily="18" charset="0"/>
            </a:endParaRPr>
          </a:p>
          <a:p>
            <a:r>
              <a:rPr lang="en-US" altLang="zh-CN" sz="2800" b="1" kern="100" dirty="0">
                <a:solidFill>
                  <a:srgbClr val="0000CC"/>
                </a:solidFill>
                <a:latin typeface="Microsoft JhengHei" panose="020B0604030504040204" pitchFamily="34" charset="-120"/>
              </a:rPr>
              <a:t> </a:t>
            </a:r>
            <a:endParaRPr lang="zh-CN" altLang="zh-CN" sz="2800" kern="100" dirty="0">
              <a:solidFill>
                <a:srgbClr val="0000CC"/>
              </a:solidFill>
              <a:latin typeface="Times New Roman" panose="02020603050405020304" pitchFamily="18" charset="0"/>
            </a:endParaRPr>
          </a:p>
          <a:p>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启示录掀开基督与圣父在天上宝座共同领受万物敬拜的一幕；</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启示录</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5</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13-14</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“我又听见，在天上，地上，地底下，沧海里，和天地间一切所有被造之物，都说，但愿颂赞，</a:t>
            </a:r>
            <a:r>
              <a:rPr lang="zh-CN" altLang="zh-CN" sz="2800" b="1" kern="0" dirty="0">
                <a:solidFill>
                  <a:srgbClr val="0000CC"/>
                </a:solidFill>
                <a:latin typeface="Times New Roman" panose="02020603050405020304" pitchFamily="18" charset="0"/>
                <a:ea typeface="Microsoft JhengHei" panose="020B0604030504040204" pitchFamily="34" charset="-120"/>
              </a:rPr>
              <a:t> </a:t>
            </a:r>
            <a:r>
              <a:rPr lang="zh-CN"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尊贵，荣耀，权势，</a:t>
            </a:r>
            <a:r>
              <a:rPr lang="zh-CN" altLang="zh-CN" sz="2800" b="1" u="sng"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都归给坐宝座的和羔羊</a:t>
            </a:r>
            <a:r>
              <a:rPr lang="zh-CN"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，直到永永远远。</a:t>
            </a:r>
            <a:r>
              <a:rPr lang="zh-CN" altLang="zh-CN" sz="2800" b="1" kern="100" dirty="0">
                <a:solidFill>
                  <a:srgbClr val="0000CC"/>
                </a:solidFill>
                <a:latin typeface="Times New Roman" panose="02020603050405020304" pitchFamily="18" charset="0"/>
                <a:ea typeface="Microsoft JhengHei" panose="020B0604030504040204" pitchFamily="34" charset="-120"/>
              </a:rPr>
              <a:t>四活物就说，阿们。 </a:t>
            </a:r>
            <a:r>
              <a:rPr lang="zh-CN" altLang="zh-CN" sz="2800" b="1" u="sng" kern="100" dirty="0">
                <a:solidFill>
                  <a:srgbClr val="0000CC"/>
                </a:solidFill>
                <a:latin typeface="Times New Roman" panose="02020603050405020304" pitchFamily="18" charset="0"/>
                <a:ea typeface="Microsoft JhengHei" panose="020B0604030504040204" pitchFamily="34" charset="-120"/>
              </a:rPr>
              <a:t>众 长 老也俯伏敬拜</a:t>
            </a:r>
            <a:r>
              <a:rPr lang="zh-CN" altLang="zh-CN" sz="2800" b="1" kern="100" dirty="0">
                <a:solidFill>
                  <a:srgbClr val="0000CC"/>
                </a:solidFill>
                <a:latin typeface="Times New Roman" panose="02020603050405020304" pitchFamily="18" charset="0"/>
                <a:ea typeface="Microsoft JhengHei" panose="020B0604030504040204" pitchFamily="34" charset="-120"/>
              </a:rPr>
              <a:t> </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endPar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endParaRPr>
          </a:p>
          <a:p>
            <a:endPar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endParaRPr>
          </a:p>
          <a:p>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其实旧约的但以理先知已曾看到基督这样得荣耀的一幅远景，得到至高的国度、权柄、荣耀，与各方、各族、各国万众的事奉（</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但</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 7</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13-14</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endParaRPr lang="zh-CN" altLang="zh-CN" sz="2800" kern="100" dirty="0">
              <a:latin typeface="Times New Roman" panose="02020603050405020304" pitchFamily="18" charset="0"/>
            </a:endParaRPr>
          </a:p>
          <a:p>
            <a:r>
              <a:rPr lang="en-US" altLang="zh-CN" b="1" kern="100" dirty="0">
                <a:solidFill>
                  <a:srgbClr val="000000"/>
                </a:solidFill>
                <a:latin typeface="Microsoft JhengHei" panose="020B0604030504040204" pitchFamily="34" charset="-120"/>
                <a:cs typeface="宋体" panose="02010600030101010101" pitchFamily="2"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12427561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401753"/>
          </a:xfrm>
          <a:prstGeom prst="rect">
            <a:avLst/>
          </a:prstGeom>
        </p:spPr>
        <p:txBody>
          <a:bodyPr wrap="square">
            <a:spAutoFit/>
          </a:bodyPr>
          <a:lstStyle/>
          <a:p>
            <a:r>
              <a:rPr lang="zh-CN" altLang="zh-CN" sz="2800" b="1" u="sng" kern="100" dirty="0">
                <a:solidFill>
                  <a:srgbClr val="000000"/>
                </a:solidFill>
                <a:latin typeface="Times New Roman" panose="02020603050405020304" pitchFamily="18" charset="0"/>
                <a:ea typeface="Microsoft JhengHei" panose="020B0604030504040204" pitchFamily="34" charset="-120"/>
              </a:rPr>
              <a:t>以赛亚书</a:t>
            </a:r>
            <a:r>
              <a:rPr lang="en-US" altLang="zh-CN" sz="2800" b="1" u="sng" kern="100" dirty="0">
                <a:solidFill>
                  <a:srgbClr val="000000"/>
                </a:solidFill>
                <a:latin typeface="Times New Roman" panose="02020603050405020304" pitchFamily="18" charset="0"/>
                <a:ea typeface="Microsoft JhengHei" panose="020B0604030504040204" pitchFamily="34" charset="-120"/>
              </a:rPr>
              <a:t>42</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8</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“我是耶和华，这是我的名。我必不将我的荣耀归给假神，也不将我的 称赞归给雕刻的偶像 </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基督若不是与耶和华有神性的合一关系，敬拜祂就等同于拜偶像。但基督乃与父上帝拥有共同神性的本质、本性、本能、本位与本名尊荣，因此敬拜祂是当然，也是父的旨意。接着再加以探讨基督的“耶和华”圣尊名号。</a:t>
            </a:r>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endParaRPr lang="en-US" altLang="zh-CN" sz="2800" b="1" kern="100" dirty="0">
              <a:solidFill>
                <a:srgbClr val="000000"/>
              </a:solidFill>
              <a:latin typeface="Microsoft JhengHei" panose="020B0604030504040204" pitchFamily="34" charset="-120"/>
              <a:ea typeface="Microsoft JhengHei" panose="020B0604030504040204" pitchFamily="34" charset="-120"/>
            </a:endParaRPr>
          </a:p>
          <a:p>
            <a:r>
              <a:rPr lang="en-US" altLang="zh-CN" sz="2800" b="1" u="sng" dirty="0">
                <a:solidFill>
                  <a:srgbClr val="FF0000"/>
                </a:solidFill>
                <a:latin typeface="Microsoft JhengHei" panose="020B0604030504040204" pitchFamily="34" charset="-120"/>
                <a:ea typeface="Microsoft JhengHei" panose="020B0604030504040204" pitchFamily="34" charset="-120"/>
              </a:rPr>
              <a:t>8)</a:t>
            </a:r>
            <a:r>
              <a:rPr lang="zh-CN" altLang="zh-CN" sz="2800" b="1" u="sng" dirty="0">
                <a:solidFill>
                  <a:srgbClr val="FF0000"/>
                </a:solidFill>
                <a:latin typeface="Microsoft JhengHei" panose="020B0604030504040204" pitchFamily="34" charset="-120"/>
                <a:ea typeface="Microsoft JhengHei" panose="020B0604030504040204" pitchFamily="34" charset="-120"/>
              </a:rPr>
              <a:t>圣子与圣父共同拥有“耶和华”的圣尊名称</a:t>
            </a:r>
            <a:endParaRPr lang="zh-CN" altLang="zh-CN" sz="2800" dirty="0">
              <a:solidFill>
                <a:srgbClr val="FF0000"/>
              </a:solidFill>
              <a:latin typeface="Microsoft JhengHei" panose="020B0604030504040204" pitchFamily="34" charset="-120"/>
              <a:ea typeface="Microsoft JhengHei" panose="020B0604030504040204" pitchFamily="34" charset="-120"/>
            </a:endParaRPr>
          </a:p>
          <a:p>
            <a:r>
              <a:rPr lang="en-US" altLang="zh-CN" sz="2800" b="1" dirty="0">
                <a:latin typeface="Microsoft JhengHei" panose="020B0604030504040204" pitchFamily="34" charset="-120"/>
                <a:ea typeface="Microsoft JhengHei" panose="020B0604030504040204" pitchFamily="34" charset="-120"/>
              </a:rPr>
              <a:t> </a:t>
            </a:r>
            <a:endParaRPr lang="zh-CN" altLang="zh-CN" sz="2800" dirty="0">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有关“耶和华”尊名的典故阐述如下；先从</a:t>
            </a:r>
            <a:r>
              <a:rPr lang="zh-CN" altLang="zh-CN" sz="2800" b="1" u="sng" dirty="0">
                <a:latin typeface="Microsoft JhengHei" panose="020B0604030504040204" pitchFamily="34" charset="-120"/>
                <a:ea typeface="Microsoft JhengHei" panose="020B0604030504040204" pitchFamily="34" charset="-120"/>
              </a:rPr>
              <a:t>出埃及记</a:t>
            </a:r>
            <a:r>
              <a:rPr lang="en-US" altLang="zh-CN" sz="2800" b="1" u="sng" dirty="0">
                <a:latin typeface="Microsoft JhengHei" panose="020B0604030504040204" pitchFamily="34" charset="-120"/>
                <a:ea typeface="Microsoft JhengHei" panose="020B0604030504040204" pitchFamily="34" charset="-120"/>
              </a:rPr>
              <a:t>3</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14</a:t>
            </a:r>
            <a:r>
              <a:rPr lang="zh-CN" altLang="zh-CN" sz="2800" b="1" dirty="0">
                <a:latin typeface="Microsoft JhengHei" panose="020B0604030504040204" pitchFamily="34" charset="-120"/>
                <a:ea typeface="Microsoft JhengHei" panose="020B0604030504040204" pitchFamily="34" charset="-120"/>
              </a:rPr>
              <a:t>说起：</a:t>
            </a:r>
            <a:r>
              <a:rPr lang="zh-CN" altLang="zh-CN" sz="2800" b="1" dirty="0">
                <a:solidFill>
                  <a:srgbClr val="000099"/>
                </a:solidFill>
                <a:latin typeface="Microsoft JhengHei" panose="020B0604030504040204" pitchFamily="34" charset="-120"/>
                <a:ea typeface="Microsoft JhengHei" panose="020B0604030504040204" pitchFamily="34" charset="-120"/>
              </a:rPr>
              <a:t>“神对摩西说，我是自 有永有的</a:t>
            </a:r>
            <a:r>
              <a:rPr lang="en-US" altLang="zh-CN" sz="2800" b="1" dirty="0">
                <a:solidFill>
                  <a:srgbClr val="000099"/>
                </a:solidFill>
                <a:latin typeface="Microsoft JhengHei" panose="020B0604030504040204" pitchFamily="34" charset="-120"/>
                <a:ea typeface="Microsoft JhengHei" panose="020B0604030504040204" pitchFamily="34" charset="-120"/>
              </a:rPr>
              <a:t>(</a:t>
            </a:r>
            <a:r>
              <a:rPr lang="en-US" altLang="zh-CN" sz="2800" b="1" i="1" dirty="0" err="1">
                <a:solidFill>
                  <a:srgbClr val="000099"/>
                </a:solidFill>
                <a:latin typeface="Microsoft JhengHei" panose="020B0604030504040204" pitchFamily="34" charset="-120"/>
                <a:ea typeface="Microsoft JhengHei" panose="020B0604030504040204" pitchFamily="34" charset="-120"/>
              </a:rPr>
              <a:t>e'heyeh</a:t>
            </a:r>
            <a:r>
              <a:rPr lang="en-US" altLang="zh-CN" sz="2800" b="1" i="1" dirty="0">
                <a:solidFill>
                  <a:srgbClr val="000099"/>
                </a:solidFill>
                <a:latin typeface="Microsoft JhengHei" panose="020B0604030504040204" pitchFamily="34" charset="-120"/>
                <a:ea typeface="Microsoft JhengHei" panose="020B0604030504040204" pitchFamily="34" charset="-120"/>
              </a:rPr>
              <a:t> </a:t>
            </a:r>
            <a:r>
              <a:rPr lang="en-US" altLang="zh-CN" sz="2800" b="1" i="1" dirty="0" err="1">
                <a:solidFill>
                  <a:srgbClr val="000099"/>
                </a:solidFill>
                <a:latin typeface="Microsoft JhengHei" panose="020B0604030504040204" pitchFamily="34" charset="-120"/>
                <a:ea typeface="Microsoft JhengHei" panose="020B0604030504040204" pitchFamily="34" charset="-120"/>
              </a:rPr>
              <a:t>aser</a:t>
            </a:r>
            <a:r>
              <a:rPr lang="en-US" altLang="zh-CN" sz="2800" b="1" i="1" dirty="0">
                <a:solidFill>
                  <a:srgbClr val="000099"/>
                </a:solidFill>
                <a:latin typeface="Microsoft JhengHei" panose="020B0604030504040204" pitchFamily="34" charset="-120"/>
                <a:ea typeface="Microsoft JhengHei" panose="020B0604030504040204" pitchFamily="34" charset="-120"/>
              </a:rPr>
              <a:t>' </a:t>
            </a:r>
            <a:r>
              <a:rPr lang="en-US" altLang="zh-CN" sz="2800" b="1" i="1" dirty="0" err="1">
                <a:solidFill>
                  <a:srgbClr val="000099"/>
                </a:solidFill>
                <a:latin typeface="Microsoft JhengHei" panose="020B0604030504040204" pitchFamily="34" charset="-120"/>
                <a:ea typeface="Microsoft JhengHei" panose="020B0604030504040204" pitchFamily="34" charset="-120"/>
              </a:rPr>
              <a:t>e'heyeh</a:t>
            </a:r>
            <a:r>
              <a:rPr lang="en-US" altLang="zh-CN" sz="2800" b="1" i="1" dirty="0">
                <a:solidFill>
                  <a:srgbClr val="000099"/>
                </a:solidFill>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 </a:t>
            </a:r>
            <a:r>
              <a:rPr lang="zh-CN" altLang="zh-CN" sz="2800" b="1" dirty="0">
                <a:solidFill>
                  <a:srgbClr val="000099"/>
                </a:solidFill>
                <a:latin typeface="Microsoft JhengHei" panose="020B0604030504040204" pitchFamily="34" charset="-120"/>
                <a:ea typeface="Microsoft JhengHei" panose="020B0604030504040204" pitchFamily="34" charset="-120"/>
              </a:rPr>
              <a:t>。 又说，你要对以色列人这样说，那自有的</a:t>
            </a:r>
            <a:r>
              <a:rPr lang="en-US" altLang="zh-CN" sz="2800" b="1" dirty="0">
                <a:solidFill>
                  <a:srgbClr val="000099"/>
                </a:solidFill>
                <a:latin typeface="Microsoft JhengHei" panose="020B0604030504040204" pitchFamily="34" charset="-120"/>
                <a:ea typeface="Microsoft JhengHei" panose="020B0604030504040204" pitchFamily="34" charset="-120"/>
              </a:rPr>
              <a:t> (</a:t>
            </a:r>
            <a:r>
              <a:rPr lang="en-US" altLang="zh-CN" sz="2800" b="1" i="1" dirty="0" err="1">
                <a:solidFill>
                  <a:srgbClr val="000099"/>
                </a:solidFill>
                <a:latin typeface="Microsoft JhengHei" panose="020B0604030504040204" pitchFamily="34" charset="-120"/>
                <a:ea typeface="Microsoft JhengHei" panose="020B0604030504040204" pitchFamily="34" charset="-120"/>
              </a:rPr>
              <a:t>e'heyeh</a:t>
            </a:r>
            <a:r>
              <a:rPr lang="en-US" altLang="zh-CN" sz="2800" b="1" dirty="0">
                <a:solidFill>
                  <a:srgbClr val="000099"/>
                </a:solidFill>
                <a:latin typeface="Microsoft JhengHei" panose="020B0604030504040204" pitchFamily="34" charset="-120"/>
                <a:ea typeface="Microsoft JhengHei" panose="020B0604030504040204" pitchFamily="34" charset="-120"/>
              </a:rPr>
              <a:t> ) </a:t>
            </a:r>
            <a:r>
              <a:rPr lang="zh-CN" altLang="zh-CN" sz="2800" b="1" dirty="0">
                <a:solidFill>
                  <a:srgbClr val="000099"/>
                </a:solidFill>
                <a:latin typeface="Microsoft JhengHei" panose="020B0604030504040204" pitchFamily="34" charset="-120"/>
                <a:ea typeface="Microsoft JhengHei" panose="020B0604030504040204" pitchFamily="34" charset="-120"/>
              </a:rPr>
              <a:t>打发我到你们这里来。</a:t>
            </a:r>
            <a:r>
              <a:rPr lang="zh-CN" altLang="zh-CN" sz="2800" b="1" dirty="0">
                <a:latin typeface="Microsoft JhengHei" panose="020B0604030504040204" pitchFamily="34" charset="-120"/>
                <a:ea typeface="Microsoft JhengHei" panose="020B0604030504040204" pitchFamily="34" charset="-120"/>
              </a:rPr>
              <a:t>”按上述经文，当摩西问起上帝祂的圣名，上帝说祂名乃称为“</a:t>
            </a:r>
            <a:r>
              <a:rPr lang="en-US" altLang="zh-CN" sz="2800" b="1" i="1" dirty="0" err="1">
                <a:latin typeface="Microsoft JhengHei" panose="020B0604030504040204" pitchFamily="34" charset="-120"/>
                <a:ea typeface="Microsoft JhengHei" panose="020B0604030504040204" pitchFamily="34" charset="-120"/>
              </a:rPr>
              <a:t>e'heyeh</a:t>
            </a:r>
            <a:r>
              <a:rPr lang="en-US" altLang="zh-CN" sz="2800" b="1" i="1" dirty="0">
                <a:latin typeface="Microsoft JhengHei" panose="020B0604030504040204" pitchFamily="34" charset="-120"/>
                <a:ea typeface="Microsoft JhengHei" panose="020B0604030504040204" pitchFamily="34" charset="-120"/>
              </a:rPr>
              <a:t> </a:t>
            </a:r>
            <a:r>
              <a:rPr lang="en-US" altLang="zh-CN" sz="2800" b="1" i="1" dirty="0" err="1">
                <a:latin typeface="Microsoft JhengHei" panose="020B0604030504040204" pitchFamily="34" charset="-120"/>
                <a:ea typeface="Microsoft JhengHei" panose="020B0604030504040204" pitchFamily="34" charset="-120"/>
              </a:rPr>
              <a:t>aser</a:t>
            </a:r>
            <a:r>
              <a:rPr lang="en-US" altLang="zh-CN" sz="2800" b="1" i="1" dirty="0">
                <a:latin typeface="Microsoft JhengHei" panose="020B0604030504040204" pitchFamily="34" charset="-120"/>
                <a:ea typeface="Microsoft JhengHei" panose="020B0604030504040204" pitchFamily="34" charset="-120"/>
              </a:rPr>
              <a:t>' </a:t>
            </a:r>
            <a:r>
              <a:rPr lang="en-US" altLang="zh-CN" sz="2800" b="1" i="1" dirty="0" err="1">
                <a:latin typeface="Microsoft JhengHei" panose="020B0604030504040204" pitchFamily="34" charset="-120"/>
                <a:ea typeface="Microsoft JhengHei" panose="020B0604030504040204" pitchFamily="34" charset="-120"/>
              </a:rPr>
              <a:t>e'heyeh</a:t>
            </a:r>
            <a:r>
              <a:rPr lang="zh-CN" altLang="zh-CN" sz="2800" b="1" i="1" dirty="0">
                <a:latin typeface="Microsoft JhengHei" panose="020B0604030504040204" pitchFamily="34" charset="-120"/>
                <a:ea typeface="Microsoft JhengHei" panose="020B0604030504040204" pitchFamily="34" charset="-120"/>
              </a:rPr>
              <a:t>”，和下半段跟着的“</a:t>
            </a:r>
            <a:r>
              <a:rPr lang="en-US" altLang="zh-CN" sz="2800" b="1" i="1" dirty="0" err="1">
                <a:latin typeface="Microsoft JhengHei" panose="020B0604030504040204" pitchFamily="34" charset="-120"/>
                <a:ea typeface="Microsoft JhengHei" panose="020B0604030504040204" pitchFamily="34" charset="-120"/>
              </a:rPr>
              <a:t>e'heyeh</a:t>
            </a:r>
            <a:r>
              <a:rPr lang="zh-CN" altLang="zh-CN" sz="2800" b="1" i="1" dirty="0">
                <a:latin typeface="Microsoft JhengHei" panose="020B0604030504040204" pitchFamily="34" charset="-120"/>
                <a:ea typeface="Microsoft JhengHei" panose="020B0604030504040204" pitchFamily="34" charset="-120"/>
              </a:rPr>
              <a:t>” </a:t>
            </a:r>
            <a:r>
              <a:rPr lang="zh-CN" altLang="zh-CN" sz="2800" b="1" i="1" dirty="0"/>
              <a:t>。</a:t>
            </a:r>
            <a:endParaRPr lang="zh-CN" altLang="zh-CN" sz="2800" dirty="0"/>
          </a:p>
          <a:p>
            <a:endParaRPr lang="zh-CN" altLang="zh-CN" sz="2800" kern="100" dirty="0">
              <a:latin typeface="Times New Roman" panose="02020603050405020304" pitchFamily="18" charset="0"/>
            </a:endParaRPr>
          </a:p>
          <a:p>
            <a:pPr algn="just">
              <a:spcAft>
                <a:spcPts val="0"/>
              </a:spcAft>
            </a:pPr>
            <a:r>
              <a:rPr lang="en-US" altLang="zh-CN" b="1" kern="100" dirty="0">
                <a:solidFill>
                  <a:srgbClr val="FF0000"/>
                </a:solidFill>
                <a:latin typeface="Microsoft JhengHei" panose="020B0604030504040204" pitchFamily="34" charset="-120"/>
                <a:cs typeface="宋体" panose="02010600030101010101" pitchFamily="2"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8219299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034684" cy="4401205"/>
          </a:xfrm>
          <a:prstGeom prst="rect">
            <a:avLst/>
          </a:prstGeom>
        </p:spPr>
        <p:txBody>
          <a:bodyPr wrap="square">
            <a:spAutoFit/>
          </a:bodyPr>
          <a:lstStyle/>
          <a:p>
            <a:pPr algn="just">
              <a:spcAft>
                <a:spcPts val="0"/>
              </a:spcAft>
            </a:pPr>
            <a:r>
              <a:rPr lang="en-US" altLang="zh-CN" sz="2800" b="1" kern="100" dirty="0">
                <a:solidFill>
                  <a:srgbClr val="000000"/>
                </a:solidFill>
                <a:latin typeface="Microsoft JhengHei" panose="020B0604030504040204" pitchFamily="34" charset="-120"/>
                <a:cs typeface="宋体" panose="02010600030101010101" pitchFamily="2" charset="-122"/>
              </a:rPr>
              <a:t>2000</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多年前基督时代的希腊文《七十士译本》（</a:t>
            </a:r>
            <a:r>
              <a:rPr lang="en-US" altLang="zh-CN" sz="2800" b="1" i="1" kern="0" dirty="0">
                <a:solidFill>
                  <a:srgbClr val="001320"/>
                </a:solidFill>
                <a:latin typeface="Microsoft JhengHei" panose="020B0604030504040204" pitchFamily="34" charset="-120"/>
              </a:rPr>
              <a:t>The Septuagint</a:t>
            </a:r>
            <a:r>
              <a:rPr lang="zh-CN" altLang="zh-CN" sz="2800" b="1" kern="0" dirty="0">
                <a:solidFill>
                  <a:srgbClr val="001320"/>
                </a:solidFill>
                <a:latin typeface="Times New Roman" panose="02020603050405020304" pitchFamily="18" charset="0"/>
                <a:ea typeface="Microsoft JhengHei" panose="020B0604030504040204" pitchFamily="34" charset="-120"/>
                <a:cs typeface="宋体" panose="02010600030101010101" pitchFamily="2" charset="-122"/>
              </a:rPr>
              <a:t>）把前面的“</a:t>
            </a:r>
            <a:r>
              <a:rPr lang="en-US" altLang="zh-CN" sz="2800" b="1" i="1" kern="100" dirty="0" err="1">
                <a:solidFill>
                  <a:srgbClr val="555555"/>
                </a:solidFill>
                <a:latin typeface="Microsoft JhengHei" panose="020B0604030504040204" pitchFamily="34" charset="-120"/>
              </a:rPr>
              <a:t>e‘heyeh</a:t>
            </a:r>
            <a:r>
              <a:rPr lang="en-US" altLang="zh-CN" sz="2800" b="1" i="1" kern="100" dirty="0">
                <a:solidFill>
                  <a:srgbClr val="555555"/>
                </a:solidFill>
                <a:latin typeface="Microsoft JhengHei" panose="020B0604030504040204" pitchFamily="34" charset="-120"/>
              </a:rPr>
              <a:t> </a:t>
            </a:r>
            <a:r>
              <a:rPr lang="en-US" altLang="zh-CN" sz="2800" b="1" i="1" kern="100" dirty="0" err="1">
                <a:solidFill>
                  <a:srgbClr val="555555"/>
                </a:solidFill>
                <a:latin typeface="Microsoft JhengHei" panose="020B0604030504040204" pitchFamily="34" charset="-120"/>
              </a:rPr>
              <a:t>aser</a:t>
            </a:r>
            <a:r>
              <a:rPr lang="en-US" altLang="zh-CN" sz="2800" b="1" i="1" kern="100" dirty="0">
                <a:solidFill>
                  <a:srgbClr val="555555"/>
                </a:solidFill>
                <a:latin typeface="Microsoft JhengHei" panose="020B0604030504040204" pitchFamily="34" charset="-120"/>
              </a:rPr>
              <a:t>’ </a:t>
            </a:r>
            <a:r>
              <a:rPr lang="en-US" altLang="zh-CN" sz="2800" b="1" i="1" kern="100" dirty="0" err="1">
                <a:solidFill>
                  <a:srgbClr val="555555"/>
                </a:solidFill>
                <a:latin typeface="Microsoft JhengHei" panose="020B0604030504040204" pitchFamily="34" charset="-120"/>
              </a:rPr>
              <a:t>e‘heyeh</a:t>
            </a:r>
            <a:r>
              <a:rPr lang="zh-CN" altLang="zh-CN" sz="2800" b="1" i="1" kern="100" dirty="0">
                <a:solidFill>
                  <a:srgbClr val="555555"/>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和跟着的“</a:t>
            </a:r>
            <a:r>
              <a:rPr lang="en-US" altLang="zh-CN" sz="2800" b="1" i="1" kern="100" dirty="0" err="1">
                <a:solidFill>
                  <a:srgbClr val="555555"/>
                </a:solidFill>
                <a:latin typeface="Microsoft JhengHei" panose="020B0604030504040204" pitchFamily="34" charset="-120"/>
              </a:rPr>
              <a:t>e’heyeh</a:t>
            </a:r>
            <a:r>
              <a:rPr lang="zh-CN" altLang="zh-CN" sz="2800" b="1" i="1" kern="100" dirty="0">
                <a:solidFill>
                  <a:srgbClr val="555555"/>
                </a:solidFill>
                <a:latin typeface="Times New Roman" panose="02020603050405020304" pitchFamily="18" charset="0"/>
                <a:ea typeface="Microsoft JhengHei" panose="020B0604030504040204" pitchFamily="34" charset="-120"/>
              </a:rPr>
              <a:t>”</a:t>
            </a:r>
            <a:r>
              <a:rPr lang="zh-CN" altLang="zh-CN" sz="2800" b="1" kern="0" dirty="0">
                <a:solidFill>
                  <a:srgbClr val="001320"/>
                </a:solidFill>
                <a:latin typeface="Times New Roman" panose="02020603050405020304" pitchFamily="18" charset="0"/>
                <a:ea typeface="Microsoft JhengHei" panose="020B0604030504040204" pitchFamily="34" charset="-120"/>
                <a:cs typeface="宋体" panose="02010600030101010101" pitchFamily="2" charset="-122"/>
              </a:rPr>
              <a:t>译为“</a:t>
            </a:r>
            <a:r>
              <a:rPr lang="en-US" altLang="zh-CN" sz="2800" b="1" kern="0" dirty="0" err="1">
                <a:solidFill>
                  <a:srgbClr val="001320"/>
                </a:solidFill>
                <a:latin typeface="Microsoft JhengHei" panose="020B0604030504040204" pitchFamily="34" charset="-120"/>
              </a:rPr>
              <a:t>Αγ</a:t>
            </a:r>
            <a:r>
              <a:rPr lang="en-US" altLang="zh-CN" sz="2800" b="1" kern="0" dirty="0" err="1">
                <a:solidFill>
                  <a:srgbClr val="001320"/>
                </a:solidFill>
                <a:latin typeface="Calibri" panose="020F0502020204030204" pitchFamily="34" charset="0"/>
                <a:ea typeface="Microsoft JhengHei" panose="020B0604030504040204" pitchFamily="34" charset="-120"/>
              </a:rPr>
              <a:t>ώ</a:t>
            </a:r>
            <a:r>
              <a:rPr lang="en-US" altLang="zh-CN" sz="2800" b="1" kern="0" dirty="0">
                <a:solidFill>
                  <a:srgbClr val="001320"/>
                </a:solidFill>
                <a:latin typeface="Microsoft JhengHei" panose="020B0604030504040204" pitchFamily="34" charset="-120"/>
              </a:rPr>
              <a:t> </a:t>
            </a:r>
            <a:r>
              <a:rPr lang="en-US" altLang="zh-CN" sz="2800" b="1" kern="0" dirty="0" err="1">
                <a:solidFill>
                  <a:srgbClr val="001320"/>
                </a:solidFill>
                <a:latin typeface="Microsoft JhengHei" panose="020B0604030504040204" pitchFamily="34" charset="-120"/>
                <a:cs typeface="Roboto"/>
              </a:rPr>
              <a:t>ε</a:t>
            </a:r>
            <a:r>
              <a:rPr lang="en-US" altLang="zh-CN" sz="2800" b="1" kern="0" dirty="0" err="1">
                <a:solidFill>
                  <a:srgbClr val="001320"/>
                </a:solidFill>
                <a:latin typeface="Calibri" panose="020F0502020204030204" pitchFamily="34" charset="0"/>
                <a:ea typeface="Microsoft JhengHei" panose="020B0604030504040204" pitchFamily="34" charset="-120"/>
              </a:rPr>
              <a:t>ἰ</a:t>
            </a:r>
            <a:r>
              <a:rPr lang="en-US" altLang="zh-CN" sz="2800" b="1" kern="0" dirty="0" err="1">
                <a:solidFill>
                  <a:srgbClr val="001320"/>
                </a:solidFill>
                <a:latin typeface="Microsoft JhengHei" panose="020B0604030504040204" pitchFamily="34" charset="-120"/>
                <a:cs typeface="Roboto"/>
              </a:rPr>
              <a:t>μι</a:t>
            </a:r>
            <a:r>
              <a:rPr lang="en-US" altLang="zh-CN" sz="2800" b="1" kern="0" dirty="0">
                <a:solidFill>
                  <a:srgbClr val="001320"/>
                </a:solidFill>
                <a:latin typeface="Microsoft JhengHei" panose="020B0604030504040204" pitchFamily="34" charset="-120"/>
              </a:rPr>
              <a:t> </a:t>
            </a:r>
            <a:r>
              <a:rPr lang="en-US" altLang="zh-CN" sz="2800" b="1" kern="0" dirty="0">
                <a:solidFill>
                  <a:srgbClr val="001320"/>
                </a:solidFill>
                <a:latin typeface="Calibri" panose="020F0502020204030204" pitchFamily="34" charset="0"/>
                <a:ea typeface="Microsoft JhengHei" panose="020B0604030504040204" pitchFamily="34" charset="-120"/>
              </a:rPr>
              <a:t>ὁ</a:t>
            </a:r>
            <a:r>
              <a:rPr lang="en-US" altLang="zh-CN" sz="2800" b="1" kern="0" dirty="0">
                <a:solidFill>
                  <a:srgbClr val="001320"/>
                </a:solidFill>
                <a:latin typeface="Microsoft JhengHei" panose="020B0604030504040204" pitchFamily="34" charset="-120"/>
              </a:rPr>
              <a:t> </a:t>
            </a:r>
            <a:r>
              <a:rPr lang="en-US" altLang="zh-CN" sz="2800" b="1" kern="0" dirty="0" err="1">
                <a:solidFill>
                  <a:srgbClr val="001320"/>
                </a:solidFill>
                <a:latin typeface="Calibri" panose="020F0502020204030204" pitchFamily="34" charset="0"/>
                <a:ea typeface="Microsoft JhengHei" panose="020B0604030504040204" pitchFamily="34" charset="-120"/>
              </a:rPr>
              <a:t>ὤ</a:t>
            </a:r>
            <a:r>
              <a:rPr lang="en-US" altLang="zh-CN" sz="2800" b="1" kern="0" dirty="0" err="1">
                <a:solidFill>
                  <a:srgbClr val="001320"/>
                </a:solidFill>
                <a:latin typeface="Microsoft JhengHei" panose="020B0604030504040204" pitchFamily="34" charset="-120"/>
                <a:cs typeface="Roboto"/>
              </a:rPr>
              <a:t>ν</a:t>
            </a:r>
            <a:r>
              <a:rPr lang="zh-CN" altLang="zh-CN" sz="2800" b="1" kern="0" dirty="0">
                <a:solidFill>
                  <a:srgbClr val="001320"/>
                </a:solidFill>
                <a:latin typeface="Times New Roman" panose="02020603050405020304" pitchFamily="18" charset="0"/>
                <a:ea typeface="Microsoft JhengHei" panose="020B0604030504040204" pitchFamily="34" charset="-120"/>
                <a:cs typeface="Roboto"/>
              </a:rPr>
              <a:t>” 和 “</a:t>
            </a:r>
            <a:r>
              <a:rPr lang="en-US" altLang="zh-CN" sz="2800" b="1" kern="0" dirty="0" err="1">
                <a:solidFill>
                  <a:srgbClr val="001320"/>
                </a:solidFill>
                <a:latin typeface="Microsoft JhengHei" panose="020B0604030504040204" pitchFamily="34" charset="-120"/>
              </a:rPr>
              <a:t>Αγ</a:t>
            </a:r>
            <a:r>
              <a:rPr lang="en-US" altLang="zh-CN" sz="2800" b="1" kern="0" dirty="0" err="1">
                <a:solidFill>
                  <a:srgbClr val="001320"/>
                </a:solidFill>
                <a:latin typeface="Calibri" panose="020F0502020204030204" pitchFamily="34" charset="0"/>
                <a:ea typeface="Microsoft JhengHei" panose="020B0604030504040204" pitchFamily="34" charset="-120"/>
              </a:rPr>
              <a:t>ώ</a:t>
            </a:r>
            <a:r>
              <a:rPr lang="en-US" altLang="zh-CN" sz="2800" b="1" kern="0" dirty="0">
                <a:solidFill>
                  <a:srgbClr val="001320"/>
                </a:solidFill>
                <a:latin typeface="Microsoft JhengHei" panose="020B0604030504040204" pitchFamily="34" charset="-120"/>
              </a:rPr>
              <a:t> </a:t>
            </a:r>
            <a:r>
              <a:rPr lang="en-US" altLang="zh-CN" sz="2800" b="1" kern="0" dirty="0" err="1">
                <a:solidFill>
                  <a:srgbClr val="001320"/>
                </a:solidFill>
                <a:latin typeface="Microsoft JhengHei" panose="020B0604030504040204" pitchFamily="34" charset="-120"/>
                <a:cs typeface="Roboto"/>
              </a:rPr>
              <a:t>ε</a:t>
            </a:r>
            <a:r>
              <a:rPr lang="en-US" altLang="zh-CN" sz="2800" b="1" kern="0" dirty="0" err="1">
                <a:solidFill>
                  <a:srgbClr val="001320"/>
                </a:solidFill>
                <a:latin typeface="Calibri" panose="020F0502020204030204" pitchFamily="34" charset="0"/>
                <a:ea typeface="Microsoft JhengHei" panose="020B0604030504040204" pitchFamily="34" charset="-120"/>
              </a:rPr>
              <a:t>ἰ</a:t>
            </a:r>
            <a:r>
              <a:rPr lang="en-US" altLang="zh-CN" sz="2800" b="1" kern="0" dirty="0" err="1">
                <a:solidFill>
                  <a:srgbClr val="001320"/>
                </a:solidFill>
                <a:latin typeface="Microsoft JhengHei" panose="020B0604030504040204" pitchFamily="34" charset="-120"/>
                <a:cs typeface="Roboto"/>
              </a:rPr>
              <a:t>μι</a:t>
            </a:r>
            <a:r>
              <a:rPr lang="zh-CN" altLang="en-US"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Ego </a:t>
            </a:r>
            <a:r>
              <a:rPr lang="en-US" altLang="zh-CN" sz="2800" b="1" kern="100" dirty="0" err="1">
                <a:solidFill>
                  <a:srgbClr val="000000"/>
                </a:solidFill>
                <a:latin typeface="Times New Roman" panose="02020603050405020304" pitchFamily="18" charset="0"/>
                <a:ea typeface="Microsoft JhengHei" panose="020B0604030504040204" pitchFamily="34" charset="-120"/>
              </a:rPr>
              <a:t>Eimi</a:t>
            </a:r>
            <a:r>
              <a:rPr lang="zh-CN" altLang="en-US"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0" dirty="0">
                <a:solidFill>
                  <a:srgbClr val="001320"/>
                </a:solidFill>
                <a:latin typeface="Times New Roman" panose="02020603050405020304" pitchFamily="18" charset="0"/>
                <a:ea typeface="Microsoft JhengHei" panose="020B0604030504040204" pitchFamily="34" charset="-120"/>
                <a:cs typeface="Roboto"/>
              </a:rPr>
              <a:t>”</a:t>
            </a:r>
            <a:r>
              <a:rPr lang="zh-CN" altLang="zh-CN" sz="2800" b="1" kern="0" dirty="0">
                <a:solidFill>
                  <a:srgbClr val="00132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英语一般译之为“</a:t>
            </a:r>
            <a:r>
              <a:rPr lang="en-US" altLang="zh-CN" sz="2800" b="1" kern="100" dirty="0">
                <a:solidFill>
                  <a:srgbClr val="000000"/>
                </a:solidFill>
                <a:latin typeface="Microsoft JhengHei" panose="020B0604030504040204" pitchFamily="34" charset="-120"/>
              </a:rPr>
              <a:t>I AM WHO I AM</a:t>
            </a:r>
            <a:r>
              <a:rPr lang="zh-CN" altLang="en-US" sz="2800" b="1" kern="100" dirty="0">
                <a:solidFill>
                  <a:srgbClr val="000000"/>
                </a:solidFill>
                <a:latin typeface="Microsoft JhengHei" panose="020B0604030504040204" pitchFamily="34" charset="-120"/>
              </a:rPr>
              <a:t>我就是那我是</a:t>
            </a:r>
            <a:r>
              <a:rPr lang="zh-CN" altLang="zh-CN" sz="2800" b="1" kern="100" dirty="0">
                <a:solidFill>
                  <a:srgbClr val="000000"/>
                </a:solidFill>
                <a:latin typeface="Times New Roman" panose="02020603050405020304" pitchFamily="18" charset="0"/>
                <a:ea typeface="Microsoft JhengHei" panose="020B0604030504040204" pitchFamily="34" charset="-120"/>
              </a:rPr>
              <a:t>”和“</a:t>
            </a:r>
            <a:r>
              <a:rPr lang="en-US" altLang="zh-CN" sz="2800" b="1" kern="100" dirty="0">
                <a:solidFill>
                  <a:srgbClr val="000000"/>
                </a:solidFill>
                <a:latin typeface="Times New Roman" panose="02020603050405020304" pitchFamily="18" charset="0"/>
                <a:ea typeface="Microsoft JhengHei" panose="020B0604030504040204" pitchFamily="34" charset="-120"/>
              </a:rPr>
              <a:t>I AM</a:t>
            </a:r>
            <a:r>
              <a:rPr lang="zh-CN" altLang="en-US" sz="2800" b="1" kern="100" dirty="0">
                <a:solidFill>
                  <a:srgbClr val="000000"/>
                </a:solidFill>
                <a:latin typeface="Times New Roman" panose="02020603050405020304" pitchFamily="18" charset="0"/>
                <a:ea typeface="Microsoft JhengHei" panose="020B0604030504040204" pitchFamily="34" charset="-120"/>
              </a:rPr>
              <a:t>我是</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en-US" sz="2800" b="1" kern="100" dirty="0">
                <a:solidFill>
                  <a:srgbClr val="000000"/>
                </a:solidFill>
                <a:latin typeface="Times New Roman" panose="02020603050405020304" pitchFamily="18" charset="0"/>
                <a:ea typeface="Microsoft JhengHei" panose="020B0604030504040204" pitchFamily="34" charset="-120"/>
              </a:rPr>
              <a:t>。</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pPr algn="just">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rPr>
              <a:t>有些学者认为按文法更为准确的“</a:t>
            </a:r>
            <a:r>
              <a:rPr lang="en-US" altLang="zh-CN" sz="2800" b="1" kern="100" dirty="0">
                <a:solidFill>
                  <a:srgbClr val="000000"/>
                </a:solidFill>
                <a:latin typeface="Times New Roman" panose="02020603050405020304" pitchFamily="18" charset="0"/>
                <a:ea typeface="Microsoft JhengHei" panose="020B0604030504040204" pitchFamily="34" charset="-120"/>
              </a:rPr>
              <a:t>I WILL BE WHAT I WILL BE</a:t>
            </a:r>
            <a:r>
              <a:rPr lang="zh-CN" altLang="en-US" sz="2800" b="1" kern="100" dirty="0">
                <a:solidFill>
                  <a:srgbClr val="000000"/>
                </a:solidFill>
                <a:latin typeface="Times New Roman" panose="02020603050405020304" pitchFamily="18" charset="0"/>
                <a:ea typeface="Microsoft JhengHei" panose="020B0604030504040204" pitchFamily="34" charset="-120"/>
              </a:rPr>
              <a:t>我就是那我是</a:t>
            </a:r>
            <a:r>
              <a:rPr lang="zh-CN" altLang="zh-CN" sz="2800" b="1" kern="100" dirty="0">
                <a:solidFill>
                  <a:srgbClr val="000000"/>
                </a:solidFill>
                <a:latin typeface="Times New Roman" panose="02020603050405020304" pitchFamily="18" charset="0"/>
                <a:ea typeface="Microsoft JhengHei" panose="020B0604030504040204" pitchFamily="34" charset="-120"/>
              </a:rPr>
              <a:t>”。也有些学者认为它具有动性（</a:t>
            </a:r>
            <a:r>
              <a:rPr lang="en-US" altLang="zh-CN" sz="2800" b="1" kern="100" dirty="0">
                <a:solidFill>
                  <a:srgbClr val="000000"/>
                </a:solidFill>
                <a:latin typeface="Times New Roman" panose="02020603050405020304" pitchFamily="18" charset="0"/>
                <a:ea typeface="Microsoft JhengHei" panose="020B0604030504040204" pitchFamily="34" charset="-120"/>
              </a:rPr>
              <a:t>causative</a:t>
            </a:r>
            <a:r>
              <a:rPr lang="zh-CN" altLang="zh-CN" sz="2800" b="1" kern="100" dirty="0">
                <a:solidFill>
                  <a:srgbClr val="000000"/>
                </a:solidFill>
                <a:latin typeface="Times New Roman" panose="02020603050405020304" pitchFamily="18" charset="0"/>
                <a:ea typeface="Microsoft JhengHei" panose="020B0604030504040204" pitchFamily="34" charset="-120"/>
              </a:rPr>
              <a:t>）的 </a:t>
            </a:r>
            <a:r>
              <a:rPr lang="en-US" altLang="zh-CN" sz="2800" b="1" kern="0" dirty="0">
                <a:latin typeface="Microsoft JhengHei" panose="020B0604030504040204" pitchFamily="34" charset="-120"/>
              </a:rPr>
              <a:t>“I WILL BECOME WHAT I CHOOSE TO BECOME</a:t>
            </a:r>
            <a:r>
              <a:rPr lang="zh-CN" altLang="en-US" sz="2800" b="1" kern="0" dirty="0">
                <a:latin typeface="Microsoft JhengHei" panose="020B0604030504040204" pitchFamily="34" charset="-120"/>
              </a:rPr>
              <a:t>我选择成为我选择的</a:t>
            </a:r>
            <a:r>
              <a:rPr lang="en-US" altLang="zh-CN" sz="2800" b="1" kern="0" dirty="0">
                <a:latin typeface="Microsoft JhengHei" panose="020B0604030504040204" pitchFamily="34" charset="-120"/>
              </a:rPr>
              <a:t>” </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涵义</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。看来各层面的涵义都有！</a:t>
            </a:r>
            <a:r>
              <a:rPr lang="zh-CN" altLang="zh-CN" sz="2800" b="1" kern="100" dirty="0">
                <a:solidFill>
                  <a:srgbClr val="000000"/>
                </a:solidFill>
                <a:latin typeface="Times New Roman" panose="02020603050405020304" pitchFamily="18" charset="0"/>
                <a:ea typeface="Microsoft JhengHei" panose="020B0604030504040204" pitchFamily="34" charset="-120"/>
              </a:rPr>
              <a:t>（相关资料可参</a:t>
            </a:r>
            <a:r>
              <a:rPr lang="en-US" altLang="zh-CN" sz="2800" b="1" kern="100" dirty="0">
                <a:solidFill>
                  <a:srgbClr val="000000"/>
                </a:solidFill>
                <a:latin typeface="Times New Roman" panose="02020603050405020304" pitchFamily="18" charset="0"/>
                <a:ea typeface="Microsoft JhengHei" panose="020B0604030504040204" pitchFamily="34" charset="-120"/>
              </a:rPr>
              <a:t>- BibleRef.com/ Biblehub.com/ JW.org </a:t>
            </a:r>
            <a:r>
              <a:rPr lang="zh-CN" altLang="zh-CN" sz="2800" b="1" kern="100" dirty="0">
                <a:solidFill>
                  <a:srgbClr val="000000"/>
                </a:solidFill>
                <a:latin typeface="Times New Roman" panose="02020603050405020304" pitchFamily="18" charset="0"/>
                <a:ea typeface="Microsoft JhengHei" panose="020B0604030504040204" pitchFamily="34" charset="-120"/>
              </a:rPr>
              <a:t>等网站</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查询</a:t>
            </a:r>
            <a:r>
              <a:rPr lang="en-US" altLang="zh-CN" sz="2800" b="1" kern="100" dirty="0">
                <a:solidFill>
                  <a:srgbClr val="000000"/>
                </a:solidFill>
                <a:latin typeface="Times New Roman" panose="02020603050405020304" pitchFamily="18" charset="0"/>
                <a:ea typeface="Microsoft JhengHei" panose="020B0604030504040204" pitchFamily="34" charset="-120"/>
              </a:rPr>
              <a:t>Bible commentaries-Exodus 3</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14-15</a:t>
            </a:r>
            <a:r>
              <a:rPr lang="zh-CN" altLang="zh-CN" sz="2800" b="1" kern="100" dirty="0">
                <a:solidFill>
                  <a:srgbClr val="000000"/>
                </a:solidFill>
                <a:latin typeface="Times New Roman" panose="02020603050405020304" pitchFamily="18" charset="0"/>
                <a:ea typeface="Microsoft JhengHei" panose="020B0604030504040204" pitchFamily="34" charset="-120"/>
              </a:rPr>
              <a:t>经文）（</a:t>
            </a:r>
            <a:r>
              <a:rPr lang="en-US" altLang="zh-CN" sz="2800" b="1" kern="100" dirty="0">
                <a:solidFill>
                  <a:srgbClr val="000000"/>
                </a:solidFill>
                <a:latin typeface="Times New Roman" panose="02020603050405020304" pitchFamily="18" charset="0"/>
                <a:ea typeface="Microsoft JhengHei" panose="020B0604030504040204" pitchFamily="34" charset="-120"/>
              </a:rPr>
              <a:t>*2</a:t>
            </a:r>
            <a:r>
              <a:rPr lang="zh-CN" altLang="zh-CN" sz="2800" b="1" kern="100" dirty="0">
                <a:solidFill>
                  <a:srgbClr val="000000"/>
                </a:solidFill>
                <a:latin typeface="Times New Roman" panose="02020603050405020304" pitchFamily="18" charset="0"/>
                <a:ea typeface="Microsoft JhengHei" panose="020B0604030504040204" pitchFamily="34" charset="-120"/>
              </a:rPr>
              <a:t>）</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13095297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970318"/>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rPr>
              <a:t>汉语</a:t>
            </a:r>
            <a:r>
              <a:rPr lang="zh-CN" altLang="en-US" sz="2800" b="1" kern="100" dirty="0">
                <a:solidFill>
                  <a:srgbClr val="000000"/>
                </a:solidFill>
                <a:latin typeface="Times New Roman" panose="02020603050405020304" pitchFamily="18" charset="0"/>
                <a:ea typeface="Microsoft JhengHei" panose="020B0604030504040204" pitchFamily="34" charset="-120"/>
              </a:rPr>
              <a:t>圣经</a:t>
            </a:r>
            <a:r>
              <a:rPr lang="zh-CN" altLang="zh-CN" sz="2800" b="1" kern="100" dirty="0">
                <a:solidFill>
                  <a:srgbClr val="000000"/>
                </a:solidFill>
                <a:latin typeface="Times New Roman" panose="02020603050405020304" pitchFamily="18" charset="0"/>
                <a:ea typeface="Microsoft JhengHei" panose="020B0604030504040204" pitchFamily="34" charset="-120"/>
              </a:rPr>
              <a:t>则把以上神圣名堂译之为</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“自有永有的”和“自有的”。希伯来文</a:t>
            </a:r>
            <a:r>
              <a:rPr lang="zh-CN" altLang="zh-CN" sz="2800" b="1" i="1" kern="100" dirty="0">
                <a:solidFill>
                  <a:srgbClr val="555555"/>
                </a:solidFill>
                <a:latin typeface="Times New Roman" panose="02020603050405020304" pitchFamily="18" charset="0"/>
                <a:ea typeface="Microsoft JhengHei" panose="020B0604030504040204" pitchFamily="34" charset="-120"/>
              </a:rPr>
              <a:t>“</a:t>
            </a:r>
            <a:r>
              <a:rPr lang="en-US" altLang="zh-CN" sz="2800" b="1" i="1" kern="100" dirty="0" err="1">
                <a:solidFill>
                  <a:srgbClr val="555555"/>
                </a:solidFill>
                <a:latin typeface="Times New Roman" panose="02020603050405020304" pitchFamily="18" charset="0"/>
                <a:ea typeface="Microsoft JhengHei" panose="020B0604030504040204" pitchFamily="34" charset="-120"/>
              </a:rPr>
              <a:t>e'heyeh</a:t>
            </a:r>
            <a:r>
              <a:rPr lang="zh-CN" altLang="zh-CN" sz="2800" b="1" i="1" kern="100" dirty="0">
                <a:solidFill>
                  <a:srgbClr val="555555"/>
                </a:solidFill>
                <a:latin typeface="Times New Roman" panose="02020603050405020304" pitchFamily="18" charset="0"/>
                <a:ea typeface="Microsoft JhengHei" panose="020B0604030504040204" pitchFamily="34" charset="-120"/>
              </a:rPr>
              <a:t>”乃是</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由被称为是“四个神圣字母”（</a:t>
            </a:r>
            <a:r>
              <a:rPr lang="en-US" altLang="zh-CN" sz="2800" b="1" kern="100" dirty="0" err="1">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Tetragrammaton</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）的“</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YHWH</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”或“</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YHVH</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”所表达；英语</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 </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汉语读之为“</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JEHOVAH-</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耶和华”或“</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YAHWEH-</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雅威”。</a:t>
            </a:r>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pPr algn="just">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有些英译则以大写的“</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LORD-</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主”代替上述四个字母。看来上帝自启的尊名主要为显示祂生命与作为的本质，即祂是自有永有、大有权能，必要也必能成为</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成就祂按自己旨意所要成为</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成就的；是个描述性自称，类似被问贵姓大名者自称：“我是</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我叫超人</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-SUPERMAN</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”或“我是</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我叫人上人”。</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3458381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308872"/>
          </a:xfrm>
          <a:prstGeom prst="rect">
            <a:avLst/>
          </a:prstGeom>
        </p:spPr>
        <p:txBody>
          <a:bodyPr wrap="square">
            <a:spAutoFit/>
          </a:bodyPr>
          <a:lstStyle/>
          <a:p>
            <a:pPr algn="just">
              <a:spcAft>
                <a:spcPts val="0"/>
              </a:spcAft>
            </a:pPr>
            <a:r>
              <a:rPr lang="zh-CN" altLang="zh-CN" sz="3200" b="1" kern="100" dirty="0">
                <a:latin typeface="Microsoft JhengHei" panose="020B0604030504040204" pitchFamily="34" charset="-120"/>
                <a:ea typeface="Microsoft JhengHei" panose="020B0604030504040204" pitchFamily="34" charset="-120"/>
              </a:rPr>
              <a:t>但根据基督教圣经的启示，基督信仰确信圣子耶稣与天父上帝一样拥有全备丰满的神性（</a:t>
            </a:r>
            <a:r>
              <a:rPr lang="en-US" altLang="zh-CN" sz="3200" b="1" kern="100" dirty="0">
                <a:latin typeface="Microsoft JhengHei" panose="020B0604030504040204" pitchFamily="34" charset="-120"/>
                <a:ea typeface="Microsoft JhengHei" panose="020B0604030504040204" pitchFamily="34" charset="-120"/>
              </a:rPr>
              <a:t>fullness of Deity/ divine nature</a:t>
            </a:r>
            <a:r>
              <a:rPr lang="zh-CN" altLang="zh-CN" sz="3200" b="1" kern="100" dirty="0">
                <a:latin typeface="Microsoft JhengHei" panose="020B0604030504040204" pitchFamily="34" charset="-120"/>
                <a:ea typeface="Microsoft JhengHei" panose="020B0604030504040204" pitchFamily="34" charset="-120"/>
              </a:rPr>
              <a:t>）。基督曾从天降世为人，但祂在本体与本质上与天父同样是神。</a:t>
            </a:r>
            <a:endParaRPr lang="en-US" altLang="zh-CN" sz="3200" b="1" kern="100" dirty="0">
              <a:latin typeface="Microsoft JhengHei" panose="020B0604030504040204" pitchFamily="34" charset="-120"/>
              <a:ea typeface="Microsoft JhengHei" panose="020B0604030504040204" pitchFamily="34" charset="-120"/>
            </a:endParaRPr>
          </a:p>
          <a:p>
            <a:pPr algn="just">
              <a:spcAft>
                <a:spcPts val="0"/>
              </a:spcAft>
            </a:pPr>
            <a:endParaRPr lang="en-US" altLang="zh-CN" sz="3200" b="1"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200" b="1" kern="100" dirty="0">
                <a:latin typeface="Microsoft JhengHei" panose="020B0604030504040204" pitchFamily="34" charset="-120"/>
                <a:ea typeface="Microsoft JhengHei" panose="020B0604030504040204" pitchFamily="34" charset="-120"/>
              </a:rPr>
              <a:t>当然三位一体中的圣灵也一样，只是本章的论述乃聚焦于圣子耶稣基督的神性并祂与圣父的合一联系。至于把马利亚也“神化”牵扯进来，那恐怕是伊教先知穆罕默德因受到某基督教异端教派影响而产生的误解，与正统基督信仰无关，故不加以评论。</a:t>
            </a:r>
          </a:p>
          <a:p>
            <a:pPr algn="just">
              <a:spcAft>
                <a:spcPts val="0"/>
              </a:spcAft>
            </a:pPr>
            <a:r>
              <a:rPr lang="en-US" altLang="zh-CN" kern="100" dirty="0">
                <a:latin typeface="宋体" panose="02010600030101010101" pitchFamily="2"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4978374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2001" cy="4678204"/>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比较新旧约圣经，可确定圣子与圣父同样为“自有永有权能者”的耶和华上帝。以下列出</a:t>
            </a:r>
            <a:r>
              <a:rPr lang="zh-CN" altLang="zh-CN" sz="2800" b="1" kern="100" dirty="0">
                <a:solidFill>
                  <a:srgbClr val="000000"/>
                </a:solidFill>
                <a:latin typeface="Times New Roman" panose="02020603050405020304" pitchFamily="18" charset="0"/>
                <a:ea typeface="Microsoft JhengHei" panose="020B0604030504040204" pitchFamily="34" charset="-120"/>
              </a:rPr>
              <a:t>主耶稣自称为神性的“我是</a:t>
            </a:r>
            <a:r>
              <a:rPr lang="en-US" altLang="zh-CN" sz="2800" b="1" kern="100" dirty="0">
                <a:solidFill>
                  <a:srgbClr val="000000"/>
                </a:solidFill>
                <a:latin typeface="Times New Roman" panose="02020603050405020304" pitchFamily="18" charset="0"/>
                <a:ea typeface="Microsoft JhengHei" panose="020B0604030504040204" pitchFamily="34" charset="-120"/>
              </a:rPr>
              <a:t> Ego </a:t>
            </a:r>
            <a:r>
              <a:rPr lang="en-US" altLang="zh-CN" sz="2800" b="1" kern="100" dirty="0" err="1">
                <a:solidFill>
                  <a:srgbClr val="000000"/>
                </a:solidFill>
                <a:latin typeface="Times New Roman" panose="02020603050405020304" pitchFamily="18" charset="0"/>
                <a:ea typeface="Microsoft JhengHei" panose="020B0604030504040204" pitchFamily="34" charset="-120"/>
              </a:rPr>
              <a:t>Eimi</a:t>
            </a:r>
            <a:r>
              <a:rPr lang="en-US" altLang="zh-CN" sz="2800" b="1" kern="100" dirty="0">
                <a:solidFill>
                  <a:srgbClr val="000000"/>
                </a:solidFill>
                <a:latin typeface="Times New Roman" panose="02020603050405020304" pitchFamily="18" charset="0"/>
                <a:ea typeface="Microsoft JhengHei" panose="020B0604030504040204" pitchFamily="34" charset="-120"/>
              </a:rPr>
              <a:t>/ YAHWEH</a:t>
            </a:r>
            <a:r>
              <a:rPr lang="zh-CN" altLang="zh-CN" sz="2800" b="1" kern="100" dirty="0">
                <a:solidFill>
                  <a:srgbClr val="000000"/>
                </a:solidFill>
                <a:latin typeface="Times New Roman" panose="02020603050405020304" pitchFamily="18" charset="0"/>
                <a:ea typeface="Microsoft JhengHei" panose="020B0604030504040204" pitchFamily="34" charset="-120"/>
              </a:rPr>
              <a:t>”的相关经文： </a:t>
            </a:r>
            <a:endParaRPr lang="zh-CN" altLang="zh-CN" sz="2800" kern="100" dirty="0">
              <a:latin typeface="Times New Roman" panose="02020603050405020304" pitchFamily="18" charset="0"/>
            </a:endParaRPr>
          </a:p>
          <a:p>
            <a:r>
              <a:rPr lang="en-US" altLang="zh-CN" sz="2800" b="1" kern="100" dirty="0">
                <a:solidFill>
                  <a:srgbClr val="000000"/>
                </a:solidFill>
                <a:latin typeface="Microsoft JhengHei" panose="020B0604030504040204" pitchFamily="34" charset="-120"/>
              </a:rPr>
              <a:t> </a:t>
            </a:r>
            <a:endParaRPr lang="zh-CN" altLang="zh-CN" sz="2800" kern="100" dirty="0">
              <a:latin typeface="Times New Roman" panose="02020603050405020304" pitchFamily="18" charset="0"/>
            </a:endParaRPr>
          </a:p>
          <a:p>
            <a:r>
              <a:rPr lang="zh-CN" altLang="zh-CN" sz="2800" b="1" u="sng" kern="100" dirty="0">
                <a:solidFill>
                  <a:srgbClr val="000000"/>
                </a:solidFill>
                <a:latin typeface="Times New Roman" panose="02020603050405020304" pitchFamily="18" charset="0"/>
                <a:ea typeface="Microsoft JhengHei" panose="020B0604030504040204" pitchFamily="34" charset="-120"/>
              </a:rPr>
              <a:t>约翰福音</a:t>
            </a:r>
            <a:r>
              <a:rPr lang="en-US" altLang="zh-CN" sz="2800" b="1" u="sng" kern="100" dirty="0">
                <a:solidFill>
                  <a:srgbClr val="000000"/>
                </a:solidFill>
                <a:latin typeface="Times New Roman" panose="02020603050405020304" pitchFamily="18" charset="0"/>
                <a:ea typeface="Microsoft JhengHei" panose="020B0604030504040204" pitchFamily="34" charset="-120"/>
              </a:rPr>
              <a:t>8:24</a:t>
            </a:r>
            <a:r>
              <a:rPr lang="en-US" altLang="zh-CN" sz="2800" b="1" kern="100" dirty="0">
                <a:solidFill>
                  <a:srgbClr val="000000"/>
                </a:solidFill>
                <a:latin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所以我对你们说。。。你们若不信</a:t>
            </a:r>
            <a:r>
              <a:rPr lang="zh-CN" altLang="zh-CN" sz="2800" b="1" u="sng" kern="100" dirty="0">
                <a:solidFill>
                  <a:srgbClr val="000000"/>
                </a:solidFill>
                <a:latin typeface="Times New Roman" panose="02020603050405020304" pitchFamily="18" charset="0"/>
                <a:ea typeface="Microsoft JhengHei" panose="020B0604030504040204" pitchFamily="34" charset="-120"/>
              </a:rPr>
              <a:t>我是</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Ego </a:t>
            </a:r>
            <a:r>
              <a:rPr lang="en-US" altLang="zh-CN" sz="2800" b="1" kern="100" dirty="0" err="1">
                <a:solidFill>
                  <a:srgbClr val="000000"/>
                </a:solidFill>
                <a:latin typeface="Times New Roman" panose="02020603050405020304" pitchFamily="18" charset="0"/>
                <a:ea typeface="Microsoft JhengHei" panose="020B0604030504040204" pitchFamily="34" charset="-120"/>
              </a:rPr>
              <a:t>Eimi</a:t>
            </a:r>
            <a:r>
              <a:rPr lang="zh-CN" altLang="zh-CN" sz="2800" b="1" kern="100" dirty="0">
                <a:solidFill>
                  <a:srgbClr val="000000"/>
                </a:solidFill>
                <a:latin typeface="Times New Roman" panose="02020603050405020304" pitchFamily="18" charset="0"/>
                <a:ea typeface="Microsoft JhengHei" panose="020B0604030504040204" pitchFamily="34" charset="-120"/>
              </a:rPr>
              <a:t>）， 必要死在罪中 </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28.</a:t>
            </a:r>
            <a:r>
              <a:rPr lang="zh-CN" altLang="zh-CN" sz="2800" b="1" kern="100" dirty="0">
                <a:solidFill>
                  <a:srgbClr val="000000"/>
                </a:solidFill>
                <a:latin typeface="Times New Roman" panose="02020603050405020304" pitchFamily="18" charset="0"/>
                <a:ea typeface="Microsoft JhengHei" panose="020B0604030504040204" pitchFamily="34" charset="-120"/>
              </a:rPr>
              <a:t>所以耶稣说，</a:t>
            </a:r>
            <a:r>
              <a:rPr lang="zh-CN" altLang="zh-CN" sz="2800" b="1" kern="100" dirty="0">
                <a:solidFill>
                  <a:srgbClr val="000099"/>
                </a:solidFill>
                <a:latin typeface="Times New Roman" panose="02020603050405020304" pitchFamily="18" charset="0"/>
                <a:ea typeface="Microsoft JhengHei" panose="020B0604030504040204" pitchFamily="34" charset="-120"/>
              </a:rPr>
              <a:t>你们举起人子以后，必知道</a:t>
            </a:r>
            <a:r>
              <a:rPr lang="zh-CN" altLang="zh-CN" sz="2800" b="1" u="sng" kern="100" dirty="0">
                <a:solidFill>
                  <a:srgbClr val="000099"/>
                </a:solidFill>
                <a:latin typeface="Times New Roman" panose="02020603050405020304" pitchFamily="18" charset="0"/>
                <a:ea typeface="Microsoft JhengHei" panose="020B0604030504040204" pitchFamily="34" charset="-120"/>
              </a:rPr>
              <a:t>我是</a:t>
            </a:r>
            <a:r>
              <a:rPr lang="zh-CN" altLang="en-US" sz="2800" b="1" u="sng" kern="100" dirty="0">
                <a:solidFill>
                  <a:srgbClr val="000000"/>
                </a:solidFill>
                <a:latin typeface="Times New Roman" panose="02020603050405020304" pitchFamily="18" charset="0"/>
                <a:ea typeface="Microsoft JhengHei" panose="020B0604030504040204" pitchFamily="34" charset="-120"/>
              </a:rPr>
              <a:t>（</a:t>
            </a:r>
            <a:r>
              <a:rPr lang="zh-CN" altLang="zh-CN" sz="2800" b="1" u="sng" kern="100" dirty="0">
                <a:solidFill>
                  <a:srgbClr val="000000"/>
                </a:solidFill>
                <a:latin typeface="Times New Roman" panose="02020603050405020304" pitchFamily="18" charset="0"/>
                <a:ea typeface="Microsoft JhengHei" panose="020B0604030504040204" pitchFamily="34" charset="-120"/>
              </a:rPr>
              <a:t>基督</a:t>
            </a:r>
            <a:r>
              <a:rPr lang="zh-CN" altLang="en-US" sz="2800" b="1" u="sng"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Ego </a:t>
            </a:r>
            <a:r>
              <a:rPr lang="en-US" altLang="zh-CN" sz="2800" b="1" kern="100" dirty="0" err="1">
                <a:solidFill>
                  <a:srgbClr val="000000"/>
                </a:solidFill>
                <a:latin typeface="Times New Roman" panose="02020603050405020304" pitchFamily="18" charset="0"/>
                <a:ea typeface="Microsoft JhengHei" panose="020B0604030504040204" pitchFamily="34" charset="-120"/>
              </a:rPr>
              <a:t>Eimi</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58. </a:t>
            </a:r>
            <a:r>
              <a:rPr lang="zh-CN" altLang="zh-CN" sz="2800" b="1" kern="100" dirty="0">
                <a:solidFill>
                  <a:srgbClr val="000000"/>
                </a:solidFill>
                <a:latin typeface="Times New Roman" panose="02020603050405020304" pitchFamily="18" charset="0"/>
                <a:ea typeface="Microsoft JhengHei" panose="020B0604030504040204" pitchFamily="34" charset="-120"/>
              </a:rPr>
              <a:t>耶稣说，</a:t>
            </a:r>
            <a:r>
              <a:rPr lang="zh-CN" altLang="zh-CN" sz="2800" b="1" kern="100" dirty="0">
                <a:solidFill>
                  <a:srgbClr val="000099"/>
                </a:solidFill>
                <a:latin typeface="Times New Roman" panose="02020603050405020304" pitchFamily="18" charset="0"/>
                <a:ea typeface="Microsoft JhengHei" panose="020B0604030504040204" pitchFamily="34" charset="-120"/>
              </a:rPr>
              <a:t>我实实在在地告诉你们，还没有亚伯拉罕，</a:t>
            </a:r>
            <a:r>
              <a:rPr lang="zh-CN" altLang="zh-CN" sz="2800" b="1" u="sng" kern="100" dirty="0">
                <a:solidFill>
                  <a:srgbClr val="000099"/>
                </a:solidFill>
                <a:latin typeface="Times New Roman" panose="02020603050405020304" pitchFamily="18" charset="0"/>
                <a:ea typeface="Microsoft JhengHei" panose="020B0604030504040204" pitchFamily="34" charset="-120"/>
              </a:rPr>
              <a:t>就有了我</a:t>
            </a:r>
            <a:r>
              <a:rPr lang="zh-CN" altLang="zh-CN" sz="2800" b="1" kern="100" dirty="0">
                <a:solidFill>
                  <a:srgbClr val="000099"/>
                </a:solidFill>
                <a:latin typeface="Times New Roman" panose="02020603050405020304" pitchFamily="18" charset="0"/>
                <a:ea typeface="Microsoft JhengHei" panose="020B0604030504040204" pitchFamily="34" charset="-120"/>
              </a:rPr>
              <a:t> </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Ego </a:t>
            </a:r>
            <a:r>
              <a:rPr lang="en-US" altLang="zh-CN" sz="2800" b="1" kern="100" dirty="0" err="1">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Eimi</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约</a:t>
            </a:r>
            <a:r>
              <a:rPr lang="en-US" altLang="zh-CN" sz="2800" b="1" u="sng" kern="100" dirty="0">
                <a:solidFill>
                  <a:srgbClr val="000000"/>
                </a:solidFill>
                <a:latin typeface="Microsoft JhengHei" panose="020B0604030504040204" pitchFamily="34" charset="-120"/>
              </a:rPr>
              <a:t>13:19</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99"/>
                </a:solidFill>
                <a:latin typeface="Times New Roman" panose="02020603050405020304" pitchFamily="18" charset="0"/>
                <a:ea typeface="Microsoft JhengHei" panose="020B0604030504040204" pitchFamily="34" charset="-120"/>
              </a:rPr>
              <a:t>“</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如今事情还没有成就，我要先告诉你们，叫你们到事情成就的时候，可以信</a:t>
            </a:r>
            <a:r>
              <a:rPr lang="zh-CN" altLang="zh-CN" sz="2800" b="1" kern="0" dirty="0">
                <a:solidFill>
                  <a:srgbClr val="000099"/>
                </a:solidFill>
                <a:latin typeface="Times New Roman" panose="02020603050405020304" pitchFamily="18" charset="0"/>
                <a:ea typeface="Microsoft JhengHei" panose="020B0604030504040204" pitchFamily="34" charset="-120"/>
              </a:rPr>
              <a:t> </a:t>
            </a:r>
            <a:r>
              <a:rPr lang="zh-CN" altLang="zh-CN" sz="2800" b="1" u="sng"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我是基督</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Ego </a:t>
            </a:r>
            <a:r>
              <a:rPr lang="en-US" altLang="zh-CN" sz="2800" b="1" kern="0" dirty="0" err="1">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Eimi</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约</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1</a:t>
            </a:r>
            <a:r>
              <a:rPr lang="en-US" altLang="zh-CN" sz="2800" b="1" u="sng" kern="100" dirty="0">
                <a:solidFill>
                  <a:srgbClr val="000000"/>
                </a:solidFill>
                <a:latin typeface="Microsoft JhengHei" panose="020B0604030504040204" pitchFamily="34" charset="-120"/>
              </a:rPr>
              <a:t>8: 5-6</a:t>
            </a:r>
            <a:r>
              <a:rPr lang="en-US" altLang="zh-CN" sz="2800" b="1" kern="100" dirty="0">
                <a:solidFill>
                  <a:srgbClr val="000000"/>
                </a:solidFill>
                <a:latin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99"/>
                </a:solidFill>
                <a:latin typeface="Times New Roman" panose="02020603050405020304" pitchFamily="18" charset="0"/>
                <a:ea typeface="Microsoft JhengHei" panose="020B0604030504040204" pitchFamily="34" charset="-120"/>
              </a:rPr>
              <a:t>5. </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他们回答说，找拿撒勒人耶稣。耶稣说，</a:t>
            </a:r>
            <a:r>
              <a:rPr lang="zh-CN" altLang="zh-CN" sz="2800" b="1" u="sng"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我就是</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Ego </a:t>
            </a:r>
            <a:r>
              <a:rPr lang="en-US" altLang="zh-CN" sz="2800" b="1" kern="0" dirty="0" err="1">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Eimi</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solidFill>
                  <a:srgbClr val="000099"/>
                </a:solidFill>
                <a:latin typeface="Times New Roman" panose="02020603050405020304" pitchFamily="18" charset="0"/>
                <a:ea typeface="Microsoft JhengHei" panose="020B0604030504040204" pitchFamily="34" charset="-120"/>
              </a:rPr>
              <a:t> </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6.</a:t>
            </a:r>
            <a:r>
              <a:rPr lang="en-US" altLang="zh-CN" sz="2800" b="1" kern="100" dirty="0">
                <a:solidFill>
                  <a:srgbClr val="000099"/>
                </a:solidFill>
                <a:latin typeface="Microsoft JhengHei" panose="020B0604030504040204" pitchFamily="34" charset="-120"/>
              </a:rPr>
              <a:t> </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耶稣一说</a:t>
            </a:r>
            <a:r>
              <a:rPr lang="zh-CN" altLang="zh-CN" sz="2800" b="1" u="sng"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我就是</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Ego </a:t>
            </a:r>
            <a:r>
              <a:rPr lang="en-US" altLang="zh-CN" sz="2800" b="1" kern="0" dirty="0" err="1">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Eimi</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），他们就退后倒在地上。”</a:t>
            </a:r>
            <a:endParaRPr lang="zh-CN" altLang="zh-CN" sz="2800" kern="100" dirty="0">
              <a:solidFill>
                <a:srgbClr val="000099"/>
              </a:solidFill>
              <a:latin typeface="Times New Roman" panose="02020603050405020304" pitchFamily="18" charset="0"/>
            </a:endParaRPr>
          </a:p>
          <a:p>
            <a:r>
              <a:rPr lang="en-US" altLang="zh-CN" b="1" kern="0" dirty="0">
                <a:latin typeface="Microsoft JhengHei" panose="020B0604030504040204" pitchFamily="34" charset="-120"/>
                <a:cs typeface="宋体" panose="02010600030101010101" pitchFamily="2"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0022828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740307"/>
          </a:xfrm>
          <a:prstGeom prst="rect">
            <a:avLst/>
          </a:prstGeom>
        </p:spPr>
        <p:txBody>
          <a:bodyPr wrap="square">
            <a:spAutoFit/>
          </a:bodyPr>
          <a:lstStyle/>
          <a:p>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上述数段约翰福音的经文，画有底线的汉语译文在希腊文抄本都没有“基督”名称，而只是“</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Ego </a:t>
            </a:r>
            <a:r>
              <a:rPr lang="en-US" altLang="zh-CN" sz="2800" b="1" kern="0" dirty="0" err="1">
                <a:latin typeface="Times New Roman" panose="02020603050405020304" pitchFamily="18" charset="0"/>
                <a:ea typeface="Microsoft JhengHei" panose="020B0604030504040204" pitchFamily="34" charset="-120"/>
                <a:cs typeface="宋体" panose="02010600030101010101" pitchFamily="2" charset="-122"/>
              </a:rPr>
              <a:t>Eimi</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我是”，即在</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出埃及记</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3</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14</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翻译</a:t>
            </a:r>
            <a:r>
              <a:rPr lang="zh-CN" altLang="zh-CN" sz="2800" b="1" i="1" kern="100" dirty="0">
                <a:solidFill>
                  <a:srgbClr val="555555"/>
                </a:solidFill>
                <a:latin typeface="Times New Roman" panose="02020603050405020304" pitchFamily="18" charset="0"/>
                <a:ea typeface="Microsoft JhengHei" panose="020B0604030504040204" pitchFamily="34" charset="-120"/>
              </a:rPr>
              <a:t>“</a:t>
            </a:r>
            <a:r>
              <a:rPr lang="en-US" altLang="zh-CN" sz="2800" b="1" i="1" kern="100" dirty="0" err="1">
                <a:solidFill>
                  <a:srgbClr val="555555"/>
                </a:solidFill>
                <a:latin typeface="Times New Roman" panose="02020603050405020304" pitchFamily="18" charset="0"/>
                <a:ea typeface="Microsoft JhengHei" panose="020B0604030504040204" pitchFamily="34" charset="-120"/>
              </a:rPr>
              <a:t>e'heyeh</a:t>
            </a:r>
            <a:r>
              <a:rPr lang="zh-CN" altLang="zh-CN" sz="2800" b="1" i="1" kern="100" dirty="0">
                <a:solidFill>
                  <a:srgbClr val="555555"/>
                </a:solidFill>
                <a:latin typeface="Times New Roman" panose="02020603050405020304" pitchFamily="18" charset="0"/>
                <a:ea typeface="Microsoft JhengHei" panose="020B0604030504040204" pitchFamily="34" charset="-120"/>
              </a:rPr>
              <a:t>”（</a:t>
            </a:r>
            <a:r>
              <a:rPr lang="en-US" altLang="zh-CN" sz="2800" b="1" i="1" kern="100" dirty="0">
                <a:solidFill>
                  <a:srgbClr val="555555"/>
                </a:solidFill>
                <a:latin typeface="Times New Roman" panose="02020603050405020304" pitchFamily="18" charset="0"/>
                <a:ea typeface="Microsoft JhengHei" panose="020B0604030504040204" pitchFamily="34" charset="-120"/>
              </a:rPr>
              <a:t>Yahweh/ Jehovah</a:t>
            </a:r>
            <a:r>
              <a:rPr lang="zh-CN" altLang="zh-CN" sz="2800" b="1" i="1" kern="100" dirty="0">
                <a:solidFill>
                  <a:srgbClr val="555555"/>
                </a:solidFill>
                <a:latin typeface="Times New Roman" panose="02020603050405020304" pitchFamily="18" charset="0"/>
                <a:ea typeface="Microsoft JhengHei" panose="020B0604030504040204" pitchFamily="34" charset="-120"/>
              </a:rPr>
              <a:t>）</a:t>
            </a:r>
            <a:r>
              <a:rPr lang="zh-CN" altLang="zh-CN" sz="2800" b="1" kern="100" dirty="0">
                <a:solidFill>
                  <a:srgbClr val="555555"/>
                </a:solidFill>
                <a:latin typeface="Times New Roman" panose="02020603050405020304" pitchFamily="18" charset="0"/>
                <a:ea typeface="Microsoft JhengHei" panose="020B0604030504040204" pitchFamily="34" charset="-120"/>
              </a:rPr>
              <a:t>的加重语气第一人身代名词；尤其在</a:t>
            </a:r>
            <a:r>
              <a:rPr lang="zh-CN" altLang="zh-CN" sz="2800" b="1" u="sng" kern="100" dirty="0">
                <a:solidFill>
                  <a:srgbClr val="555555"/>
                </a:solidFill>
                <a:latin typeface="Times New Roman" panose="02020603050405020304" pitchFamily="18" charset="0"/>
                <a:ea typeface="Microsoft JhengHei" panose="020B0604030504040204" pitchFamily="34" charset="-120"/>
              </a:rPr>
              <a:t>约</a:t>
            </a:r>
            <a:r>
              <a:rPr lang="en-US" altLang="zh-CN" sz="2800" b="1" u="sng" kern="100" dirty="0">
                <a:solidFill>
                  <a:srgbClr val="555555"/>
                </a:solidFill>
                <a:latin typeface="Times New Roman" panose="02020603050405020304" pitchFamily="18" charset="0"/>
                <a:ea typeface="Microsoft JhengHei" panose="020B0604030504040204" pitchFamily="34" charset="-120"/>
              </a:rPr>
              <a:t>8</a:t>
            </a:r>
            <a:r>
              <a:rPr lang="zh-CN" altLang="zh-CN" sz="2800" b="1" u="sng" kern="100" dirty="0">
                <a:solidFill>
                  <a:srgbClr val="555555"/>
                </a:solidFill>
                <a:latin typeface="Times New Roman" panose="02020603050405020304" pitchFamily="18" charset="0"/>
                <a:ea typeface="Microsoft JhengHei" panose="020B0604030504040204" pitchFamily="34" charset="-120"/>
              </a:rPr>
              <a:t>：</a:t>
            </a:r>
            <a:r>
              <a:rPr lang="en-US" altLang="zh-CN" sz="2800" b="1" u="sng" kern="100" dirty="0">
                <a:solidFill>
                  <a:srgbClr val="555555"/>
                </a:solidFill>
                <a:latin typeface="Times New Roman" panose="02020603050405020304" pitchFamily="18" charset="0"/>
                <a:ea typeface="Microsoft JhengHei" panose="020B0604030504040204" pitchFamily="34" charset="-120"/>
              </a:rPr>
              <a:t>58</a:t>
            </a:r>
            <a:r>
              <a:rPr lang="zh-CN" altLang="zh-CN" sz="2800" b="1" kern="100" dirty="0">
                <a:solidFill>
                  <a:srgbClr val="555555"/>
                </a:solidFill>
                <a:latin typeface="Times New Roman" panose="02020603050405020304" pitchFamily="18" charset="0"/>
                <a:ea typeface="Microsoft JhengHei" panose="020B0604030504040204" pitchFamily="34" charset="-120"/>
              </a:rPr>
              <a:t>与亚伯拉罕的年岁作比较时，关乎基督的神性涵义特别显著。仇敌为此认定基督说了僭妄的话，</a:t>
            </a:r>
            <a:r>
              <a:rPr lang="zh-CN" altLang="zh-CN" sz="2800" b="1" i="1" kern="100" dirty="0">
                <a:solidFill>
                  <a:srgbClr val="555555"/>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于 是 他 们 拿 石 头 要 打 他 </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555555"/>
                </a:solidFill>
                <a:latin typeface="Times New Roman" panose="02020603050405020304" pitchFamily="18" charset="0"/>
                <a:ea typeface="Microsoft JhengHei" panose="020B0604030504040204" pitchFamily="34" charset="-120"/>
              </a:rPr>
              <a:t>另一回合，基督在</a:t>
            </a:r>
            <a:r>
              <a:rPr lang="zh-CN" altLang="zh-CN" sz="2800" b="1" u="sng" kern="100" dirty="0">
                <a:solidFill>
                  <a:srgbClr val="555555"/>
                </a:solidFill>
                <a:latin typeface="Times New Roman" panose="02020603050405020304" pitchFamily="18" charset="0"/>
                <a:ea typeface="Microsoft JhengHei" panose="020B0604030504040204" pitchFamily="34" charset="-120"/>
              </a:rPr>
              <a:t>约</a:t>
            </a:r>
            <a:r>
              <a:rPr lang="en-US" altLang="zh-CN" sz="2800" b="1" u="sng" kern="100" dirty="0">
                <a:solidFill>
                  <a:srgbClr val="555555"/>
                </a:solidFill>
                <a:latin typeface="Times New Roman" panose="02020603050405020304" pitchFamily="18" charset="0"/>
                <a:ea typeface="Microsoft JhengHei" panose="020B0604030504040204" pitchFamily="34" charset="-120"/>
              </a:rPr>
              <a:t>18</a:t>
            </a:r>
            <a:r>
              <a:rPr lang="zh-CN" altLang="zh-CN" sz="2800" b="1" u="sng" kern="100" dirty="0">
                <a:solidFill>
                  <a:srgbClr val="555555"/>
                </a:solidFill>
                <a:latin typeface="Times New Roman" panose="02020603050405020304" pitchFamily="18" charset="0"/>
                <a:ea typeface="Microsoft JhengHei" panose="020B0604030504040204" pitchFamily="34" charset="-120"/>
              </a:rPr>
              <a:t>：</a:t>
            </a:r>
            <a:r>
              <a:rPr lang="en-US" altLang="zh-CN" sz="2800" b="1" u="sng" kern="100" dirty="0">
                <a:solidFill>
                  <a:srgbClr val="555555"/>
                </a:solidFill>
                <a:latin typeface="Times New Roman" panose="02020603050405020304" pitchFamily="18" charset="0"/>
                <a:ea typeface="Microsoft JhengHei" panose="020B0604030504040204" pitchFamily="34" charset="-120"/>
              </a:rPr>
              <a:t>6</a:t>
            </a:r>
            <a:r>
              <a:rPr lang="zh-CN" altLang="zh-CN" sz="2800" b="1" kern="100" dirty="0">
                <a:solidFill>
                  <a:srgbClr val="555555"/>
                </a:solidFill>
                <a:latin typeface="Times New Roman" panose="02020603050405020304" pitchFamily="18" charset="0"/>
                <a:ea typeface="Microsoft JhengHei" panose="020B0604030504040204" pitchFamily="34" charset="-120"/>
              </a:rPr>
              <a:t>的“</a:t>
            </a:r>
            <a:r>
              <a:rPr lang="en-US" altLang="zh-CN" sz="2800" b="1" kern="100" dirty="0">
                <a:solidFill>
                  <a:srgbClr val="555555"/>
                </a:solidFill>
                <a:latin typeface="Times New Roman" panose="02020603050405020304" pitchFamily="18" charset="0"/>
                <a:ea typeface="Microsoft JhengHei" panose="020B0604030504040204" pitchFamily="34" charset="-120"/>
              </a:rPr>
              <a:t>Ego </a:t>
            </a:r>
            <a:r>
              <a:rPr lang="en-US" altLang="zh-CN" sz="2800" b="1" kern="100" dirty="0" err="1">
                <a:solidFill>
                  <a:srgbClr val="555555"/>
                </a:solidFill>
                <a:latin typeface="Times New Roman" panose="02020603050405020304" pitchFamily="18" charset="0"/>
                <a:ea typeface="Microsoft JhengHei" panose="020B0604030504040204" pitchFamily="34" charset="-120"/>
              </a:rPr>
              <a:t>Eimi</a:t>
            </a:r>
            <a:r>
              <a:rPr lang="zh-CN" altLang="zh-CN" sz="2800" b="1" kern="100" dirty="0">
                <a:solidFill>
                  <a:srgbClr val="555555"/>
                </a:solidFill>
                <a:latin typeface="Times New Roman" panose="02020603050405020304" pitchFamily="18" charset="0"/>
                <a:ea typeface="Microsoft JhengHei" panose="020B0604030504040204" pitchFamily="34" charset="-120"/>
              </a:rPr>
              <a:t>”宣告出口即把许多前来逮捕祂的壮士震倒在地！</a:t>
            </a:r>
            <a:endParaRPr lang="en-US" altLang="zh-CN" sz="2800" b="1" kern="100" dirty="0">
              <a:solidFill>
                <a:srgbClr val="555555"/>
              </a:solidFill>
              <a:latin typeface="Times New Roman" panose="02020603050405020304" pitchFamily="18" charset="0"/>
              <a:ea typeface="Microsoft JhengHei" panose="020B0604030504040204" pitchFamily="34" charset="-120"/>
            </a:endParaRPr>
          </a:p>
          <a:p>
            <a:endParaRPr lang="en-US" altLang="zh-CN" sz="2800" b="1" kern="100" dirty="0">
              <a:solidFill>
                <a:srgbClr val="555555"/>
              </a:solidFill>
              <a:latin typeface="Times New Roman" panose="02020603050405020304" pitchFamily="18" charset="0"/>
              <a:ea typeface="Microsoft JhengHei" panose="020B0604030504040204" pitchFamily="34" charset="-120"/>
            </a:endParaRPr>
          </a:p>
          <a:p>
            <a:r>
              <a:rPr lang="zh-CN" altLang="zh-CN" sz="2800" b="1" u="sng" dirty="0">
                <a:latin typeface="Microsoft JhengHei" panose="020B0604030504040204" pitchFamily="34" charset="-120"/>
                <a:ea typeface="Microsoft JhengHei" panose="020B0604030504040204" pitchFamily="34" charset="-120"/>
              </a:rPr>
              <a:t>马可福音</a:t>
            </a:r>
            <a:r>
              <a:rPr lang="en-US" altLang="zh-CN" sz="2800" b="1" u="sng" dirty="0">
                <a:latin typeface="Microsoft JhengHei" panose="020B0604030504040204" pitchFamily="34" charset="-120"/>
                <a:ea typeface="Microsoft JhengHei" panose="020B0604030504040204" pitchFamily="34" charset="-120"/>
              </a:rPr>
              <a:t>6: 50</a:t>
            </a:r>
            <a:r>
              <a:rPr lang="zh-CN" altLang="zh-CN" sz="2800" b="1" dirty="0">
                <a:latin typeface="Microsoft JhengHei" panose="020B0604030504040204" pitchFamily="34" charset="-120"/>
                <a:ea typeface="Microsoft JhengHei" panose="020B0604030504040204" pitchFamily="34" charset="-120"/>
              </a:rPr>
              <a:t>里的“</a:t>
            </a:r>
            <a:r>
              <a:rPr lang="en-US" altLang="zh-CN" sz="2800" b="1" dirty="0">
                <a:latin typeface="Microsoft JhengHei" panose="020B0604030504040204" pitchFamily="34" charset="-120"/>
                <a:ea typeface="Microsoft JhengHei" panose="020B0604030504040204" pitchFamily="34" charset="-120"/>
              </a:rPr>
              <a:t>Ego </a:t>
            </a:r>
            <a:r>
              <a:rPr lang="en-US" altLang="zh-CN" sz="2800" b="1" dirty="0" err="1">
                <a:latin typeface="Microsoft JhengHei" panose="020B0604030504040204" pitchFamily="34" charset="-120"/>
                <a:ea typeface="Microsoft JhengHei" panose="020B0604030504040204" pitchFamily="34" charset="-120"/>
              </a:rPr>
              <a:t>Eimi</a:t>
            </a:r>
            <a:r>
              <a:rPr lang="zh-CN" altLang="zh-CN" sz="2800" b="1" dirty="0">
                <a:latin typeface="Microsoft JhengHei" panose="020B0604030504040204" pitchFamily="34" charset="-120"/>
                <a:ea typeface="Microsoft JhengHei" panose="020B0604030504040204" pitchFamily="34" charset="-120"/>
              </a:rPr>
              <a:t>”；当门徒看到有人在夜黑浪大的海面上行走，</a:t>
            </a:r>
            <a:r>
              <a:rPr lang="zh-CN" altLang="zh-CN" sz="2800" b="1" dirty="0">
                <a:solidFill>
                  <a:srgbClr val="000099"/>
                </a:solidFill>
                <a:latin typeface="Microsoft JhengHei" panose="020B0604030504040204" pitchFamily="34" charset="-120"/>
                <a:ea typeface="Microsoft JhengHei" panose="020B0604030504040204" pitchFamily="34" charset="-120"/>
              </a:rPr>
              <a:t>“因为他们 都看见了他，且甚惊慌。耶稣连忙对他们说，你们放心。</a:t>
            </a:r>
            <a:r>
              <a:rPr lang="zh-CN" altLang="zh-CN" sz="2800" b="1" u="sng" dirty="0">
                <a:solidFill>
                  <a:srgbClr val="000099"/>
                </a:solidFill>
                <a:latin typeface="Microsoft JhengHei" panose="020B0604030504040204" pitchFamily="34" charset="-120"/>
                <a:ea typeface="Microsoft JhengHei" panose="020B0604030504040204" pitchFamily="34" charset="-120"/>
              </a:rPr>
              <a:t>是我（</a:t>
            </a:r>
            <a:r>
              <a:rPr lang="en-US" altLang="zh-CN" sz="2800" b="1" u="sng" dirty="0">
                <a:solidFill>
                  <a:srgbClr val="000099"/>
                </a:solidFill>
                <a:latin typeface="Microsoft JhengHei" panose="020B0604030504040204" pitchFamily="34" charset="-120"/>
                <a:ea typeface="Microsoft JhengHei" panose="020B0604030504040204" pitchFamily="34" charset="-120"/>
              </a:rPr>
              <a:t>Ego </a:t>
            </a:r>
            <a:r>
              <a:rPr lang="en-US" altLang="zh-CN" sz="2800" b="1" u="sng" dirty="0" err="1">
                <a:solidFill>
                  <a:srgbClr val="000099"/>
                </a:solidFill>
                <a:latin typeface="Microsoft JhengHei" panose="020B0604030504040204" pitchFamily="34" charset="-120"/>
                <a:ea typeface="Microsoft JhengHei" panose="020B0604030504040204" pitchFamily="34" charset="-120"/>
              </a:rPr>
              <a:t>Eimi</a:t>
            </a:r>
            <a:r>
              <a:rPr lang="zh-CN" altLang="zh-CN" sz="2800" b="1" dirty="0">
                <a:solidFill>
                  <a:srgbClr val="000099"/>
                </a:solidFill>
                <a:latin typeface="Microsoft JhengHei" panose="020B0604030504040204" pitchFamily="34" charset="-120"/>
                <a:ea typeface="Microsoft JhengHei" panose="020B0604030504040204" pitchFamily="34" charset="-120"/>
              </a:rPr>
              <a:t>），不要怕。”</a:t>
            </a:r>
            <a:r>
              <a:rPr lang="zh-CN" altLang="zh-CN" sz="2800" b="1" dirty="0">
                <a:latin typeface="Microsoft JhengHei" panose="020B0604030504040204" pitchFamily="34" charset="-120"/>
                <a:ea typeface="Microsoft JhengHei" panose="020B0604030504040204" pitchFamily="34" charset="-120"/>
              </a:rPr>
              <a:t>这里的“是我”，希伯来文的表达乃是 </a:t>
            </a:r>
            <a:r>
              <a:rPr lang="en-US" altLang="zh-CN" sz="2800" b="1" dirty="0">
                <a:latin typeface="Microsoft JhengHei" panose="020B0604030504040204" pitchFamily="34" charset="-120"/>
                <a:ea typeface="Microsoft JhengHei" panose="020B0604030504040204" pitchFamily="34" charset="-120"/>
              </a:rPr>
              <a:t>“Ani Hu—I (am) HE-</a:t>
            </a:r>
            <a:r>
              <a:rPr lang="zh-CN" altLang="zh-CN" sz="2800" b="1" dirty="0">
                <a:latin typeface="Microsoft JhengHei" panose="020B0604030504040204" pitchFamily="34" charset="-120"/>
                <a:ea typeface="Microsoft JhengHei" panose="020B0604030504040204" pitchFamily="34" charset="-120"/>
              </a:rPr>
              <a:t>我是祂</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；这短语在旧约常用作耶和华的一个自称（参</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申</a:t>
            </a:r>
            <a:r>
              <a:rPr lang="en-US" altLang="zh-CN" sz="2800" b="1" dirty="0">
                <a:latin typeface="Microsoft JhengHei" panose="020B0604030504040204" pitchFamily="34" charset="-120"/>
                <a:ea typeface="Microsoft JhengHei" panose="020B0604030504040204" pitchFamily="34" charset="-120"/>
              </a:rPr>
              <a:t>32:39</a:t>
            </a:r>
            <a:r>
              <a:rPr lang="zh-CN" altLang="zh-CN" sz="2800" b="1" dirty="0">
                <a:latin typeface="Microsoft JhengHei" panose="020B0604030504040204" pitchFamily="34" charset="-120"/>
                <a:ea typeface="Microsoft JhengHei" panose="020B0604030504040204" pitchFamily="34" charset="-120"/>
              </a:rPr>
              <a:t>；赛</a:t>
            </a:r>
            <a:r>
              <a:rPr lang="en-US" altLang="zh-CN" sz="2800" b="1" dirty="0">
                <a:latin typeface="Microsoft JhengHei" panose="020B0604030504040204" pitchFamily="34" charset="-120"/>
                <a:ea typeface="Microsoft JhengHei" panose="020B0604030504040204" pitchFamily="34" charset="-120"/>
              </a:rPr>
              <a:t>41:4, 43:10, 46:4 </a:t>
            </a:r>
            <a:r>
              <a:rPr lang="zh-CN" altLang="zh-CN" sz="2800" b="1" dirty="0">
                <a:latin typeface="Microsoft JhengHei" panose="020B0604030504040204" pitchFamily="34" charset="-120"/>
                <a:ea typeface="Microsoft JhengHei" panose="020B0604030504040204" pitchFamily="34" charset="-120"/>
              </a:rPr>
              <a:t>等）</a:t>
            </a:r>
            <a:r>
              <a:rPr lang="en-US" altLang="zh-CN" sz="2800" b="1" u="sng" dirty="0">
                <a:latin typeface="Microsoft JhengHei" panose="020B0604030504040204" pitchFamily="34" charset="-120"/>
                <a:ea typeface="Microsoft JhengHei" panose="020B0604030504040204" pitchFamily="34" charset="-120"/>
                <a:hlinkClick r:id="rId2"/>
              </a:rPr>
              <a:t>希伯來書13:8</a:t>
            </a:r>
            <a:r>
              <a:rPr lang="zh-CN" altLang="zh-CN" sz="2800" b="1" u="sng"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a:t>
            </a:r>
            <a:r>
              <a:rPr lang="zh-CN" altLang="zh-CN" sz="2800" b="1" u="sng" dirty="0">
                <a:latin typeface="Microsoft JhengHei" panose="020B0604030504040204" pitchFamily="34" charset="-120"/>
                <a:ea typeface="Microsoft JhengHei" panose="020B0604030504040204" pitchFamily="34" charset="-120"/>
              </a:rPr>
              <a:t>耶穌基督昨日、今日、一直到永遠，是一樣的</a:t>
            </a:r>
            <a:r>
              <a:rPr lang="zh-CN" altLang="zh-CN" sz="2800" b="1" dirty="0">
                <a:latin typeface="Microsoft JhengHei" panose="020B0604030504040204" pitchFamily="34" charset="-120"/>
                <a:ea typeface="Microsoft JhengHei" panose="020B0604030504040204" pitchFamily="34" charset="-120"/>
              </a:rPr>
              <a:t>。” “昨日、今日、一直到永遠，是一樣的”恰是“耶和华”的本质，也是祂尊名的基本涵义。</a:t>
            </a:r>
            <a:endParaRPr lang="zh-CN" altLang="zh-CN" sz="2800" dirty="0">
              <a:latin typeface="Microsoft JhengHei" panose="020B0604030504040204" pitchFamily="34" charset="-120"/>
              <a:ea typeface="Microsoft JhengHei" panose="020B0604030504040204" pitchFamily="34" charset="-120"/>
            </a:endParaRPr>
          </a:p>
          <a:p>
            <a:r>
              <a:rPr lang="zh-CN" altLang="zh-CN" sz="2000" b="1" dirty="0"/>
              <a:t>参</a:t>
            </a:r>
            <a:r>
              <a:rPr lang="en-US" altLang="zh-CN" sz="2000" b="1" dirty="0"/>
              <a:t>-Edward L. </a:t>
            </a:r>
            <a:r>
              <a:rPr lang="en-US" altLang="zh-CN" sz="2000" b="1" dirty="0" err="1"/>
              <a:t>Dacour</a:t>
            </a:r>
            <a:r>
              <a:rPr lang="en-US" altLang="zh-CN" sz="2000" b="1" dirty="0"/>
              <a:t>, </a:t>
            </a:r>
            <a:r>
              <a:rPr lang="zh-CN" altLang="zh-CN" sz="2000" b="1" dirty="0"/>
              <a:t>“</a:t>
            </a:r>
            <a:r>
              <a:rPr lang="en-US" altLang="zh-CN" sz="2000" b="1" dirty="0"/>
              <a:t>Jesus’s Claims to be God—Answering the Objections</a:t>
            </a:r>
            <a:r>
              <a:rPr lang="zh-CN" altLang="zh-CN" sz="2000" b="1" dirty="0"/>
              <a:t>”，</a:t>
            </a:r>
            <a:r>
              <a:rPr lang="en-US" altLang="zh-CN" sz="2000" b="1" dirty="0"/>
              <a:t>Edward L. </a:t>
            </a:r>
            <a:r>
              <a:rPr lang="en-US" altLang="zh-CN" sz="2000" b="1" dirty="0" err="1"/>
              <a:t>Dalcour</a:t>
            </a:r>
            <a:r>
              <a:rPr lang="zh-CN" altLang="zh-CN" sz="2000" b="1" dirty="0"/>
              <a:t>”；</a:t>
            </a:r>
            <a:r>
              <a:rPr lang="en-US" altLang="zh-CN" sz="2000" b="1" i="1" dirty="0"/>
              <a:t>The Journal for Trinitarian Studies</a:t>
            </a:r>
            <a:r>
              <a:rPr lang="zh-CN" altLang="zh-CN" sz="2000" b="1" dirty="0"/>
              <a:t>，</a:t>
            </a:r>
            <a:r>
              <a:rPr lang="en-US" altLang="zh-CN" sz="2000" b="1" dirty="0"/>
              <a:t>Pub. By The Christian Apologetics and Research Ministry</a:t>
            </a:r>
            <a:r>
              <a:rPr lang="zh-CN" altLang="zh-CN" sz="2000" b="1" dirty="0"/>
              <a:t>，</a:t>
            </a:r>
            <a:r>
              <a:rPr lang="en-US" altLang="zh-CN" sz="2000" b="1" dirty="0"/>
              <a:t>2013; pp. 91-117, </a:t>
            </a:r>
            <a:r>
              <a:rPr lang="zh-CN" altLang="zh-CN" sz="2000" b="1" dirty="0"/>
              <a:t>（</a:t>
            </a:r>
            <a:r>
              <a:rPr lang="en-US" altLang="zh-CN" sz="2000" b="1" dirty="0"/>
              <a:t>*3</a:t>
            </a:r>
            <a:r>
              <a:rPr lang="zh-CN" altLang="zh-CN" sz="2000" b="1" dirty="0"/>
              <a:t>）</a:t>
            </a:r>
            <a:endParaRPr lang="zh-CN" altLang="zh-CN" sz="2000" kern="100" dirty="0">
              <a:latin typeface="Times New Roman" panose="02020603050405020304" pitchFamily="18" charset="0"/>
            </a:endParaRPr>
          </a:p>
        </p:txBody>
      </p:sp>
    </p:spTree>
    <p:extLst>
      <p:ext uri="{BB962C8B-B14F-4D97-AF65-F5344CB8AC3E}">
        <p14:creationId xmlns:p14="http://schemas.microsoft.com/office/powerpoint/2010/main" val="14206191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6832640"/>
          </a:xfrm>
          <a:prstGeom prst="rect">
            <a:avLst/>
          </a:prstGeom>
        </p:spPr>
        <p:txBody>
          <a:bodyPr wrap="square">
            <a:spAutoFit/>
          </a:bodyPr>
          <a:lstStyle/>
          <a:p>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以上的论述显示圣子与圣父共同拥有“耶和华的本质”</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接着要提述圣子与圣父也共同体现“耶和华的作为”。</a:t>
            </a:r>
            <a:r>
              <a:rPr lang="zh-CN"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出埃及记</a:t>
            </a:r>
            <a:r>
              <a:rPr lang="en-US"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31</a:t>
            </a:r>
            <a:r>
              <a:rPr lang="zh-CN"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13</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说耶和华使祂的子民成圣；并赐予平安（士</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6</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24</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）、公义（耶</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23</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6</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）、医治（出</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15</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26</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）；胜利（出</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17</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5</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）。旧约的耶和华怎样，新约的圣子也一样。</a:t>
            </a:r>
            <a:r>
              <a:rPr lang="zh-CN"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哥林多前书</a:t>
            </a:r>
            <a:r>
              <a:rPr lang="en-US"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latin typeface="Times New Roman" panose="02020603050405020304" pitchFamily="18" charset="0"/>
                <a:ea typeface="Microsoft JhengHei" panose="020B0604030504040204" pitchFamily="34" charset="-120"/>
                <a:cs typeface="宋体" panose="02010600030101010101" pitchFamily="2" charset="-122"/>
              </a:rPr>
              <a:t>30</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神又使他成为我们的智慧、公义、圣洁、救赎。”</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基督与耶和华一样成了神子民的胜利（西</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15</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；林后</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14</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）、医治（太</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8</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14-17</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）与荣耀盼望（诗</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71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5-6</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；西</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27</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旧约耶和华对祂子民怎样，基督对圣徒也怎样。</a:t>
            </a:r>
            <a:endParaRPr lang="zh-CN" altLang="zh-CN" sz="2800" kern="100" dirty="0">
              <a:latin typeface="Times New Roman" panose="02020603050405020304" pitchFamily="18" charset="0"/>
            </a:endParaRPr>
          </a:p>
          <a:p>
            <a:pPr algn="just">
              <a:spcAft>
                <a:spcPts val="0"/>
              </a:spcAft>
            </a:pPr>
            <a:r>
              <a:rPr lang="en-US" altLang="zh-CN" sz="2800" b="1" kern="100" dirty="0">
                <a:solidFill>
                  <a:srgbClr val="000000"/>
                </a:solidFill>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再者：旧约耶和华的行动，在新约体现为基督的行动。旧约耶和华被扎并赐下圣灵（亚</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12</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10-11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）转化为新约基督的被扎并赐下圣灵（徒</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22-23</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32-33</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诗篇</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68</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Microsoft JhengHei" panose="020B0604030504040204" pitchFamily="34" charset="-120"/>
                <a:cs typeface="宋体" panose="02010600030101010101" pitchFamily="2" charset="-122"/>
              </a:rPr>
              <a:t>18</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论及耶和华说，“</a:t>
            </a:r>
            <a:r>
              <a:rPr lang="zh-CN" altLang="zh-CN" sz="2800" b="1" kern="100" dirty="0">
                <a:solidFill>
                  <a:srgbClr val="000099"/>
                </a:solidFill>
                <a:latin typeface="Times New Roman" panose="02020603050405020304" pitchFamily="18" charset="0"/>
                <a:ea typeface="Microsoft JhengHei" panose="020B0604030504040204" pitchFamily="34" charset="-120"/>
              </a:rPr>
              <a:t>你已经升上高天，掳掠仇敌 </a:t>
            </a:r>
            <a:r>
              <a:rPr lang="zh-CN" altLang="zh-CN" sz="2800" b="1" kern="100" dirty="0">
                <a:solidFill>
                  <a:srgbClr val="000000"/>
                </a:solidFill>
                <a:latin typeface="Times New Roman" panose="02020603050405020304" pitchFamily="18" charset="0"/>
                <a:ea typeface="Microsoft JhengHei" panose="020B0604030504040204" pitchFamily="34" charset="-120"/>
              </a:rPr>
              <a:t>。”；在新约转化为基督说：</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99"/>
                </a:solidFill>
                <a:latin typeface="Times New Roman" panose="02020603050405020304" pitchFamily="18" charset="0"/>
                <a:ea typeface="Microsoft JhengHei" panose="020B0604030504040204" pitchFamily="34" charset="-120"/>
              </a:rPr>
              <a:t>所以经上说， 他 升上高天的时候，掳掠了仇敌 </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 （弗</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4</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8</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）。按</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约翰福音</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12</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37-41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，以赛亚先知在第六章所看到耶和华的荣光原来是道成肉身之前基督的荣光；预言中耶和华的话语被弃绝也应验在主耶稣的话语被弃绝。</a:t>
            </a:r>
            <a:endParaRPr lang="zh-CN" altLang="zh-CN" sz="2800" kern="100" dirty="0">
              <a:latin typeface="Times New Roman" panose="02020603050405020304" pitchFamily="18" charset="0"/>
            </a:endParaRPr>
          </a:p>
          <a:p>
            <a:pPr algn="just">
              <a:spcAft>
                <a:spcPts val="0"/>
              </a:spcAft>
            </a:pPr>
            <a:r>
              <a:rPr lang="en-US" altLang="zh-CN" b="1" kern="100" dirty="0">
                <a:solidFill>
                  <a:srgbClr val="000000"/>
                </a:solidFill>
                <a:latin typeface="Microsoft JhengHei" panose="020B0604030504040204" pitchFamily="34" charset="-120"/>
                <a:cs typeface="宋体" panose="02010600030101010101" pitchFamily="2"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5156362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5940088"/>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先知玛拉基曾预告将有使者为耶和华开路，又说耶和华忽然进入且炼净祂的殿（玛</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3</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1-4</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）；马可等福音书显示，原来这使者是指施洗约翰，而基督就是跟着来的耶和华，且进入并洁净了祂的殿（可</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1-11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15-17</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19-23</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13-17</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）。撒迦利亚预言在末后的日子</a:t>
            </a:r>
            <a:r>
              <a:rPr lang="zh-CN" altLang="en-US"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耶和华将与列国征战</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latin typeface="Times New Roman" panose="02020603050405020304" pitchFamily="18" charset="0"/>
                <a:ea typeface="Microsoft JhengHei" panose="020B0604030504040204" pitchFamily="34" charset="-120"/>
              </a:rPr>
              <a:t>亚</a:t>
            </a:r>
            <a:r>
              <a:rPr lang="en-US" altLang="zh-CN" sz="2800" b="1" kern="100" dirty="0">
                <a:latin typeface="Times New Roman" panose="02020603050405020304" pitchFamily="18" charset="0"/>
                <a:ea typeface="Microsoft JhengHei" panose="020B0604030504040204" pitchFamily="34" charset="-120"/>
              </a:rPr>
              <a:t>14:3-4</a:t>
            </a:r>
            <a:r>
              <a:rPr lang="zh-CN" altLang="zh-CN" sz="2800" b="1" kern="100" dirty="0">
                <a:latin typeface="Times New Roman" panose="02020603050405020304" pitchFamily="18" charset="0"/>
                <a:ea typeface="Microsoft JhengHei" panose="020B0604030504040204" pitchFamily="34" charset="-120"/>
              </a:rPr>
              <a:t>、</a:t>
            </a:r>
            <a:r>
              <a:rPr lang="en-US" altLang="zh-CN" sz="2800" b="1" kern="100" dirty="0">
                <a:latin typeface="Times New Roman" panose="02020603050405020304" pitchFamily="18" charset="0"/>
                <a:ea typeface="Microsoft JhengHei" panose="020B0604030504040204" pitchFamily="34" charset="-120"/>
              </a:rPr>
              <a:t>9</a:t>
            </a:r>
            <a:r>
              <a:rPr lang="zh-CN" altLang="zh-CN" sz="2800" b="1" kern="100" dirty="0">
                <a:latin typeface="Times New Roman" panose="02020603050405020304" pitchFamily="18" charset="0"/>
                <a:ea typeface="Microsoft JhengHei" panose="020B0604030504040204" pitchFamily="34" charset="-120"/>
              </a:rPr>
              <a:t>、</a:t>
            </a:r>
            <a:r>
              <a:rPr lang="en-US" altLang="zh-CN" sz="2800" b="1" kern="100" dirty="0">
                <a:latin typeface="Times New Roman" panose="02020603050405020304" pitchFamily="18" charset="0"/>
                <a:ea typeface="Microsoft JhengHei" panose="020B0604030504040204" pitchFamily="34" charset="-120"/>
              </a:rPr>
              <a:t>12</a:t>
            </a:r>
            <a:r>
              <a:rPr lang="zh-CN" altLang="zh-CN" sz="2800" b="1" kern="100" dirty="0">
                <a:latin typeface="Times New Roman" panose="02020603050405020304" pitchFamily="18" charset="0"/>
                <a:ea typeface="Microsoft JhengHei" panose="020B0604030504040204" pitchFamily="34" charset="-120"/>
              </a:rPr>
              <a:t>、</a:t>
            </a:r>
            <a:r>
              <a:rPr lang="en-US" altLang="zh-CN" sz="2800" b="1" kern="100" dirty="0">
                <a:latin typeface="Times New Roman" panose="02020603050405020304" pitchFamily="18" charset="0"/>
                <a:ea typeface="Microsoft JhengHei" panose="020B0604030504040204" pitchFamily="34" charset="-120"/>
              </a:rPr>
              <a:t> 16</a:t>
            </a:r>
            <a:r>
              <a:rPr lang="zh-CN" altLang="zh-CN" sz="2800" b="1" kern="100" dirty="0">
                <a:latin typeface="Times New Roman" panose="02020603050405020304" pitchFamily="18" charset="0"/>
                <a:ea typeface="Microsoft JhengHei" panose="020B0604030504040204" pitchFamily="34" charset="-120"/>
              </a:rPr>
              <a:t>等）</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，而新约显示这</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将展现于荣耀再临的基督对列国的征战（徒</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10-11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；启</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7</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 16</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14-16</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19</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11-16 </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等）。</a:t>
            </a:r>
            <a:endParaRPr lang="zh-CN" altLang="zh-CN" sz="2800" kern="100" dirty="0">
              <a:latin typeface="Times New Roman" panose="02020603050405020304" pitchFamily="18" charset="0"/>
            </a:endParaRPr>
          </a:p>
          <a:p>
            <a:pPr algn="just">
              <a:spcAft>
                <a:spcPts val="0"/>
              </a:spcAft>
            </a:pPr>
            <a:r>
              <a:rPr lang="en-US" altLang="zh-CN" sz="2800" b="1" kern="100" dirty="0">
                <a:solidFill>
                  <a:srgbClr val="000000"/>
                </a:solidFill>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尤有进者，天父上帝竟然亲自把耶和华尊名与基督的救赎结合在一起！在</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马太福音</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，天使对约瑟说：</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99"/>
                </a:solidFill>
                <a:latin typeface="Times New Roman" panose="02020603050405020304" pitchFamily="18" charset="0"/>
                <a:ea typeface="Microsoft JhengHei" panose="020B0604030504040204" pitchFamily="34" charset="-120"/>
              </a:rPr>
              <a:t>她（马利亚）将要生一个儿子。你要给他起名叫耶稣。因他要将自己的 百姓从罪恶里救出来</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”耶稣的希伯来名字乃是“</a:t>
            </a:r>
            <a:r>
              <a:rPr lang="en-US" altLang="zh-CN" sz="2800" b="1" kern="100" dirty="0" err="1">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Yahshua</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”，意思是耶和华（</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Yah</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）拯救（</a:t>
            </a:r>
            <a:r>
              <a:rPr lang="en-US" altLang="zh-CN" sz="2800" b="1" kern="100" dirty="0" err="1">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shua</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）！这名称英文译为“</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Joshua</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”，中文是“约书亚”，在犹太民间相当流行使用，但对圣子耶稣，却是父上帝亲自选定的，指称祂即耶和华给人类预备的救恩。</a:t>
            </a:r>
            <a:endParaRPr lang="zh-CN" altLang="zh-CN" sz="2800" kern="100" dirty="0">
              <a:latin typeface="Times New Roman" panose="02020603050405020304" pitchFamily="18" charset="0"/>
            </a:endParaRPr>
          </a:p>
          <a:p>
            <a:pPr algn="just">
              <a:spcAft>
                <a:spcPts val="0"/>
              </a:spcAft>
            </a:pPr>
            <a:r>
              <a:rPr lang="en-US" altLang="zh-CN" sz="1600" b="1" kern="100" dirty="0">
                <a:solidFill>
                  <a:srgbClr val="000000"/>
                </a:solidFill>
                <a:latin typeface="Microsoft JhengHei" panose="020B0604030504040204" pitchFamily="34" charset="-120"/>
                <a:cs typeface="宋体" panose="02010600030101010101" pitchFamily="2"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12339617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986528"/>
          </a:xfrm>
          <a:prstGeom prst="rect">
            <a:avLst/>
          </a:prstGeom>
        </p:spPr>
        <p:txBody>
          <a:bodyPr wrap="square">
            <a:spAutoFit/>
          </a:bodyPr>
          <a:lstStyle/>
          <a:p>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另个层面，一般学者相信旧约与人面对面相遇的耶和华是道成肉身前的圣子耶稣</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，而不是人不能见、住在大光里的父神。有关人不能看见神的经文有</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出埃及记</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33</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20</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，耶和华对摩西说，</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99"/>
                </a:solidFill>
                <a:latin typeface="Times New Roman" panose="02020603050405020304" pitchFamily="18" charset="0"/>
                <a:ea typeface="Microsoft JhengHei" panose="020B0604030504040204" pitchFamily="34" charset="-120"/>
              </a:rPr>
              <a:t>你不能看见我的面，因为人见我的面不能存</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活。”</a:t>
            </a:r>
            <a:r>
              <a:rPr lang="zh-CN" altLang="zh-CN" sz="2800" b="1" u="sng" kern="100" dirty="0">
                <a:latin typeface="Times New Roman" panose="02020603050405020304" pitchFamily="18" charset="0"/>
                <a:ea typeface="Microsoft JhengHei" panose="020B0604030504040204" pitchFamily="34" charset="-120"/>
              </a:rPr>
              <a:t>约翰福音</a:t>
            </a:r>
            <a:r>
              <a:rPr lang="en-US" altLang="zh-CN" sz="2800" b="1" u="sng" kern="100" dirty="0">
                <a:latin typeface="Times New Roman" panose="02020603050405020304" pitchFamily="18" charset="0"/>
                <a:ea typeface="Microsoft JhengHei" panose="020B0604030504040204" pitchFamily="34" charset="-120"/>
              </a:rPr>
              <a:t>1</a:t>
            </a:r>
            <a:r>
              <a:rPr lang="zh-CN" altLang="zh-CN" sz="2800" b="1" u="sng" kern="100" dirty="0">
                <a:latin typeface="Times New Roman" panose="02020603050405020304" pitchFamily="18" charset="0"/>
                <a:ea typeface="Microsoft JhengHei" panose="020B0604030504040204" pitchFamily="34" charset="-120"/>
              </a:rPr>
              <a:t>：</a:t>
            </a:r>
            <a:r>
              <a:rPr lang="en-US" altLang="zh-CN" sz="2800" b="1" u="sng" kern="100" dirty="0">
                <a:latin typeface="Times New Roman" panose="02020603050405020304" pitchFamily="18" charset="0"/>
                <a:ea typeface="Microsoft JhengHei" panose="020B0604030504040204" pitchFamily="34" charset="-120"/>
              </a:rPr>
              <a:t>18</a:t>
            </a:r>
            <a:r>
              <a:rPr lang="zh-CN" altLang="zh-CN" sz="2800" b="1" kern="100" dirty="0">
                <a:latin typeface="Times New Roman" panose="02020603050405020304" pitchFamily="18" charset="0"/>
                <a:ea typeface="Microsoft JhengHei" panose="020B0604030504040204" pitchFamily="34" charset="-120"/>
              </a:rPr>
              <a:t>，</a:t>
            </a:r>
            <a:r>
              <a:rPr lang="zh-CN" altLang="zh-CN" sz="2800" b="1" kern="100" dirty="0">
                <a:solidFill>
                  <a:srgbClr val="000099"/>
                </a:solidFill>
                <a:latin typeface="Times New Roman" panose="02020603050405020304" pitchFamily="18" charset="0"/>
                <a:ea typeface="Microsoft JhengHei" panose="020B0604030504040204" pitchFamily="34" charset="-120"/>
              </a:rPr>
              <a:t>“</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从来</a:t>
            </a:r>
            <a:r>
              <a:rPr lang="zh-CN" altLang="zh-CN" sz="2800" b="1" kern="0" dirty="0">
                <a:solidFill>
                  <a:srgbClr val="000099"/>
                </a:solidFill>
                <a:latin typeface="Times New Roman" panose="02020603050405020304" pitchFamily="18" charset="0"/>
                <a:ea typeface="Microsoft JhengHei" panose="020B0604030504040204" pitchFamily="34" charset="-120"/>
              </a:rPr>
              <a:t> </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没有人看见神。只有在父怀里的独生子将他表明出来。”</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提摩太前书</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6</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15-16</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99"/>
                </a:solidFill>
                <a:latin typeface="Times New Roman" panose="02020603050405020304" pitchFamily="18" charset="0"/>
                <a:ea typeface="Microsoft JhengHei" panose="020B0604030504040204" pitchFamily="34" charset="-120"/>
              </a:rPr>
              <a:t>到 了 日期，那可称颂独有权能的 。</a:t>
            </a:r>
            <a:r>
              <a:rPr lang="en-US" altLang="zh-CN" sz="2800" b="1" kern="100" dirty="0">
                <a:solidFill>
                  <a:srgbClr val="000099"/>
                </a:solidFill>
                <a:latin typeface="Microsoft JhengHei" panose="020B0604030504040204" pitchFamily="34" charset="-120"/>
                <a:cs typeface="宋体" panose="02010600030101010101" pitchFamily="2" charset="-122"/>
              </a:rPr>
              <a:t>16.</a:t>
            </a:r>
            <a:r>
              <a:rPr lang="zh-CN" altLang="zh-CN" sz="2800" b="1" kern="100" dirty="0">
                <a:solidFill>
                  <a:srgbClr val="000099"/>
                </a:solidFill>
                <a:latin typeface="Times New Roman" panose="02020603050405020304" pitchFamily="18" charset="0"/>
                <a:ea typeface="Microsoft JhengHei" panose="020B0604030504040204" pitchFamily="34" charset="-120"/>
              </a:rPr>
              <a:t>就是那独一不死，住在人不能靠近的光里，是人未曾 看见，也是不能看见的，要将他显明出来 。”</a:t>
            </a:r>
            <a:endParaRPr lang="zh-CN" altLang="zh-CN" sz="2800" kern="100" dirty="0">
              <a:solidFill>
                <a:srgbClr val="000099"/>
              </a:solidFill>
              <a:latin typeface="Times New Roman" panose="02020603050405020304" pitchFamily="18" charset="0"/>
            </a:endParaRPr>
          </a:p>
          <a:p>
            <a:r>
              <a:rPr lang="en-US" altLang="zh-CN" sz="2800" b="1" kern="100" dirty="0">
                <a:solidFill>
                  <a:srgbClr val="000000"/>
                </a:solidFill>
                <a:latin typeface="Microsoft JhengHei" panose="020B0604030504040204" pitchFamily="34" charset="-120"/>
              </a:rPr>
              <a:t> </a:t>
            </a:r>
            <a:endParaRPr lang="zh-CN" altLang="zh-CN" sz="2800" kern="100" dirty="0">
              <a:latin typeface="Times New Roman" panose="02020603050405020304" pitchFamily="18" charset="0"/>
            </a:endParaRPr>
          </a:p>
          <a:p>
            <a:r>
              <a:rPr lang="zh-CN" altLang="zh-CN" sz="2800" b="1" kern="100" dirty="0">
                <a:solidFill>
                  <a:srgbClr val="000000"/>
                </a:solidFill>
                <a:latin typeface="Times New Roman" panose="02020603050405020304" pitchFamily="18" charset="0"/>
                <a:ea typeface="Microsoft JhengHei" panose="020B0604030504040204" pitchFamily="34" charset="-120"/>
              </a:rPr>
              <a:t>但旧约记录有些人见到神，例如</a:t>
            </a:r>
            <a:r>
              <a:rPr lang="en-US" altLang="zh-CN" sz="2800" b="1" kern="100" dirty="0">
                <a:solidFill>
                  <a:srgbClr val="000000"/>
                </a:solidFill>
                <a:latin typeface="Times New Roman" panose="02020603050405020304" pitchFamily="18" charset="0"/>
                <a:ea typeface="Microsoft JhengHei" panose="020B0604030504040204" pitchFamily="34" charset="-120"/>
              </a:rPr>
              <a:t>-</a:t>
            </a:r>
          </a:p>
          <a:p>
            <a:pPr marL="514350" indent="-514350">
              <a:buAutoNum type="alphaLcPeriod"/>
            </a:pPr>
            <a:r>
              <a:rPr lang="zh-CN" altLang="zh-CN" sz="2800" b="1" u="sng" kern="100" dirty="0">
                <a:solidFill>
                  <a:srgbClr val="000000"/>
                </a:solidFill>
                <a:latin typeface="Times New Roman" panose="02020603050405020304" pitchFamily="18" charset="0"/>
                <a:ea typeface="Microsoft JhengHei" panose="020B0604030504040204" pitchFamily="34" charset="-120"/>
              </a:rPr>
              <a:t>创世纪</a:t>
            </a:r>
            <a:r>
              <a:rPr lang="en-US" altLang="zh-CN" sz="2800" b="1" u="sng" kern="100" dirty="0">
                <a:solidFill>
                  <a:srgbClr val="000000"/>
                </a:solidFill>
                <a:latin typeface="Times New Roman" panose="02020603050405020304" pitchFamily="18" charset="0"/>
                <a:ea typeface="Microsoft JhengHei" panose="020B0604030504040204" pitchFamily="34" charset="-120"/>
              </a:rPr>
              <a:t>16</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7-14</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星号指当特别关注经文</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下同，</a:t>
            </a:r>
            <a:r>
              <a:rPr lang="en-US" altLang="zh-CN" sz="2800" b="1" kern="100" dirty="0">
                <a:solidFill>
                  <a:srgbClr val="000000"/>
                </a:solidFill>
                <a:latin typeface="Times New Roman" panose="02020603050405020304" pitchFamily="18" charset="0"/>
                <a:ea typeface="Microsoft JhengHei" panose="020B0604030504040204" pitchFamily="34" charset="-120"/>
              </a:rPr>
              <a:t>7</a:t>
            </a:r>
            <a:r>
              <a:rPr lang="zh-CN" altLang="zh-CN" sz="2800" b="1" kern="100" dirty="0">
                <a:solidFill>
                  <a:srgbClr val="000000"/>
                </a:solidFill>
                <a:latin typeface="Times New Roman" panose="02020603050405020304" pitchFamily="18" charset="0"/>
                <a:ea typeface="Microsoft JhengHei" panose="020B0604030504040204" pitchFamily="34" charset="-120"/>
              </a:rPr>
              <a:t>和 </a:t>
            </a:r>
            <a:r>
              <a:rPr lang="en-US" altLang="zh-CN" sz="2800" b="1" kern="100" dirty="0">
                <a:solidFill>
                  <a:srgbClr val="000000"/>
                </a:solidFill>
                <a:latin typeface="Times New Roman" panose="02020603050405020304" pitchFamily="18" charset="0"/>
                <a:ea typeface="Microsoft JhengHei" panose="020B0604030504040204" pitchFamily="34" charset="-120"/>
              </a:rPr>
              <a:t>13)</a:t>
            </a:r>
            <a:r>
              <a:rPr lang="zh-CN" altLang="zh-CN" sz="2800" b="1" kern="100" dirty="0">
                <a:solidFill>
                  <a:srgbClr val="000000"/>
                </a:solidFill>
                <a:latin typeface="Times New Roman" panose="02020603050405020304" pitchFamily="18" charset="0"/>
                <a:ea typeface="Microsoft JhengHei" panose="020B0604030504040204" pitchFamily="34" charset="-120"/>
              </a:rPr>
              <a:t>，耶和华的使者</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耶和华向夏甲讲话；</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en-US" altLang="zh-CN" sz="2800" b="1" kern="100" dirty="0">
                <a:solidFill>
                  <a:srgbClr val="000000"/>
                </a:solidFill>
                <a:latin typeface="Times New Roman" panose="02020603050405020304" pitchFamily="18" charset="0"/>
                <a:ea typeface="Microsoft JhengHei" panose="020B0604030504040204" pitchFamily="34" charset="-120"/>
              </a:rPr>
              <a:t>b. </a:t>
            </a:r>
            <a:r>
              <a:rPr lang="zh-CN" altLang="zh-CN" sz="2800" b="1" u="sng" kern="100" dirty="0">
                <a:solidFill>
                  <a:srgbClr val="000000"/>
                </a:solidFill>
                <a:latin typeface="Times New Roman" panose="02020603050405020304" pitchFamily="18" charset="0"/>
                <a:ea typeface="Microsoft JhengHei" panose="020B0604030504040204" pitchFamily="34" charset="-120"/>
              </a:rPr>
              <a:t>创</a:t>
            </a:r>
            <a:r>
              <a:rPr lang="en-US" altLang="zh-CN" sz="2800" b="1" u="sng" kern="100" dirty="0">
                <a:solidFill>
                  <a:srgbClr val="000000"/>
                </a:solidFill>
                <a:latin typeface="Times New Roman" panose="02020603050405020304" pitchFamily="18" charset="0"/>
                <a:ea typeface="Microsoft JhengHei" panose="020B0604030504040204" pitchFamily="34" charset="-120"/>
              </a:rPr>
              <a:t>18</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1-15</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*1</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10</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13-14</a:t>
            </a:r>
            <a:r>
              <a:rPr lang="zh-CN" altLang="zh-CN" sz="2800" b="1" kern="100" dirty="0">
                <a:solidFill>
                  <a:srgbClr val="000000"/>
                </a:solidFill>
                <a:latin typeface="Times New Roman" panose="02020603050405020304" pitchFamily="18" charset="0"/>
                <a:ea typeface="Microsoft JhengHei" panose="020B0604030504040204" pitchFamily="34" charset="-120"/>
              </a:rPr>
              <a:t>），耶和华（三人中之一）跟亚伯拉罕与撒拉对话，允许撒拉生子；</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en-US" altLang="zh-CN" sz="2800" b="1" kern="100" dirty="0">
                <a:solidFill>
                  <a:srgbClr val="000000"/>
                </a:solidFill>
                <a:latin typeface="Times New Roman" panose="02020603050405020304" pitchFamily="18" charset="0"/>
                <a:ea typeface="Microsoft JhengHei" panose="020B0604030504040204" pitchFamily="34" charset="-120"/>
              </a:rPr>
              <a:t>c. </a:t>
            </a:r>
            <a:r>
              <a:rPr lang="zh-CN" altLang="zh-CN" sz="2800" b="1" u="sng" kern="100" dirty="0">
                <a:solidFill>
                  <a:srgbClr val="000000"/>
                </a:solidFill>
                <a:latin typeface="Times New Roman" panose="02020603050405020304" pitchFamily="18" charset="0"/>
                <a:ea typeface="Microsoft JhengHei" panose="020B0604030504040204" pitchFamily="34" charset="-120"/>
              </a:rPr>
              <a:t>创</a:t>
            </a:r>
            <a:r>
              <a:rPr lang="en-US" altLang="zh-CN" sz="2800" b="1" u="sng" kern="100" dirty="0">
                <a:solidFill>
                  <a:srgbClr val="000000"/>
                </a:solidFill>
                <a:latin typeface="Times New Roman" panose="02020603050405020304" pitchFamily="18" charset="0"/>
                <a:ea typeface="Microsoft JhengHei" panose="020B0604030504040204" pitchFamily="34" charset="-120"/>
              </a:rPr>
              <a:t>19</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16-33</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*16-17</a:t>
            </a:r>
            <a:r>
              <a:rPr lang="zh-CN" altLang="zh-CN" sz="2800" b="1" kern="100" dirty="0">
                <a:solidFill>
                  <a:srgbClr val="000000"/>
                </a:solidFill>
                <a:latin typeface="Times New Roman" panose="02020603050405020304" pitchFamily="18" charset="0"/>
                <a:ea typeface="Microsoft JhengHei" panose="020B0604030504040204" pitchFamily="34" charset="-120"/>
              </a:rPr>
              <a:t>、 </a:t>
            </a:r>
            <a:r>
              <a:rPr lang="en-US" altLang="zh-CN" sz="2800" b="1" kern="100" dirty="0">
                <a:solidFill>
                  <a:srgbClr val="000000"/>
                </a:solidFill>
                <a:latin typeface="Times New Roman" panose="02020603050405020304" pitchFamily="18" charset="0"/>
                <a:ea typeface="Microsoft JhengHei" panose="020B0604030504040204" pitchFamily="34" charset="-120"/>
              </a:rPr>
              <a:t>20-23</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26</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33</a:t>
            </a:r>
            <a:r>
              <a:rPr lang="zh-CN" altLang="zh-CN" sz="2800" b="1" kern="100" dirty="0">
                <a:solidFill>
                  <a:srgbClr val="000000"/>
                </a:solidFill>
                <a:latin typeface="Times New Roman" panose="02020603050405020304" pitchFamily="18" charset="0"/>
                <a:ea typeface="Microsoft JhengHei" panose="020B0604030504040204" pitchFamily="34" charset="-120"/>
              </a:rPr>
              <a:t>），耶和华（三人中之一，特别是亚伯拉罕向祂求情者）向亚伯拉罕预告将毁灭所多玛；</a:t>
            </a:r>
            <a:r>
              <a:rPr lang="en-US" altLang="zh-CN" sz="2800" b="1" kern="100" dirty="0">
                <a:solidFill>
                  <a:srgbClr val="000000"/>
                </a:solidFill>
                <a:latin typeface="Times New Roman" panose="02020603050405020304" pitchFamily="18" charset="0"/>
                <a:ea typeface="Microsoft JhengHei" panose="020B0604030504040204" pitchFamily="34" charset="-120"/>
              </a:rPr>
              <a:t>d. </a:t>
            </a:r>
            <a:r>
              <a:rPr lang="zh-CN" altLang="zh-CN" sz="2800" b="1" u="sng" kern="100" dirty="0">
                <a:solidFill>
                  <a:srgbClr val="000000"/>
                </a:solidFill>
                <a:latin typeface="Times New Roman" panose="02020603050405020304" pitchFamily="18" charset="0"/>
                <a:ea typeface="Microsoft JhengHei" panose="020B0604030504040204" pitchFamily="34" charset="-120"/>
              </a:rPr>
              <a:t>创</a:t>
            </a:r>
            <a:r>
              <a:rPr lang="en-US" altLang="zh-CN" sz="2800" b="1" u="sng" kern="100" dirty="0">
                <a:solidFill>
                  <a:srgbClr val="000000"/>
                </a:solidFill>
                <a:latin typeface="Times New Roman" panose="02020603050405020304" pitchFamily="18" charset="0"/>
                <a:ea typeface="Microsoft JhengHei" panose="020B0604030504040204" pitchFamily="34" charset="-120"/>
              </a:rPr>
              <a:t>32</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22-30</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*24-25</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29-30</a:t>
            </a:r>
            <a:r>
              <a:rPr lang="zh-CN" altLang="zh-CN" sz="2800" b="1" kern="100" dirty="0">
                <a:solidFill>
                  <a:srgbClr val="000000"/>
                </a:solidFill>
                <a:latin typeface="Times New Roman" panose="02020603050405020304" pitchFamily="18" charset="0"/>
                <a:ea typeface="Microsoft JhengHei" panose="020B0604030504040204" pitchFamily="34" charset="-120"/>
              </a:rPr>
              <a:t>），雅各在毗努伊勒与那人</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耶和华摔跤。</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14599112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074013" cy="7417415"/>
          </a:xfrm>
          <a:prstGeom prst="rect">
            <a:avLst/>
          </a:prstGeom>
        </p:spPr>
        <p:txBody>
          <a:bodyPr wrap="square">
            <a:spAutoFit/>
          </a:bodyPr>
          <a:lstStyle/>
          <a:p>
            <a:r>
              <a:rPr lang="en-US" altLang="zh-CN" sz="2800" b="1" kern="100" dirty="0">
                <a:solidFill>
                  <a:srgbClr val="000000"/>
                </a:solidFill>
                <a:latin typeface="Microsoft JhengHei" panose="020B0604030504040204" pitchFamily="34" charset="-120"/>
              </a:rPr>
              <a:t>e. </a:t>
            </a:r>
            <a:r>
              <a:rPr lang="zh-CN" altLang="zh-CN" sz="2800" b="1" kern="100" dirty="0">
                <a:solidFill>
                  <a:srgbClr val="000000"/>
                </a:solidFill>
                <a:latin typeface="Times New Roman" panose="02020603050405020304" pitchFamily="18" charset="0"/>
                <a:ea typeface="Microsoft JhengHei" panose="020B0604030504040204" pitchFamily="34" charset="-120"/>
              </a:rPr>
              <a:t>按</a:t>
            </a:r>
            <a:r>
              <a:rPr lang="zh-CN" altLang="zh-CN" sz="2800" b="1" u="sng" kern="100" dirty="0">
                <a:solidFill>
                  <a:srgbClr val="000000"/>
                </a:solidFill>
                <a:latin typeface="Times New Roman" panose="02020603050405020304" pitchFamily="18" charset="0"/>
                <a:ea typeface="Microsoft JhengHei" panose="020B0604030504040204" pitchFamily="34" charset="-120"/>
              </a:rPr>
              <a:t>出埃及记</a:t>
            </a:r>
            <a:r>
              <a:rPr lang="en-US" altLang="zh-CN" sz="2800" b="1" u="sng" kern="100" dirty="0">
                <a:solidFill>
                  <a:srgbClr val="000000"/>
                </a:solidFill>
                <a:latin typeface="Times New Roman" panose="02020603050405020304" pitchFamily="18" charset="0"/>
                <a:ea typeface="Microsoft JhengHei" panose="020B0604030504040204" pitchFamily="34" charset="-120"/>
              </a:rPr>
              <a:t>3</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1-6</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*2/ 4-6</a:t>
            </a:r>
            <a:r>
              <a:rPr lang="zh-CN" altLang="zh-CN" sz="2800" b="1" kern="100" dirty="0">
                <a:solidFill>
                  <a:srgbClr val="000000"/>
                </a:solidFill>
                <a:latin typeface="Times New Roman" panose="02020603050405020304" pitchFamily="18" charset="0"/>
                <a:ea typeface="Microsoft JhengHei" panose="020B0604030504040204" pitchFamily="34" charset="-120"/>
              </a:rPr>
              <a:t>）耶和华的使者</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耶和华在焚烧的荆棘中向摩西显现；又</a:t>
            </a:r>
            <a:r>
              <a:rPr lang="en-US" altLang="zh-CN" sz="2800" b="1" kern="100" dirty="0">
                <a:solidFill>
                  <a:srgbClr val="000000"/>
                </a:solidFill>
                <a:latin typeface="Times New Roman" panose="02020603050405020304" pitchFamily="18" charset="0"/>
                <a:ea typeface="Microsoft JhengHei" panose="020B0604030504040204" pitchFamily="34" charset="-120"/>
              </a:rPr>
              <a:t>f. </a:t>
            </a:r>
            <a:r>
              <a:rPr lang="zh-CN" altLang="zh-CN" sz="2800" b="1" u="sng" kern="100" dirty="0">
                <a:solidFill>
                  <a:srgbClr val="000000"/>
                </a:solidFill>
                <a:latin typeface="Times New Roman" panose="02020603050405020304" pitchFamily="18" charset="0"/>
                <a:ea typeface="Microsoft JhengHei" panose="020B0604030504040204" pitchFamily="34" charset="-120"/>
              </a:rPr>
              <a:t>出</a:t>
            </a:r>
            <a:r>
              <a:rPr lang="en-US" altLang="zh-CN" sz="2800" b="1" u="sng" kern="100" dirty="0">
                <a:solidFill>
                  <a:srgbClr val="000000"/>
                </a:solidFill>
                <a:latin typeface="Times New Roman" panose="02020603050405020304" pitchFamily="18" charset="0"/>
                <a:ea typeface="Microsoft JhengHei" panose="020B0604030504040204" pitchFamily="34" charset="-120"/>
              </a:rPr>
              <a:t>24</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9-11</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9. </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摩西，亚伦，拿答，亚比户，并以色列长老中的七十人，都上了山</a:t>
            </a:r>
            <a:r>
              <a:rPr lang="zh-CN" altLang="zh-CN" sz="2800" b="1" kern="0" dirty="0">
                <a:solidFill>
                  <a:srgbClr val="000099"/>
                </a:solidFill>
                <a:latin typeface="Times New Roman" panose="02020603050405020304" pitchFamily="18" charset="0"/>
                <a:ea typeface="Microsoft JhengHei" panose="020B0604030504040204" pitchFamily="34" charset="-120"/>
              </a:rPr>
              <a:t> </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10.</a:t>
            </a:r>
            <a:r>
              <a:rPr lang="zh-CN" altLang="zh-CN" sz="2800" b="1" u="sng" kern="100" dirty="0">
                <a:solidFill>
                  <a:srgbClr val="000099"/>
                </a:solidFill>
                <a:latin typeface="Times New Roman" panose="02020603050405020304" pitchFamily="18" charset="0"/>
                <a:ea typeface="Microsoft JhengHei" panose="020B0604030504040204" pitchFamily="34" charset="-120"/>
              </a:rPr>
              <a:t>他们看见以色列的神</a:t>
            </a:r>
            <a:r>
              <a:rPr lang="zh-CN" altLang="zh-CN" sz="2800" b="1" kern="100" dirty="0">
                <a:solidFill>
                  <a:srgbClr val="000099"/>
                </a:solidFill>
                <a:latin typeface="Times New Roman" panose="02020603050405020304" pitchFamily="18" charset="0"/>
                <a:ea typeface="Microsoft JhengHei" panose="020B0604030504040204" pitchFamily="34" charset="-120"/>
              </a:rPr>
              <a:t> 。</a:t>
            </a:r>
            <a:r>
              <a:rPr lang="en-US" altLang="zh-CN" sz="2800" b="1" kern="100" dirty="0">
                <a:solidFill>
                  <a:srgbClr val="000099"/>
                </a:solidFill>
                <a:latin typeface="Times New Roman" panose="02020603050405020304" pitchFamily="18" charset="0"/>
                <a:ea typeface="Microsoft JhengHei" panose="020B0604030504040204" pitchFamily="34" charset="-120"/>
              </a:rPr>
              <a:t>11. </a:t>
            </a:r>
            <a:r>
              <a:rPr lang="zh-CN" altLang="zh-CN" sz="2800" b="1" kern="100" dirty="0">
                <a:solidFill>
                  <a:srgbClr val="000099"/>
                </a:solidFill>
                <a:latin typeface="Times New Roman" panose="02020603050405020304" pitchFamily="18" charset="0"/>
                <a:ea typeface="Microsoft JhengHei" panose="020B0604030504040204" pitchFamily="34" charset="-120"/>
              </a:rPr>
              <a:t>他的手不加害在以色列的尊者身上。他们观看神，他们又吃又喝</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Microsoft JhengHei" panose="020B0604030504040204" pitchFamily="34" charset="-120"/>
              </a:rPr>
              <a:t> g. </a:t>
            </a:r>
            <a:r>
              <a:rPr lang="zh-CN" altLang="zh-CN" sz="2800" b="1" u="sng" kern="100" dirty="0">
                <a:solidFill>
                  <a:srgbClr val="000000"/>
                </a:solidFill>
                <a:latin typeface="Times New Roman" panose="02020603050405020304" pitchFamily="18" charset="0"/>
                <a:ea typeface="Microsoft JhengHei" panose="020B0604030504040204" pitchFamily="34" charset="-120"/>
              </a:rPr>
              <a:t>士</a:t>
            </a:r>
            <a:r>
              <a:rPr lang="en-US" altLang="zh-CN" sz="2800" b="1" u="sng" kern="100" dirty="0">
                <a:solidFill>
                  <a:srgbClr val="000000"/>
                </a:solidFill>
                <a:latin typeface="Times New Roman" panose="02020603050405020304" pitchFamily="18" charset="0"/>
                <a:ea typeface="Microsoft JhengHei" panose="020B0604030504040204" pitchFamily="34" charset="-120"/>
              </a:rPr>
              <a:t>6</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11-23</a:t>
            </a:r>
            <a:r>
              <a:rPr lang="en-US" altLang="zh-CN" sz="2800" b="1" kern="100" dirty="0">
                <a:solidFill>
                  <a:srgbClr val="000000"/>
                </a:solidFill>
                <a:latin typeface="Microsoft JhengHei" panose="020B0604030504040204" pitchFamily="34" charset="-120"/>
              </a:rPr>
              <a:t> (*11</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14</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19</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22-24) </a:t>
            </a:r>
            <a:r>
              <a:rPr lang="zh-CN" altLang="zh-CN" sz="2800" b="1" kern="100" dirty="0">
                <a:solidFill>
                  <a:srgbClr val="000000"/>
                </a:solidFill>
                <a:latin typeface="Times New Roman" panose="02020603050405020304" pitchFamily="18" charset="0"/>
                <a:ea typeface="Microsoft JhengHei" panose="020B0604030504040204" pitchFamily="34" charset="-120"/>
              </a:rPr>
              <a:t>现身向基甸讲话的，一会儿是耶和华的使者，一会儿是耶和华。</a:t>
            </a:r>
            <a:r>
              <a:rPr lang="zh-CN" altLang="zh-CN" sz="2800" b="1" u="sng" kern="100" dirty="0">
                <a:solidFill>
                  <a:srgbClr val="000000"/>
                </a:solidFill>
                <a:latin typeface="Times New Roman" panose="02020603050405020304" pitchFamily="18" charset="0"/>
                <a:ea typeface="Microsoft JhengHei" panose="020B0604030504040204" pitchFamily="34" charset="-120"/>
              </a:rPr>
              <a:t>出</a:t>
            </a:r>
            <a:r>
              <a:rPr lang="en-US" altLang="zh-CN" sz="2800" b="1" u="sng" kern="100" dirty="0">
                <a:solidFill>
                  <a:srgbClr val="000000"/>
                </a:solidFill>
                <a:latin typeface="Times New Roman" panose="02020603050405020304" pitchFamily="18" charset="0"/>
                <a:ea typeface="Microsoft JhengHei" panose="020B0604030504040204" pitchFamily="34" charset="-120"/>
              </a:rPr>
              <a:t>24: 9-11</a:t>
            </a:r>
            <a:r>
              <a:rPr lang="zh-CN" altLang="zh-CN" sz="2800" b="1" kern="100" dirty="0">
                <a:solidFill>
                  <a:srgbClr val="000000"/>
                </a:solidFill>
                <a:latin typeface="Times New Roman" panose="02020603050405020304" pitchFamily="18" charset="0"/>
                <a:ea typeface="Microsoft JhengHei" panose="020B0604030504040204" pitchFamily="34" charset="-120"/>
              </a:rPr>
              <a:t>乃明言摩西、亚伦等与以色列七十长老在山上看到耶和华，但岂不是说见到耶和华会死么？矛盾？（另参</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书</a:t>
            </a:r>
            <a:r>
              <a:rPr lang="en-US" altLang="zh-CN" sz="2800" b="1" kern="100" dirty="0">
                <a:solidFill>
                  <a:srgbClr val="000000"/>
                </a:solidFill>
                <a:latin typeface="Times New Roman" panose="02020603050405020304" pitchFamily="18" charset="0"/>
                <a:ea typeface="Microsoft JhengHei" panose="020B0604030504040204" pitchFamily="34" charset="-120"/>
              </a:rPr>
              <a:t>5</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13-15</a:t>
            </a:r>
            <a:r>
              <a:rPr lang="zh-CN" altLang="zh-CN" sz="2800" b="1" kern="100" dirty="0">
                <a:solidFill>
                  <a:srgbClr val="000000"/>
                </a:solidFill>
                <a:latin typeface="Times New Roman" panose="02020603050405020304" pitchFamily="18" charset="0"/>
                <a:ea typeface="Microsoft JhengHei" panose="020B0604030504040204" pitchFamily="34" charset="-120"/>
              </a:rPr>
              <a:t>；士</a:t>
            </a:r>
            <a:r>
              <a:rPr lang="en-US" altLang="zh-CN" sz="2800" b="1" kern="100" dirty="0">
                <a:solidFill>
                  <a:srgbClr val="000000"/>
                </a:solidFill>
                <a:latin typeface="Times New Roman" panose="02020603050405020304" pitchFamily="18" charset="0"/>
                <a:ea typeface="Microsoft JhengHei" panose="020B0604030504040204" pitchFamily="34" charset="-120"/>
              </a:rPr>
              <a:t>13</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15-23 </a:t>
            </a:r>
            <a:r>
              <a:rPr lang="zh-CN" altLang="zh-CN" sz="2800" b="1" kern="100" dirty="0">
                <a:solidFill>
                  <a:srgbClr val="000000"/>
                </a:solidFill>
                <a:latin typeface="Times New Roman" panose="02020603050405020304" pitchFamily="18" charset="0"/>
                <a:ea typeface="Microsoft JhengHei" panose="020B0604030504040204" pitchFamily="34" charset="-120"/>
              </a:rPr>
              <a:t>等）</a:t>
            </a:r>
            <a:r>
              <a:rPr lang="zh-CN" altLang="en-US" sz="2800" b="1" kern="100" dirty="0">
                <a:solidFill>
                  <a:srgbClr val="000000"/>
                </a:solidFill>
                <a:latin typeface="Times New Roman" panose="02020603050405020304" pitchFamily="18" charset="0"/>
                <a:ea typeface="Microsoft JhengHei" panose="020B0604030504040204" pitchFamily="34" charset="-120"/>
              </a:rPr>
              <a:t>。</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一般学者认为上述个案的“人</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使者”乃住在大光里的圣父耶和华借着人</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使者形态在人间显现（</a:t>
            </a:r>
            <a:r>
              <a:rPr lang="en-US" altLang="zh-CN" sz="2800" b="1" dirty="0">
                <a:latin typeface="Microsoft JhengHei" panose="020B0604030504040204" pitchFamily="34" charset="-120"/>
                <a:ea typeface="Microsoft JhengHei" panose="020B0604030504040204" pitchFamily="34" charset="-120"/>
              </a:rPr>
              <a:t>theophany</a:t>
            </a:r>
            <a:r>
              <a:rPr lang="zh-CN" altLang="zh-CN" sz="2800" b="1" dirty="0">
                <a:latin typeface="Microsoft JhengHei" panose="020B0604030504040204" pitchFamily="34" charset="-120"/>
                <a:ea typeface="Microsoft JhengHei" panose="020B0604030504040204" pitchFamily="34" charset="-120"/>
              </a:rPr>
              <a:t>），而显现者正是与父上帝合一、同样拥有“耶和华”本质的圣道</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圣子</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祂乃代表、代替、也就是神</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耶和华在人当中成就了父上帝的旨意，作了祂的工。圣子在旧约只是短暂的“神取人形”显现，而来到新约则是真正“道成肉身”作人，前后有</a:t>
            </a:r>
            <a:r>
              <a:rPr lang="en-US" altLang="zh-CN" sz="2800" b="1" dirty="0">
                <a:latin typeface="Microsoft JhengHei" panose="020B0604030504040204" pitchFamily="34" charset="-120"/>
                <a:ea typeface="Microsoft JhengHei" panose="020B0604030504040204" pitchFamily="34" charset="-120"/>
              </a:rPr>
              <a:t>33</a:t>
            </a:r>
            <a:r>
              <a:rPr lang="zh-CN" altLang="zh-CN" sz="2800" b="1" dirty="0">
                <a:latin typeface="Microsoft JhengHei" panose="020B0604030504040204" pitchFamily="34" charset="-120"/>
                <a:ea typeface="Microsoft JhengHei" panose="020B0604030504040204" pitchFamily="34" charset="-120"/>
              </a:rPr>
              <a:t>年多住在人群中（约</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18</a:t>
            </a:r>
            <a:r>
              <a:rPr lang="zh-CN" altLang="zh-CN" sz="2800" b="1" dirty="0">
                <a:latin typeface="Microsoft JhengHei" panose="020B0604030504040204" pitchFamily="34" charset="-120"/>
                <a:ea typeface="Microsoft JhengHei" panose="020B0604030504040204" pitchFamily="34" charset="-120"/>
              </a:rPr>
              <a:t>）。见不到的是耶和华圣父，见得到者是耶和华圣子。将来在荣耀中或可见父的面（伯</a:t>
            </a:r>
            <a:r>
              <a:rPr lang="en-US" altLang="zh-CN" sz="2800" b="1" dirty="0">
                <a:latin typeface="Microsoft JhengHei" panose="020B0604030504040204" pitchFamily="34" charset="-120"/>
                <a:ea typeface="Microsoft JhengHei" panose="020B0604030504040204" pitchFamily="34" charset="-120"/>
              </a:rPr>
              <a:t>19</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26</a:t>
            </a:r>
            <a:r>
              <a:rPr lang="zh-CN" altLang="zh-CN" sz="2800" b="1" dirty="0">
                <a:latin typeface="Microsoft JhengHei" panose="020B0604030504040204" pitchFamily="34" charset="-120"/>
                <a:ea typeface="Microsoft JhengHei" panose="020B0604030504040204" pitchFamily="34" charset="-120"/>
              </a:rPr>
              <a:t>；太</a:t>
            </a:r>
            <a:r>
              <a:rPr lang="en-US" altLang="zh-CN" sz="2800" b="1" dirty="0">
                <a:latin typeface="Microsoft JhengHei" panose="020B0604030504040204" pitchFamily="34" charset="-120"/>
                <a:ea typeface="Microsoft JhengHei" panose="020B0604030504040204" pitchFamily="34" charset="-120"/>
              </a:rPr>
              <a:t>5</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8</a:t>
            </a:r>
            <a:r>
              <a:rPr lang="zh-CN" altLang="zh-CN" sz="2800" b="1" dirty="0">
                <a:latin typeface="Microsoft JhengHei" panose="020B0604030504040204" pitchFamily="34" charset="-120"/>
                <a:ea typeface="Microsoft JhengHei" panose="020B0604030504040204" pitchFamily="34" charset="-120"/>
              </a:rPr>
              <a:t>；启</a:t>
            </a:r>
            <a:r>
              <a:rPr lang="en-US" altLang="zh-CN" sz="2800" b="1" dirty="0">
                <a:latin typeface="Microsoft JhengHei" panose="020B0604030504040204" pitchFamily="34" charset="-120"/>
                <a:ea typeface="Microsoft JhengHei" panose="020B0604030504040204" pitchFamily="34" charset="-120"/>
              </a:rPr>
              <a:t>22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4</a:t>
            </a:r>
            <a:r>
              <a:rPr lang="zh-CN" altLang="zh-CN" sz="2800" b="1" dirty="0">
                <a:latin typeface="Microsoft JhengHei" panose="020B0604030504040204" pitchFamily="34" charset="-120"/>
                <a:ea typeface="Microsoft JhengHei" panose="020B0604030504040204" pitchFamily="34" charset="-120"/>
              </a:rPr>
              <a:t>；林前</a:t>
            </a:r>
            <a:r>
              <a:rPr lang="en-US" altLang="zh-CN" sz="2800" b="1" dirty="0">
                <a:latin typeface="Microsoft JhengHei" panose="020B0604030504040204" pitchFamily="34" charset="-120"/>
                <a:ea typeface="Microsoft JhengHei" panose="020B0604030504040204" pitchFamily="34" charset="-120"/>
              </a:rPr>
              <a:t>13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12 </a:t>
            </a:r>
            <a:r>
              <a:rPr lang="zh-CN" altLang="zh-CN" sz="2800" b="1" dirty="0">
                <a:latin typeface="Microsoft JhengHei" panose="020B0604030504040204" pitchFamily="34" charset="-120"/>
                <a:ea typeface="Microsoft JhengHei" panose="020B0604030504040204" pitchFamily="34" charset="-120"/>
              </a:rPr>
              <a:t>等）。</a:t>
            </a:r>
            <a:endParaRPr lang="zh-CN" altLang="zh-CN" sz="2800" dirty="0">
              <a:latin typeface="Microsoft JhengHei" panose="020B0604030504040204" pitchFamily="34" charset="-120"/>
              <a:ea typeface="Microsoft JhengHei" panose="020B0604030504040204" pitchFamily="34" charset="-120"/>
            </a:endParaRPr>
          </a:p>
          <a:p>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1393733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401205"/>
          </a:xfrm>
          <a:prstGeom prst="rect">
            <a:avLst/>
          </a:prstGeom>
        </p:spPr>
        <p:txBody>
          <a:bodyPr wrap="square">
            <a:spAutoFit/>
          </a:bodyPr>
          <a:lstStyle/>
          <a:p>
            <a:r>
              <a:rPr lang="zh-CN" altLang="zh-CN" sz="2800" b="1" kern="100" dirty="0">
                <a:latin typeface="Times New Roman" panose="02020603050405020304" pitchFamily="18" charset="0"/>
                <a:ea typeface="Microsoft JhengHei" panose="020B0604030504040204" pitchFamily="34" charset="-120"/>
              </a:rPr>
              <a:t>基于上述圣经凭据，正统基督教会世代坚持且传承了基督耶稣具有与天父合一全备神性的信仰，也因此称基督为“神</a:t>
            </a:r>
            <a:r>
              <a:rPr lang="en-US" altLang="zh-CN" sz="2800" b="1" kern="100" dirty="0">
                <a:latin typeface="Times New Roman" panose="02020603050405020304" pitchFamily="18" charset="0"/>
                <a:ea typeface="Microsoft JhengHei" panose="020B0604030504040204" pitchFamily="34" charset="-120"/>
              </a:rPr>
              <a:t>/ </a:t>
            </a:r>
            <a:r>
              <a:rPr lang="zh-CN" altLang="zh-CN" sz="2800" b="1" kern="100" dirty="0">
                <a:latin typeface="Times New Roman" panose="02020603050405020304" pitchFamily="18" charset="0"/>
                <a:ea typeface="Microsoft JhengHei" panose="020B0604030504040204" pitchFamily="34" charset="-120"/>
              </a:rPr>
              <a:t>上帝”，虽然按照信仰的大传统（</a:t>
            </a:r>
            <a:r>
              <a:rPr lang="en-US" altLang="zh-CN" sz="2800" b="1" kern="100" dirty="0">
                <a:latin typeface="Times New Roman" panose="02020603050405020304" pitchFamily="18" charset="0"/>
                <a:ea typeface="Microsoft JhengHei" panose="020B0604030504040204" pitchFamily="34" charset="-120"/>
              </a:rPr>
              <a:t>big tradition</a:t>
            </a:r>
            <a:r>
              <a:rPr lang="zh-CN" altLang="zh-CN" sz="2800" b="1" kern="100" dirty="0">
                <a:latin typeface="Times New Roman" panose="02020603050405020304" pitchFamily="18" charset="0"/>
                <a:ea typeface="Microsoft JhengHei" panose="020B0604030504040204" pitchFamily="34" charset="-120"/>
              </a:rPr>
              <a:t>），一般上乃称基督为“神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上帝的圣子”，免得导致误会以为基督耶稣乃是真神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上帝以外的“另一个”神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上帝，而控诉基督宗教为多神教！</a:t>
            </a:r>
            <a:endParaRPr lang="zh-CN" altLang="zh-CN" sz="2800" kern="100" dirty="0">
              <a:latin typeface="Times New Roman" panose="02020603050405020304" pitchFamily="18" charset="0"/>
            </a:endParaRPr>
          </a:p>
          <a:p>
            <a:r>
              <a:rPr lang="en-US" altLang="zh-CN" sz="2800" b="1" kern="100" dirty="0">
                <a:latin typeface="Microsoft JhengHei" panose="020B0604030504040204" pitchFamily="34" charset="-120"/>
              </a:rPr>
              <a:t> </a:t>
            </a:r>
            <a:endParaRPr lang="zh-CN" altLang="zh-CN" sz="2800" kern="100" dirty="0">
              <a:latin typeface="Times New Roman" panose="02020603050405020304" pitchFamily="18" charset="0"/>
            </a:endParaRPr>
          </a:p>
          <a:p>
            <a:r>
              <a:rPr lang="zh-CN" altLang="zh-CN" sz="2800" b="1" kern="100" dirty="0">
                <a:latin typeface="Times New Roman" panose="02020603050405020304" pitchFamily="18" charset="0"/>
                <a:ea typeface="Microsoft JhengHei" panose="020B0604030504040204" pitchFamily="34" charset="-120"/>
              </a:rPr>
              <a:t>基督是“神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上帝”乃是因为祂是属于神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a:t>
            </a:r>
            <a:r>
              <a:rPr lang="en-US" altLang="zh-CN" sz="2800" b="1" kern="100" dirty="0">
                <a:latin typeface="Times New Roman" panose="02020603050405020304" pitchFamily="18" charset="0"/>
                <a:ea typeface="Microsoft JhengHei" panose="020B0604030504040204" pitchFamily="34" charset="-120"/>
              </a:rPr>
              <a:t>of God</a:t>
            </a:r>
            <a:r>
              <a:rPr lang="zh-CN" altLang="zh-CN" sz="2800" b="1" kern="100" dirty="0">
                <a:latin typeface="Times New Roman" panose="02020603050405020304" pitchFamily="18" charset="0"/>
                <a:ea typeface="Microsoft JhengHei" panose="020B0604030504040204" pitchFamily="34" charset="-120"/>
              </a:rPr>
              <a:t>）、在神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上帝里（</a:t>
            </a:r>
            <a:r>
              <a:rPr lang="en-US" altLang="zh-CN" sz="2800" b="1" kern="100" dirty="0">
                <a:latin typeface="Times New Roman" panose="02020603050405020304" pitchFamily="18" charset="0"/>
                <a:ea typeface="Microsoft JhengHei" panose="020B0604030504040204" pitchFamily="34" charset="-120"/>
              </a:rPr>
              <a:t>in God</a:t>
            </a:r>
            <a:r>
              <a:rPr lang="zh-CN" altLang="zh-CN" sz="2800" b="1" kern="100" dirty="0">
                <a:latin typeface="Times New Roman" panose="02020603050405020304" pitchFamily="18" charset="0"/>
                <a:ea typeface="Microsoft JhengHei" panose="020B0604030504040204" pitchFamily="34" charset="-120"/>
              </a:rPr>
              <a:t>）、与神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上帝同在（</a:t>
            </a:r>
            <a:r>
              <a:rPr lang="en-US" altLang="zh-CN" sz="2800" b="1" kern="100" dirty="0">
                <a:latin typeface="Times New Roman" panose="02020603050405020304" pitchFamily="18" charset="0"/>
                <a:ea typeface="Microsoft JhengHei" panose="020B0604030504040204" pitchFamily="34" charset="-120"/>
              </a:rPr>
              <a:t>with God</a:t>
            </a:r>
            <a:r>
              <a:rPr lang="zh-CN" altLang="zh-CN" sz="2800" b="1" kern="100" dirty="0">
                <a:latin typeface="Times New Roman" panose="02020603050405020304" pitchFamily="18" charset="0"/>
                <a:ea typeface="Microsoft JhengHei" panose="020B0604030504040204" pitchFamily="34" charset="-120"/>
              </a:rPr>
              <a:t>）、出自神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a:t>
            </a:r>
            <a:r>
              <a:rPr lang="en-US" altLang="zh-CN" sz="2800" b="1" kern="100" dirty="0">
                <a:latin typeface="Times New Roman" panose="02020603050405020304" pitchFamily="18" charset="0"/>
                <a:ea typeface="Microsoft JhengHei" panose="020B0604030504040204" pitchFamily="34" charset="-120"/>
              </a:rPr>
              <a:t>from God</a:t>
            </a:r>
            <a:r>
              <a:rPr lang="zh-CN" altLang="zh-CN" sz="2800" b="1" kern="100" dirty="0">
                <a:latin typeface="Times New Roman" panose="02020603050405020304" pitchFamily="18" charset="0"/>
                <a:ea typeface="Microsoft JhengHei" panose="020B0604030504040204" pitchFamily="34" charset="-120"/>
              </a:rPr>
              <a:t>），在本质上与神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上帝合一的道</a:t>
            </a:r>
            <a:r>
              <a:rPr lang="en-US" altLang="zh-CN" sz="2800" b="1" kern="100" dirty="0">
                <a:latin typeface="Times New Roman" panose="02020603050405020304" pitchFamily="18" charset="0"/>
                <a:ea typeface="Microsoft JhengHei" panose="020B0604030504040204" pitchFamily="34" charset="-120"/>
              </a:rPr>
              <a:t>/ </a:t>
            </a:r>
            <a:r>
              <a:rPr lang="zh-CN" altLang="zh-CN" sz="2800" b="1" kern="100" dirty="0">
                <a:latin typeface="Times New Roman" panose="02020603050405020304" pitchFamily="18" charset="0"/>
                <a:ea typeface="Microsoft JhengHei" panose="020B0604030504040204" pitchFamily="34" charset="-120"/>
              </a:rPr>
              <a:t>圣子，而绝非神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上帝以外的“另一个”神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a:t>
            </a:r>
            <a:r>
              <a:rPr lang="en-US" altLang="zh-CN" sz="2800" b="1" kern="100" dirty="0">
                <a:latin typeface="Times New Roman" panose="02020603050405020304" pitchFamily="18" charset="0"/>
                <a:ea typeface="Microsoft JhengHei" panose="020B0604030504040204" pitchFamily="34" charset="-120"/>
              </a:rPr>
              <a:t>another God apart from God</a:t>
            </a:r>
            <a:r>
              <a:rPr lang="zh-CN" altLang="zh-CN" sz="2800" b="1" kern="100" dirty="0">
                <a:latin typeface="Times New Roman" panose="02020603050405020304" pitchFamily="18" charset="0"/>
                <a:ea typeface="Microsoft JhengHei" panose="020B0604030504040204" pitchFamily="34" charset="-120"/>
              </a:rPr>
              <a:t>）。按基督宗教的大传统，提到神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上帝通常乃是指“圣父”或“三位一体的神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a:t>
            </a:r>
            <a:r>
              <a:rPr lang="en-US" altLang="zh-CN" sz="2800" b="1" kern="100" dirty="0">
                <a:latin typeface="Times New Roman" panose="02020603050405020304" pitchFamily="18" charset="0"/>
                <a:ea typeface="Microsoft JhengHei" panose="020B0604030504040204" pitchFamily="34" charset="-120"/>
              </a:rPr>
              <a:t>Godhead</a:t>
            </a:r>
            <a:r>
              <a:rPr lang="zh-CN" altLang="zh-CN" sz="2800" b="1" kern="100" dirty="0">
                <a:latin typeface="Times New Roman" panose="02020603050405020304" pitchFamily="18" charset="0"/>
                <a:ea typeface="Microsoft JhengHei" panose="020B0604030504040204" pitchFamily="34" charset="-120"/>
              </a:rPr>
              <a:t>）”本身。</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2905045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32640"/>
          </a:xfrm>
          <a:prstGeom prst="rect">
            <a:avLst/>
          </a:prstGeom>
        </p:spPr>
        <p:txBody>
          <a:bodyPr wrap="square">
            <a:spAutoFit/>
          </a:bodyPr>
          <a:lstStyle/>
          <a:p>
            <a:r>
              <a:rPr lang="zh-CN" altLang="zh-CN" sz="2800" b="1" u="sng" kern="100" dirty="0">
                <a:solidFill>
                  <a:srgbClr val="FF0000"/>
                </a:solidFill>
                <a:latin typeface="Times New Roman" panose="02020603050405020304" pitchFamily="18" charset="0"/>
                <a:ea typeface="Microsoft JhengHei" panose="020B0604030504040204" pitchFamily="34" charset="-120"/>
              </a:rPr>
              <a:t>（二）除了上述论点，是否有其它直接称圣子为“神</a:t>
            </a:r>
            <a:r>
              <a:rPr lang="en-US" altLang="zh-CN" sz="2800" b="1" u="sng" kern="100" dirty="0">
                <a:solidFill>
                  <a:srgbClr val="FF0000"/>
                </a:solidFill>
                <a:latin typeface="Times New Roman" panose="02020603050405020304" pitchFamily="18" charset="0"/>
                <a:ea typeface="Microsoft JhengHei" panose="020B0604030504040204" pitchFamily="34" charset="-120"/>
              </a:rPr>
              <a:t>/</a:t>
            </a:r>
            <a:r>
              <a:rPr lang="zh-CN" altLang="zh-CN" sz="2800" b="1" u="sng" kern="100" dirty="0">
                <a:solidFill>
                  <a:srgbClr val="FF0000"/>
                </a:solidFill>
                <a:latin typeface="Times New Roman" panose="02020603050405020304" pitchFamily="18" charset="0"/>
                <a:ea typeface="Microsoft JhengHei" panose="020B0604030504040204" pitchFamily="34" charset="-120"/>
              </a:rPr>
              <a:t>上帝”的经文</a:t>
            </a:r>
            <a:endParaRPr lang="zh-CN" altLang="zh-CN" sz="2800" kern="100" dirty="0">
              <a:latin typeface="Times New Roman" panose="02020603050405020304" pitchFamily="18" charset="0"/>
            </a:endParaRPr>
          </a:p>
          <a:p>
            <a:r>
              <a:rPr lang="en-US" altLang="zh-CN" sz="2800" b="1" kern="100" dirty="0">
                <a:latin typeface="Microsoft JhengHei" panose="020B0604030504040204" pitchFamily="34" charset="-120"/>
              </a:rPr>
              <a:t> </a:t>
            </a:r>
            <a:endParaRPr lang="zh-CN" altLang="zh-CN" sz="2800" kern="100" dirty="0">
              <a:latin typeface="Times New Roman" panose="02020603050405020304" pitchFamily="18" charset="0"/>
            </a:endParaRPr>
          </a:p>
          <a:p>
            <a:r>
              <a:rPr lang="zh-CN" altLang="zh-CN" sz="2800" b="1" u="sng" kern="100" dirty="0">
                <a:latin typeface="Times New Roman" panose="02020603050405020304" pitchFamily="18" charset="0"/>
                <a:ea typeface="Microsoft JhengHei" panose="020B0604030504040204" pitchFamily="34" charset="-120"/>
              </a:rPr>
              <a:t>答案是“有的”，虽其中有些具争议性；谨此尽可能把一些相关经文列下辩证：</a:t>
            </a:r>
            <a:endParaRPr lang="zh-CN" altLang="zh-CN" sz="2800" kern="100" dirty="0">
              <a:latin typeface="Times New Roman" panose="02020603050405020304" pitchFamily="18" charset="0"/>
            </a:endParaRPr>
          </a:p>
          <a:p>
            <a:pPr fontAlgn="base"/>
            <a:r>
              <a:rPr lang="en-US" altLang="zh-CN" sz="2800" b="1" kern="100" dirty="0">
                <a:solidFill>
                  <a:srgbClr val="FF0000"/>
                </a:solidFill>
                <a:latin typeface="Microsoft JhengHei" panose="020B0604030504040204" pitchFamily="34" charset="-120"/>
                <a:cs typeface="Arial" panose="020B0604020202020204" pitchFamily="34" charset="0"/>
              </a:rPr>
              <a:t> </a:t>
            </a:r>
            <a:endParaRPr lang="zh-CN" altLang="zh-CN" sz="2800" kern="100" dirty="0">
              <a:latin typeface="Times New Roman" panose="02020603050405020304" pitchFamily="18" charset="0"/>
            </a:endParaRPr>
          </a:p>
          <a:p>
            <a:pPr algn="just">
              <a:spcAft>
                <a:spcPts val="0"/>
              </a:spcAft>
            </a:pPr>
            <a:r>
              <a:rPr lang="en-US" altLang="zh-CN" sz="2800" b="1" u="sng" kern="100" dirty="0">
                <a:solidFill>
                  <a:srgbClr val="FF0000"/>
                </a:solidFill>
                <a:latin typeface="Microsoft JhengHei" panose="020B0604030504040204" pitchFamily="34" charset="-120"/>
              </a:rPr>
              <a:t>1</a:t>
            </a:r>
            <a:r>
              <a:rPr lang="zh-CN" altLang="zh-CN" sz="2800" b="1" u="sng" kern="100" dirty="0">
                <a:solidFill>
                  <a:srgbClr val="FF0000"/>
                </a:solidFill>
                <a:latin typeface="Times New Roman" panose="02020603050405020304" pitchFamily="18" charset="0"/>
                <a:ea typeface="Microsoft JhengHei" panose="020B0604030504040204" pitchFamily="34" charset="-120"/>
              </a:rPr>
              <a:t>）旧约以赛亚先知称预言中的弥赛亚为“全能的神”、“永在的父</a:t>
            </a:r>
            <a:r>
              <a:rPr lang="zh-CN" altLang="zh-CN" sz="2800" b="1" u="sng" kern="100" dirty="0">
                <a:latin typeface="Times New Roman" panose="02020603050405020304" pitchFamily="18" charset="0"/>
                <a:ea typeface="Microsoft JhengHei" panose="020B0604030504040204" pitchFamily="34" charset="-120"/>
              </a:rPr>
              <a:t>”</a:t>
            </a:r>
            <a:endParaRPr lang="zh-CN" altLang="zh-CN" sz="2800" kern="100" dirty="0">
              <a:latin typeface="Times New Roman" panose="02020603050405020304" pitchFamily="18" charset="0"/>
            </a:endParaRPr>
          </a:p>
          <a:p>
            <a:pPr algn="just">
              <a:spcAft>
                <a:spcPts val="0"/>
              </a:spcAft>
            </a:pPr>
            <a:r>
              <a:rPr lang="en-US" altLang="zh-CN" sz="2800" b="1" kern="100" dirty="0">
                <a:solidFill>
                  <a:srgbClr val="000000"/>
                </a:solidFill>
                <a:latin typeface="Microsoft JhengHei" panose="020B0604030504040204" pitchFamily="34" charset="-120"/>
              </a:rPr>
              <a:t> </a:t>
            </a:r>
            <a:r>
              <a:rPr lang="zh-CN" altLang="zh-CN" sz="2800" b="1" u="sng" kern="100" dirty="0">
                <a:solidFill>
                  <a:srgbClr val="000000"/>
                </a:solidFill>
                <a:latin typeface="Times New Roman" panose="02020603050405020304" pitchFamily="18" charset="0"/>
                <a:ea typeface="Microsoft JhengHei" panose="020B0604030504040204" pitchFamily="34" charset="-120"/>
              </a:rPr>
              <a:t>赛</a:t>
            </a:r>
            <a:r>
              <a:rPr lang="en-US" altLang="zh-CN" sz="2800" b="1" u="sng" kern="100" dirty="0">
                <a:solidFill>
                  <a:srgbClr val="000000"/>
                </a:solidFill>
                <a:latin typeface="Times New Roman" panose="02020603050405020304" pitchFamily="18" charset="0"/>
                <a:ea typeface="Microsoft JhengHei" panose="020B0604030504040204" pitchFamily="34" charset="-120"/>
              </a:rPr>
              <a:t>9</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6</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“因有一婴孩为我们而生，有一子赐给我们。政权必担在他的肩头上。他名称为 奇妙，策士，全能的神，永在的父，和平的君</a:t>
            </a:r>
            <a:r>
              <a:rPr lang="zh-CN" altLang="en-US" sz="2800" kern="100" dirty="0">
                <a:solidFill>
                  <a:srgbClr val="0000CC"/>
                </a:solidFill>
                <a:latin typeface="Times New Roman" panose="02020603050405020304" pitchFamily="18" charset="0"/>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先知以赛亚在异象中称这位耶和华将赐下的圣子为“和平的君、</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全能的神</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永在的父”</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endParaRPr lang="zh-CN" altLang="zh-CN" sz="2800" kern="100" dirty="0">
              <a:latin typeface="Times New Roman" panose="02020603050405020304" pitchFamily="18" charset="0"/>
            </a:endParaRPr>
          </a:p>
          <a:p>
            <a:pPr algn="just">
              <a:spcAft>
                <a:spcPts val="0"/>
              </a:spcAft>
            </a:pPr>
            <a:r>
              <a:rPr lang="en-US" altLang="zh-CN" b="1" kern="100" dirty="0">
                <a:solidFill>
                  <a:srgbClr val="000000"/>
                </a:solidFill>
                <a:latin typeface="Microsoft JhengHei" panose="020B0604030504040204" pitchFamily="34" charset="-120"/>
                <a:cs typeface="宋体" panose="02010600030101010101" pitchFamily="2" charset="-122"/>
              </a:rPr>
              <a:t> </a:t>
            </a:r>
          </a:p>
          <a:p>
            <a:pPr algn="just"/>
            <a:r>
              <a:rPr lang="zh-CN" altLang="zh-CN" sz="2800" b="1" dirty="0">
                <a:latin typeface="Microsoft JhengHei" panose="020B0604030504040204" pitchFamily="34" charset="-120"/>
                <a:ea typeface="Microsoft JhengHei" panose="020B0604030504040204" pitchFamily="34" charset="-120"/>
              </a:rPr>
              <a:t>按著名学者</a:t>
            </a:r>
            <a:r>
              <a:rPr lang="en-US" altLang="zh-CN" sz="2800" b="1" dirty="0">
                <a:latin typeface="Microsoft JhengHei" panose="020B0604030504040204" pitchFamily="34" charset="-120"/>
                <a:ea typeface="Microsoft JhengHei" panose="020B0604030504040204" pitchFamily="34" charset="-120"/>
              </a:rPr>
              <a:t>Michael L. Brown</a:t>
            </a:r>
            <a:r>
              <a:rPr lang="zh-CN" altLang="zh-CN" sz="2800" b="1" dirty="0">
                <a:latin typeface="Microsoft JhengHei" panose="020B0604030504040204" pitchFamily="34" charset="-120"/>
                <a:ea typeface="Microsoft JhengHei" panose="020B0604030504040204" pitchFamily="34" charset="-120"/>
              </a:rPr>
              <a:t>注解</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“永在的父”原文为“’</a:t>
            </a:r>
            <a:r>
              <a:rPr lang="en-US" altLang="zh-CN" sz="2800" b="1" dirty="0" err="1">
                <a:latin typeface="Microsoft JhengHei" panose="020B0604030504040204" pitchFamily="34" charset="-120"/>
                <a:ea typeface="Microsoft JhengHei" panose="020B0604030504040204" pitchFamily="34" charset="-120"/>
              </a:rPr>
              <a:t>abi</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ad</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最恰当英译为“</a:t>
            </a:r>
            <a:r>
              <a:rPr lang="en-US" altLang="zh-CN" sz="2800" b="1" dirty="0">
                <a:latin typeface="Microsoft JhengHei" panose="020B0604030504040204" pitchFamily="34" charset="-120"/>
                <a:ea typeface="Microsoft JhengHei" panose="020B0604030504040204" pitchFamily="34" charset="-120"/>
              </a:rPr>
              <a:t>Father Forever</a:t>
            </a:r>
            <a:r>
              <a:rPr lang="zh-CN" altLang="zh-CN" sz="2800" b="1" dirty="0">
                <a:latin typeface="Microsoft JhengHei" panose="020B0604030504040204" pitchFamily="34" charset="-120"/>
                <a:ea typeface="Microsoft JhengHei" panose="020B0604030504040204" pitchFamily="34" charset="-120"/>
              </a:rPr>
              <a:t>”。这里的“</a:t>
            </a:r>
            <a:r>
              <a:rPr lang="en-US" altLang="zh-CN" sz="2800" b="1" dirty="0">
                <a:latin typeface="Microsoft JhengHei" panose="020B0604030504040204" pitchFamily="34" charset="-120"/>
                <a:ea typeface="Microsoft JhengHei" panose="020B0604030504040204" pitchFamily="34" charset="-120"/>
              </a:rPr>
              <a:t>Father-</a:t>
            </a:r>
            <a:r>
              <a:rPr lang="zh-CN" altLang="zh-CN" sz="2800" b="1" dirty="0">
                <a:latin typeface="Microsoft JhengHei" panose="020B0604030504040204" pitchFamily="34" charset="-120"/>
                <a:ea typeface="Microsoft JhengHei" panose="020B0604030504040204" pitchFamily="34" charset="-120"/>
              </a:rPr>
              <a:t>父”含有伟大牧者、保护者、领导者涵义，指这位弥赛亚王将是永与以色列子民同在的大牧者、保护者与“父老”。</a:t>
            </a:r>
            <a:r>
              <a:rPr lang="zh-CN" altLang="zh-CN" sz="2400" b="1" dirty="0">
                <a:latin typeface="Microsoft JhengHei" panose="020B0604030504040204" pitchFamily="34" charset="-120"/>
                <a:ea typeface="Microsoft JhengHei" panose="020B0604030504040204" pitchFamily="34" charset="-120"/>
              </a:rPr>
              <a:t>（参</a:t>
            </a:r>
            <a:r>
              <a:rPr lang="en-US" altLang="zh-CN" sz="2400" b="1" dirty="0">
                <a:latin typeface="Microsoft JhengHei" panose="020B0604030504040204" pitchFamily="34" charset="-120"/>
                <a:ea typeface="Microsoft JhengHei" panose="020B0604030504040204" pitchFamily="34" charset="-120"/>
              </a:rPr>
              <a:t>-Michael Brown</a:t>
            </a:r>
            <a:r>
              <a:rPr lang="zh-CN" altLang="zh-CN" sz="2400" b="1" dirty="0">
                <a:latin typeface="Microsoft JhengHei" panose="020B0604030504040204" pitchFamily="34" charset="-120"/>
                <a:ea typeface="Microsoft JhengHei" panose="020B0604030504040204" pitchFamily="34" charset="-120"/>
              </a:rPr>
              <a:t>，</a:t>
            </a:r>
            <a:r>
              <a:rPr lang="en-US" altLang="zh-CN" sz="2400" b="1" i="1" dirty="0">
                <a:latin typeface="Microsoft JhengHei" panose="020B0604030504040204" pitchFamily="34" charset="-120"/>
                <a:ea typeface="Microsoft JhengHei" panose="020B0604030504040204" pitchFamily="34" charset="-120"/>
              </a:rPr>
              <a:t>Answering Jewish Objections to Jesus</a:t>
            </a:r>
            <a:r>
              <a:rPr lang="zh-CN" altLang="zh-CN" sz="2400" b="1" dirty="0">
                <a:latin typeface="Microsoft JhengHei" panose="020B0604030504040204" pitchFamily="34" charset="-120"/>
                <a:ea typeface="Microsoft JhengHei" panose="020B0604030504040204" pitchFamily="34" charset="-120"/>
              </a:rPr>
              <a:t>，页</a:t>
            </a:r>
            <a:r>
              <a:rPr lang="en-US" altLang="zh-CN" sz="2400" b="1" dirty="0">
                <a:latin typeface="Microsoft JhengHei" panose="020B0604030504040204" pitchFamily="34" charset="-120"/>
                <a:ea typeface="Microsoft JhengHei" panose="020B0604030504040204" pitchFamily="34" charset="-120"/>
              </a:rPr>
              <a:t>46</a:t>
            </a:r>
            <a:r>
              <a:rPr lang="zh-CN" altLang="zh-CN" sz="24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。因此看来这尊称并非指基督本位上是第二位永恒的圣父，因为基督在本位上是与永恒圣父同样永恒的圣子。</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3321083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986528"/>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至于“全能的神”（’</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el </a:t>
            </a:r>
            <a:r>
              <a:rPr lang="en-US" altLang="zh-CN" sz="2800" b="1" kern="100" dirty="0" err="1">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gibbor</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一般犹太教专家学者确定那是耶和华的称号（赛</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10</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也不能否定这也是先知对弥赛亚王的称号，可惜却拒绝接受耶稣基督即预言的对象，因而释经时常是言不由衷。国难常激发以色列子民憧憬大卫后裔弥赛亚王的展现，也激发先知发出祈盼性的预言，但人的祈盼总归失望（包括约在当代诞生的希西家王），结果只有等待时机成熟时上主亲自加以成全。（参</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同上，页</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46-47</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pPr algn="just">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en-US" altLang="zh-CN" sz="2800" b="1" u="sng" dirty="0">
                <a:solidFill>
                  <a:srgbClr val="FF0000"/>
                </a:solidFill>
                <a:latin typeface="Microsoft JhengHei" panose="020B0604030504040204" pitchFamily="34" charset="-120"/>
                <a:ea typeface="Microsoft JhengHei" panose="020B0604030504040204" pitchFamily="34" charset="-120"/>
              </a:rPr>
              <a:t>2</a:t>
            </a:r>
            <a:r>
              <a:rPr lang="zh-CN" altLang="zh-CN" sz="2800" b="1" u="sng" dirty="0">
                <a:solidFill>
                  <a:srgbClr val="FF0000"/>
                </a:solidFill>
                <a:latin typeface="Microsoft JhengHei" panose="020B0604030504040204" pitchFamily="34" charset="-120"/>
                <a:ea typeface="Microsoft JhengHei" panose="020B0604030504040204" pitchFamily="34" charset="-120"/>
              </a:rPr>
              <a:t>）新约使徒约翰称基督耶稣为神</a:t>
            </a:r>
            <a:r>
              <a:rPr lang="en-US" altLang="zh-CN" sz="2800" b="1" u="sng" dirty="0">
                <a:solidFill>
                  <a:srgbClr val="FF0000"/>
                </a:solidFill>
                <a:latin typeface="Microsoft JhengHei" panose="020B0604030504040204" pitchFamily="34" charset="-120"/>
                <a:ea typeface="Microsoft JhengHei" panose="020B0604030504040204" pitchFamily="34" charset="-120"/>
              </a:rPr>
              <a:t>/ </a:t>
            </a:r>
            <a:r>
              <a:rPr lang="zh-CN" altLang="zh-CN" sz="2800" b="1" u="sng" dirty="0">
                <a:solidFill>
                  <a:srgbClr val="FF0000"/>
                </a:solidFill>
                <a:latin typeface="Microsoft JhengHei" panose="020B0604030504040204" pitchFamily="34" charset="-120"/>
                <a:ea typeface="Microsoft JhengHei" panose="020B0604030504040204" pitchFamily="34" charset="-120"/>
              </a:rPr>
              <a:t>上帝</a:t>
            </a:r>
            <a:endParaRPr lang="zh-CN" altLang="zh-CN" sz="2800" dirty="0">
              <a:solidFill>
                <a:srgbClr val="FF0000"/>
              </a:solidFill>
              <a:latin typeface="Microsoft JhengHei" panose="020B0604030504040204" pitchFamily="34" charset="-120"/>
              <a:ea typeface="Microsoft JhengHei" panose="020B0604030504040204" pitchFamily="34" charset="-120"/>
            </a:endParaRPr>
          </a:p>
          <a:p>
            <a:r>
              <a:rPr lang="en-US" altLang="zh-CN" sz="2800" b="1" dirty="0">
                <a:latin typeface="Microsoft JhengHei" panose="020B0604030504040204" pitchFamily="34" charset="-120"/>
                <a:ea typeface="Microsoft JhengHei" panose="020B0604030504040204" pitchFamily="34" charset="-120"/>
              </a:rPr>
              <a:t> </a:t>
            </a:r>
            <a:endParaRPr lang="zh-CN" altLang="zh-CN" sz="2800" dirty="0">
              <a:latin typeface="Microsoft JhengHei" panose="020B0604030504040204" pitchFamily="34" charset="-120"/>
              <a:ea typeface="Microsoft JhengHei" panose="020B0604030504040204" pitchFamily="34" charset="-120"/>
            </a:endParaRPr>
          </a:p>
          <a:p>
            <a:r>
              <a:rPr lang="zh-CN" altLang="zh-CN" sz="2800" b="1" u="sng" dirty="0">
                <a:latin typeface="Microsoft JhengHei" panose="020B0604030504040204" pitchFamily="34" charset="-120"/>
                <a:ea typeface="Microsoft JhengHei" panose="020B0604030504040204" pitchFamily="34" charset="-120"/>
              </a:rPr>
              <a:t>约翰福音</a:t>
            </a:r>
            <a:r>
              <a:rPr lang="en-US" altLang="zh-CN" sz="2800" b="1" u="sng" dirty="0">
                <a:latin typeface="Microsoft JhengHei" panose="020B0604030504040204" pitchFamily="34" charset="-120"/>
                <a:ea typeface="Microsoft JhengHei" panose="020B0604030504040204" pitchFamily="34" charset="-120"/>
              </a:rPr>
              <a:t>1</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CC"/>
                </a:solidFill>
                <a:latin typeface="Microsoft JhengHei" panose="020B0604030504040204" pitchFamily="34" charset="-120"/>
                <a:ea typeface="Microsoft JhengHei" panose="020B0604030504040204" pitchFamily="34" charset="-120"/>
              </a:rPr>
              <a:t>“太 初 有 道 ， 道 与 神 同 在 ， 道 就 是 神 。</a:t>
            </a:r>
            <a:r>
              <a:rPr lang="zh-CN" altLang="zh-CN" sz="2800" b="1" dirty="0">
                <a:latin typeface="Microsoft JhengHei" panose="020B0604030504040204" pitchFamily="34" charset="-120"/>
                <a:ea typeface="Microsoft JhengHei" panose="020B0604030504040204" pitchFamily="34" charset="-120"/>
              </a:rPr>
              <a:t>”按照希腊文本与文法的解经释义，把经文的第三句话（</a:t>
            </a:r>
            <a:r>
              <a:rPr lang="en-US" altLang="zh-CN" sz="2800" b="1" dirty="0">
                <a:latin typeface="Microsoft JhengHei" panose="020B0604030504040204" pitchFamily="34" charset="-120"/>
                <a:ea typeface="Microsoft JhengHei" panose="020B0604030504040204" pitchFamily="34" charset="-120"/>
              </a:rPr>
              <a:t>1c</a:t>
            </a:r>
            <a:r>
              <a:rPr lang="zh-CN" altLang="zh-CN" sz="2800" b="1" dirty="0">
                <a:latin typeface="Microsoft JhengHei" panose="020B0604030504040204" pitchFamily="34" charset="-120"/>
                <a:ea typeface="Microsoft JhengHei" panose="020B0604030504040204" pitchFamily="34" charset="-120"/>
              </a:rPr>
              <a:t>）翻译为“</a:t>
            </a:r>
            <a:r>
              <a:rPr lang="en-US" altLang="zh-CN" sz="2800" b="1" dirty="0">
                <a:latin typeface="Microsoft JhengHei" panose="020B0604030504040204" pitchFamily="34" charset="-120"/>
                <a:ea typeface="Microsoft JhengHei" panose="020B0604030504040204" pitchFamily="34" charset="-120"/>
              </a:rPr>
              <a:t>The Word was God--</a:t>
            </a:r>
            <a:r>
              <a:rPr lang="zh-CN" altLang="zh-CN" sz="2800" b="1" dirty="0">
                <a:latin typeface="Microsoft JhengHei" panose="020B0604030504040204" pitchFamily="34" charset="-120"/>
                <a:ea typeface="Microsoft JhengHei" panose="020B0604030504040204" pitchFamily="34" charset="-120"/>
              </a:rPr>
              <a:t>道就是神</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上帝”是正确的。所有权威性圣经学者都这样理解，所有正统信仰的圣经也都是这样翻译。希腊文形容词“</a:t>
            </a:r>
            <a:r>
              <a:rPr lang="en-US" altLang="zh-CN" sz="2800" b="1" dirty="0">
                <a:latin typeface="Microsoft JhengHei" panose="020B0604030504040204" pitchFamily="34" charset="-120"/>
                <a:ea typeface="Microsoft JhengHei" panose="020B0604030504040204" pitchFamily="34" charset="-120"/>
              </a:rPr>
              <a:t>divine-</a:t>
            </a:r>
            <a:r>
              <a:rPr lang="zh-CN" altLang="zh-CN" sz="2800" b="1" dirty="0">
                <a:latin typeface="Microsoft JhengHei" panose="020B0604030504040204" pitchFamily="34" charset="-120"/>
                <a:ea typeface="Microsoft JhengHei" panose="020B0604030504040204" pitchFamily="34" charset="-120"/>
              </a:rPr>
              <a:t>神圣的”乃是“</a:t>
            </a:r>
            <a:r>
              <a:rPr lang="en-US" altLang="zh-CN" sz="2800" b="1" dirty="0" err="1">
                <a:latin typeface="Microsoft JhengHei" panose="020B0604030504040204" pitchFamily="34" charset="-120"/>
                <a:ea typeface="Microsoft JhengHei" panose="020B0604030504040204" pitchFamily="34" charset="-120"/>
              </a:rPr>
              <a:t>theios</a:t>
            </a:r>
            <a:r>
              <a:rPr lang="zh-CN" altLang="zh-CN" sz="2800" b="1" dirty="0">
                <a:latin typeface="Microsoft JhengHei" panose="020B0604030504040204" pitchFamily="34" charset="-120"/>
                <a:ea typeface="Microsoft JhengHei" panose="020B0604030504040204" pitchFamily="34" charset="-120"/>
              </a:rPr>
              <a:t>”，因此不当把相关词句译为“道是神圣的”，因经文的用字是“</a:t>
            </a:r>
            <a:r>
              <a:rPr lang="en-US" altLang="zh-CN" sz="2800" b="1" dirty="0" err="1">
                <a:latin typeface="Microsoft JhengHei" panose="020B0604030504040204" pitchFamily="34" charset="-120"/>
                <a:ea typeface="Microsoft JhengHei" panose="020B0604030504040204" pitchFamily="34" charset="-120"/>
              </a:rPr>
              <a:t>theos</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神”而非“</a:t>
            </a:r>
            <a:r>
              <a:rPr lang="en-US" altLang="zh-CN" sz="2800" b="1" dirty="0" err="1">
                <a:latin typeface="Microsoft JhengHei" panose="020B0604030504040204" pitchFamily="34" charset="-120"/>
                <a:ea typeface="Microsoft JhengHei" panose="020B0604030504040204" pitchFamily="34" charset="-120"/>
              </a:rPr>
              <a:t>theios</a:t>
            </a:r>
            <a:r>
              <a:rPr lang="zh-CN" altLang="zh-CN" sz="2800" b="1" dirty="0">
                <a:latin typeface="Microsoft JhengHei" panose="020B0604030504040204" pitchFamily="34" charset="-120"/>
                <a:ea typeface="Microsoft JhengHei" panose="020B0604030504040204" pitchFamily="34" charset="-120"/>
              </a:rPr>
              <a:t>”。</a:t>
            </a:r>
            <a:endParaRPr lang="zh-CN" altLang="zh-CN" sz="2800" dirty="0">
              <a:latin typeface="Microsoft JhengHei" panose="020B0604030504040204" pitchFamily="34" charset="-120"/>
              <a:ea typeface="Microsoft JhengHei" panose="020B0604030504040204" pitchFamily="34" charset="-120"/>
            </a:endParaRPr>
          </a:p>
          <a:p>
            <a:pPr algn="just">
              <a:spcAft>
                <a:spcPts val="0"/>
              </a:spcAft>
            </a:pP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7838702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124754"/>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耶和华见证会的《新世界》版本（</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NWT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）把它译为“</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The Word was a god-</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道是个小神”是肤浅且错误的，因而不被一般学者所接受</a:t>
            </a:r>
            <a:r>
              <a:rPr lang="zh-CN" altLang="en-US"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pPr algn="just">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pPr algn="just"/>
            <a:r>
              <a:rPr lang="zh-CN" altLang="zh-CN" sz="2800" b="1" dirty="0">
                <a:latin typeface="Microsoft JhengHei" panose="020B0604030504040204" pitchFamily="34" charset="-120"/>
                <a:ea typeface="Microsoft JhengHei" panose="020B0604030504040204" pitchFamily="34" charset="-120"/>
              </a:rPr>
              <a:t>显然耶和华见证会扭曲译文的主要原委乃为维护他们看基督为被造的一个小神的异端基督论。即使</a:t>
            </a:r>
            <a:r>
              <a:rPr lang="en-US" altLang="zh-CN" sz="2800" b="1" dirty="0">
                <a:latin typeface="Microsoft JhengHei" panose="020B0604030504040204" pitchFamily="34" charset="-120"/>
                <a:ea typeface="Microsoft JhengHei" panose="020B0604030504040204" pitchFamily="34" charset="-120"/>
              </a:rPr>
              <a:t>Colwell</a:t>
            </a:r>
            <a:r>
              <a:rPr lang="zh-CN" altLang="zh-CN" sz="2800" b="1" dirty="0">
                <a:latin typeface="Microsoft JhengHei" panose="020B0604030504040204" pitchFamily="34" charset="-120"/>
                <a:ea typeface="Microsoft JhengHei" panose="020B0604030504040204" pitchFamily="34" charset="-120"/>
              </a:rPr>
              <a:t>规律在别处或有些例外，至少在被称为“约翰福音序言” （</a:t>
            </a:r>
            <a:r>
              <a:rPr lang="en-US" altLang="zh-CN" sz="2800" b="1" dirty="0">
                <a:latin typeface="Microsoft JhengHei" panose="020B0604030504040204" pitchFamily="34" charset="-120"/>
                <a:ea typeface="Microsoft JhengHei" panose="020B0604030504040204" pitchFamily="34" charset="-120"/>
              </a:rPr>
              <a:t>Johannine Prologue</a:t>
            </a:r>
            <a:r>
              <a:rPr lang="zh-CN" altLang="zh-CN" sz="2800" b="1" dirty="0">
                <a:latin typeface="Microsoft JhengHei" panose="020B0604030504040204" pitchFamily="34" charset="-120"/>
                <a:ea typeface="Microsoft JhengHei" panose="020B0604030504040204" pitchFamily="34" charset="-120"/>
              </a:rPr>
              <a:t>）的</a:t>
            </a:r>
            <a:r>
              <a:rPr lang="en-US" altLang="zh-CN" sz="2800" b="1" dirty="0">
                <a:latin typeface="Microsoft JhengHei" panose="020B0604030504040204" pitchFamily="34" charset="-120"/>
                <a:ea typeface="Microsoft JhengHei" panose="020B0604030504040204" pitchFamily="34" charset="-120"/>
              </a:rPr>
              <a:t>1:1-18</a:t>
            </a:r>
            <a:r>
              <a:rPr lang="zh-CN" altLang="zh-CN" sz="2800" b="1" dirty="0">
                <a:latin typeface="Microsoft JhengHei" panose="020B0604030504040204" pitchFamily="34" charset="-120"/>
                <a:ea typeface="Microsoft JhengHei" panose="020B0604030504040204" pitchFamily="34" charset="-120"/>
              </a:rPr>
              <a:t>节段落相关规律的用法是明确的（参</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6</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12-13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18</a:t>
            </a:r>
            <a:r>
              <a:rPr lang="zh-CN" altLang="zh-CN" sz="2800" b="1" dirty="0">
                <a:latin typeface="Microsoft JhengHei" panose="020B0604030504040204" pitchFamily="34" charset="-120"/>
                <a:ea typeface="Microsoft JhengHei" panose="020B0604030504040204" pitchFamily="34" charset="-120"/>
              </a:rPr>
              <a:t>原文）。</a:t>
            </a:r>
            <a:endParaRPr lang="en-US" altLang="zh-CN" sz="2800" b="1" dirty="0">
              <a:latin typeface="Microsoft JhengHei" panose="020B0604030504040204" pitchFamily="34" charset="-120"/>
              <a:ea typeface="Microsoft JhengHei" panose="020B0604030504040204" pitchFamily="34" charset="-120"/>
            </a:endParaRPr>
          </a:p>
          <a:p>
            <a:pPr algn="just"/>
            <a:endParaRPr lang="en-US" altLang="zh-CN" sz="2800" b="1" dirty="0">
              <a:latin typeface="Microsoft JhengHei" panose="020B0604030504040204" pitchFamily="34" charset="-120"/>
              <a:ea typeface="Microsoft JhengHei" panose="020B0604030504040204" pitchFamily="34" charset="-120"/>
            </a:endParaRPr>
          </a:p>
          <a:p>
            <a:pPr algn="just"/>
            <a:r>
              <a:rPr lang="zh-CN" altLang="zh-CN" sz="2800" b="1" dirty="0">
                <a:latin typeface="Microsoft JhengHei" panose="020B0604030504040204" pitchFamily="34" charset="-120"/>
                <a:ea typeface="Microsoft JhengHei" panose="020B0604030504040204" pitchFamily="34" charset="-120"/>
              </a:rPr>
              <a:t>另者若在“</a:t>
            </a:r>
            <a:r>
              <a:rPr lang="en-US" altLang="zh-CN" sz="2800" b="1" dirty="0">
                <a:latin typeface="Microsoft JhengHei" panose="020B0604030504040204" pitchFamily="34" charset="-120"/>
                <a:ea typeface="Microsoft JhengHei" panose="020B0604030504040204" pitchFamily="34" charset="-120"/>
              </a:rPr>
              <a:t>1c</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err="1">
                <a:latin typeface="Microsoft JhengHei" panose="020B0604030504040204" pitchFamily="34" charset="-120"/>
                <a:ea typeface="Microsoft JhengHei" panose="020B0604030504040204" pitchFamily="34" charset="-120"/>
              </a:rPr>
              <a:t>theos</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神”之前加上特定冠词它也可解读为“神就是道”，把道</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子的位格完全与父等同，而导致被初期教会判为异端的‘一位三态论’（</a:t>
            </a:r>
            <a:r>
              <a:rPr lang="en-US" altLang="zh-CN" sz="2800" b="1" dirty="0" err="1">
                <a:latin typeface="Microsoft JhengHei" panose="020B0604030504040204" pitchFamily="34" charset="-120"/>
                <a:ea typeface="Microsoft JhengHei" panose="020B0604030504040204" pitchFamily="34" charset="-120"/>
              </a:rPr>
              <a:t>Sabellianism</a:t>
            </a:r>
            <a:r>
              <a:rPr lang="zh-CN" altLang="zh-CN" sz="2800" b="1" dirty="0">
                <a:latin typeface="Microsoft JhengHei" panose="020B0604030504040204" pitchFamily="34" charset="-120"/>
                <a:ea typeface="Microsoft JhengHei" panose="020B0604030504040204" pitchFamily="34" charset="-120"/>
              </a:rPr>
              <a:t>）（参</a:t>
            </a:r>
            <a:r>
              <a:rPr lang="en-US" altLang="zh-CN" sz="2800" b="1" dirty="0">
                <a:latin typeface="Microsoft JhengHei" panose="020B0604030504040204" pitchFamily="34" charset="-120"/>
                <a:ea typeface="Microsoft JhengHei" panose="020B0604030504040204" pitchFamily="34" charset="-120"/>
              </a:rPr>
              <a:t>-Robert L. </a:t>
            </a:r>
            <a:r>
              <a:rPr lang="en-US" altLang="zh-CN" sz="2800" b="1" dirty="0" err="1">
                <a:latin typeface="Microsoft JhengHei" panose="020B0604030504040204" pitchFamily="34" charset="-120"/>
                <a:ea typeface="Microsoft JhengHei" panose="020B0604030504040204" pitchFamily="34" charset="-120"/>
              </a:rPr>
              <a:t>Reymond</a:t>
            </a:r>
            <a:r>
              <a:rPr lang="zh-CN" altLang="zh-CN" sz="2800" b="1" dirty="0">
                <a:latin typeface="Microsoft JhengHei" panose="020B0604030504040204" pitchFamily="34" charset="-120"/>
                <a:ea typeface="Microsoft JhengHei" panose="020B0604030504040204" pitchFamily="34" charset="-120"/>
              </a:rPr>
              <a:t>，</a:t>
            </a:r>
            <a:r>
              <a:rPr lang="en-US" altLang="zh-CN" sz="2800" b="1" i="1" dirty="0">
                <a:latin typeface="Microsoft JhengHei" panose="020B0604030504040204" pitchFamily="34" charset="-120"/>
                <a:ea typeface="Microsoft JhengHei" panose="020B0604030504040204" pitchFamily="34" charset="-120"/>
              </a:rPr>
              <a:t>Jesus Divine Messiah-The New Testament Witness</a:t>
            </a:r>
            <a:r>
              <a:rPr lang="zh-CN" altLang="zh-CN" sz="2800" b="1" dirty="0">
                <a:latin typeface="Microsoft JhengHei" panose="020B0604030504040204" pitchFamily="34" charset="-120"/>
                <a:ea typeface="Microsoft JhengHei" panose="020B0604030504040204" pitchFamily="34" charset="-120"/>
              </a:rPr>
              <a:t>；页</a:t>
            </a:r>
            <a:r>
              <a:rPr lang="en-US" altLang="zh-CN" sz="2800" b="1" dirty="0">
                <a:latin typeface="Microsoft JhengHei" panose="020B0604030504040204" pitchFamily="34" charset="-120"/>
                <a:ea typeface="Microsoft JhengHei" panose="020B0604030504040204" pitchFamily="34" charset="-120"/>
              </a:rPr>
              <a:t>303-304</a:t>
            </a:r>
            <a:r>
              <a:rPr lang="zh-CN" altLang="zh-CN" sz="2800" b="1" dirty="0">
                <a:latin typeface="Microsoft JhengHei" panose="020B0604030504040204" pitchFamily="34" charset="-120"/>
                <a:ea typeface="Microsoft JhengHei" panose="020B0604030504040204" pitchFamily="34" charset="-120"/>
              </a:rPr>
              <a:t>）。面对道成了肉身死而荣耀复活的主耶稣使徒多马乃称呼祂</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“我的主！我的神！”（约</a:t>
            </a:r>
            <a:r>
              <a:rPr lang="en-US" altLang="zh-CN" sz="2800" b="1" dirty="0">
                <a:latin typeface="Microsoft JhengHei" panose="020B0604030504040204" pitchFamily="34" charset="-120"/>
                <a:ea typeface="Microsoft JhengHei" panose="020B0604030504040204" pitchFamily="34" charset="-120"/>
              </a:rPr>
              <a:t>20</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28</a:t>
            </a:r>
            <a:r>
              <a:rPr lang="zh-CN" altLang="zh-CN" sz="2800" b="1" dirty="0">
                <a:latin typeface="Microsoft JhengHei" panose="020B0604030504040204" pitchFamily="34" charset="-120"/>
                <a:ea typeface="Microsoft JhengHei" panose="020B0604030504040204" pitchFamily="34" charset="-120"/>
              </a:rPr>
              <a:t>）</a:t>
            </a:r>
            <a:endParaRPr lang="zh-CN" altLang="zh-CN" sz="2800" dirty="0">
              <a:latin typeface="Microsoft JhengHei" panose="020B0604030504040204" pitchFamily="34" charset="-120"/>
              <a:ea typeface="Microsoft JhengHei" panose="020B0604030504040204" pitchFamily="34" charset="-120"/>
            </a:endParaRPr>
          </a:p>
          <a:p>
            <a:pPr algn="just">
              <a:spcAft>
                <a:spcPts val="0"/>
              </a:spcAft>
            </a:pP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165123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8658"/>
            <a:ext cx="12192000" cy="6986528"/>
          </a:xfrm>
          <a:prstGeom prst="rect">
            <a:avLst/>
          </a:prstGeom>
        </p:spPr>
        <p:txBody>
          <a:bodyPr wrap="square">
            <a:spAutoFit/>
          </a:bodyPr>
          <a:lstStyle/>
          <a:p>
            <a:pPr lvl="0" algn="ctr">
              <a:spcAft>
                <a:spcPts val="0"/>
              </a:spcAft>
            </a:pPr>
            <a:r>
              <a:rPr lang="en-US" altLang="zh-CN" sz="2800" b="1" u="sng" kern="100" dirty="0">
                <a:solidFill>
                  <a:srgbClr val="FF0000"/>
                </a:solidFill>
                <a:latin typeface="Microsoft JhengHei" panose="020B0604030504040204" pitchFamily="34" charset="-120"/>
                <a:ea typeface="Microsoft JhengHei" panose="020B0604030504040204" pitchFamily="34" charset="-120"/>
              </a:rPr>
              <a:t>1</a:t>
            </a:r>
            <a:r>
              <a:rPr lang="zh-CN" altLang="en-US" sz="2800" b="1" u="sng" kern="100" dirty="0">
                <a:solidFill>
                  <a:srgbClr val="FF0000"/>
                </a:solidFill>
                <a:latin typeface="Microsoft JhengHei" panose="020B0604030504040204" pitchFamily="34" charset="-120"/>
                <a:ea typeface="Microsoft JhengHei" panose="020B0604030504040204" pitchFamily="34" charset="-120"/>
              </a:rPr>
              <a:t>）</a:t>
            </a:r>
            <a:r>
              <a:rPr lang="zh-CN" altLang="zh-CN" sz="2800" b="1" u="sng" kern="100" dirty="0">
                <a:solidFill>
                  <a:srgbClr val="FF0000"/>
                </a:solidFill>
                <a:latin typeface="Microsoft JhengHei" panose="020B0604030504040204" pitchFamily="34" charset="-120"/>
                <a:ea typeface="Microsoft JhengHei" panose="020B0604030504040204" pitchFamily="34" charset="-120"/>
              </a:rPr>
              <a:t>圣子基督的全备神性并与圣天父的合一联系</a:t>
            </a:r>
            <a:endParaRPr lang="zh-CN" altLang="zh-CN" sz="2800" b="1" u="sng"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latin typeface="Microsoft JhengHei" panose="020B0604030504040204" pitchFamily="34" charset="-120"/>
                <a:ea typeface="Microsoft JhengHei" panose="020B0604030504040204" pitchFamily="34" charset="-120"/>
              </a:rPr>
              <a:t> </a:t>
            </a:r>
            <a:endParaRPr lang="zh-CN" altLang="zh-CN" sz="2800" b="1" kern="100" dirty="0">
              <a:latin typeface="Microsoft JhengHei" panose="020B0604030504040204" pitchFamily="34" charset="-120"/>
              <a:ea typeface="Microsoft JhengHei" panose="020B0604030504040204" pitchFamily="34" charset="-120"/>
            </a:endParaRPr>
          </a:p>
          <a:p>
            <a:r>
              <a:rPr lang="en-US" altLang="zh-CN" sz="2800" b="1" u="sng" kern="100" dirty="0">
                <a:solidFill>
                  <a:srgbClr val="FF0000"/>
                </a:solidFill>
                <a:latin typeface="Microsoft JhengHei" panose="020B0604030504040204" pitchFamily="34" charset="-120"/>
                <a:ea typeface="Microsoft JhengHei" panose="020B0604030504040204" pitchFamily="34" charset="-120"/>
              </a:rPr>
              <a:t>1.1</a:t>
            </a:r>
            <a:r>
              <a:rPr lang="zh-CN" altLang="zh-CN" sz="2800" b="1" u="sng" kern="100" dirty="0">
                <a:solidFill>
                  <a:srgbClr val="FF0000"/>
                </a:solidFill>
                <a:latin typeface="Microsoft JhengHei" panose="020B0604030504040204" pitchFamily="34" charset="-120"/>
                <a:ea typeface="Microsoft JhengHei" panose="020B0604030504040204" pitchFamily="34" charset="-120"/>
              </a:rPr>
              <a:t>）圣子基督与圣父上帝拥有共同的绝对永恒性</a:t>
            </a:r>
            <a:endParaRPr lang="zh-CN" altLang="zh-CN" sz="2800" b="1" kern="100" dirty="0">
              <a:solidFill>
                <a:srgbClr val="FF0000"/>
              </a:solidFill>
              <a:latin typeface="Microsoft JhengHei" panose="020B0604030504040204" pitchFamily="34" charset="-120"/>
              <a:ea typeface="Microsoft JhengHei" panose="020B0604030504040204" pitchFamily="34" charset="-120"/>
            </a:endParaRPr>
          </a:p>
          <a:p>
            <a:pPr marL="457200"/>
            <a:r>
              <a:rPr lang="en-US" altLang="zh-CN" sz="2800" b="1" kern="100" dirty="0">
                <a:solidFill>
                  <a:srgbClr val="FF0000"/>
                </a:solidFill>
                <a:latin typeface="Microsoft JhengHei" panose="020B0604030504040204" pitchFamily="34" charset="-120"/>
                <a:ea typeface="Microsoft JhengHei" panose="020B0604030504040204" pitchFamily="34" charset="-120"/>
              </a:rPr>
              <a:t> </a:t>
            </a:r>
            <a:endParaRPr lang="zh-CN" altLang="zh-CN" sz="2800" b="1" kern="100" dirty="0">
              <a:latin typeface="Microsoft JhengHei" panose="020B0604030504040204" pitchFamily="34" charset="-120"/>
              <a:ea typeface="Microsoft JhengHei" panose="020B0604030504040204" pitchFamily="34" charset="-120"/>
            </a:endParaRPr>
          </a:p>
          <a:p>
            <a:r>
              <a:rPr lang="zh-CN" altLang="zh-CN" sz="2800" b="1" kern="100" dirty="0">
                <a:solidFill>
                  <a:srgbClr val="000000"/>
                </a:solidFill>
                <a:latin typeface="Microsoft JhengHei" panose="020B0604030504040204" pitchFamily="34" charset="-120"/>
                <a:ea typeface="Microsoft JhengHei" panose="020B0604030504040204" pitchFamily="34" charset="-120"/>
              </a:rPr>
              <a:t>耶和华上帝自我宣称为绝对的永恒者</a:t>
            </a:r>
            <a:r>
              <a:rPr lang="en-US" altLang="zh-CN" sz="2800" b="1" kern="100" dirty="0">
                <a:solidFill>
                  <a:srgbClr val="000000"/>
                </a:solidFill>
                <a:latin typeface="Microsoft JhengHei" panose="020B0604030504040204" pitchFamily="34" charset="-120"/>
                <a:ea typeface="Microsoft JhengHei" panose="020B0604030504040204" pitchFamily="34" charset="-120"/>
              </a:rPr>
              <a:t>—</a:t>
            </a:r>
            <a:r>
              <a:rPr lang="zh-CN" altLang="zh-CN" sz="2800" b="1" u="sng" kern="100" dirty="0">
                <a:solidFill>
                  <a:srgbClr val="000000"/>
                </a:solidFill>
                <a:latin typeface="Microsoft JhengHei" panose="020B0604030504040204" pitchFamily="34" charset="-120"/>
                <a:ea typeface="Microsoft JhengHei" panose="020B0604030504040204" pitchFamily="34" charset="-120"/>
              </a:rPr>
              <a:t>以赛亚</a:t>
            </a:r>
            <a:r>
              <a:rPr lang="en-US" altLang="zh-CN" sz="2800" b="1" u="sng" kern="100" dirty="0">
                <a:solidFill>
                  <a:srgbClr val="000000"/>
                </a:solidFill>
                <a:latin typeface="Microsoft JhengHei" panose="020B0604030504040204" pitchFamily="34" charset="-120"/>
                <a:ea typeface="Microsoft JhengHei" panose="020B0604030504040204" pitchFamily="34" charset="-120"/>
              </a:rPr>
              <a:t>44:6</a:t>
            </a:r>
            <a:r>
              <a:rPr lang="en-US" altLang="zh-CN" sz="2800" b="1" kern="100" dirty="0">
                <a:solidFill>
                  <a:srgbClr val="000000"/>
                </a:solidFill>
                <a:latin typeface="Microsoft JhengHei" panose="020B0604030504040204" pitchFamily="34" charset="-120"/>
                <a:ea typeface="Microsoft JhengHei" panose="020B0604030504040204" pitchFamily="34" charset="-120"/>
              </a:rPr>
              <a:t>,</a:t>
            </a:r>
            <a:r>
              <a:rPr lang="zh-CN" altLang="zh-CN" sz="2800" b="1" kern="100" dirty="0">
                <a:solidFill>
                  <a:srgbClr val="000099"/>
                </a:solidFill>
                <a:latin typeface="Microsoft JhengHei" panose="020B0604030504040204" pitchFamily="34" charset="-120"/>
                <a:ea typeface="Microsoft JhengHei" panose="020B0604030504040204" pitchFamily="34" charset="-120"/>
              </a:rPr>
              <a:t>“耶和华以色列的君，以色列的救赎 主万军之耶和华如此说，</a:t>
            </a:r>
            <a:r>
              <a:rPr lang="zh-CN" altLang="zh-CN" sz="2800" b="1" u="sng" kern="100" dirty="0">
                <a:solidFill>
                  <a:srgbClr val="000099"/>
                </a:solidFill>
                <a:latin typeface="Microsoft JhengHei" panose="020B0604030504040204" pitchFamily="34" charset="-120"/>
                <a:ea typeface="Microsoft JhengHei" panose="020B0604030504040204" pitchFamily="34" charset="-120"/>
              </a:rPr>
              <a:t>我是首先的，我是末后的，</a:t>
            </a:r>
            <a:r>
              <a:rPr lang="zh-CN" altLang="zh-CN" sz="2800" b="1" kern="100" dirty="0">
                <a:solidFill>
                  <a:srgbClr val="000099"/>
                </a:solidFill>
                <a:latin typeface="Microsoft JhengHei" panose="020B0604030504040204" pitchFamily="34" charset="-120"/>
                <a:ea typeface="Microsoft JhengHei" panose="020B0604030504040204" pitchFamily="34" charset="-120"/>
              </a:rPr>
              <a:t>除我以外，再没有真神</a:t>
            </a:r>
            <a:r>
              <a:rPr lang="zh-CN" altLang="zh-CN" sz="2800" b="1" kern="100" dirty="0">
                <a:solidFill>
                  <a:srgbClr val="000099"/>
                </a:solidFill>
                <a:latin typeface="Microsoft JhengHei" panose="020B0604030504040204" pitchFamily="34" charset="-120"/>
                <a:ea typeface="Microsoft JhengHei" panose="020B0604030504040204" pitchFamily="34" charset="-120"/>
                <a:cs typeface="宋体" panose="02010600030101010101" pitchFamily="2" charset="-122"/>
              </a:rPr>
              <a:t>。</a:t>
            </a:r>
            <a:r>
              <a:rPr lang="en-US" altLang="zh-CN" sz="2800" b="1" kern="100" dirty="0">
                <a:solidFill>
                  <a:srgbClr val="000099"/>
                </a:solidFill>
                <a:latin typeface="Microsoft JhengHei" panose="020B0604030504040204" pitchFamily="34" charset="-120"/>
                <a:ea typeface="Microsoft JhengHei" panose="020B0604030504040204" pitchFamily="34" charset="-120"/>
                <a:cs typeface="宋体" panose="02010600030101010101" pitchFamily="2" charset="-122"/>
              </a:rPr>
              <a:t>”</a:t>
            </a:r>
            <a:r>
              <a:rPr lang="en-US" altLang="zh-CN" sz="2800" b="1" kern="100" dirty="0">
                <a:solidFill>
                  <a:srgbClr val="000099"/>
                </a:solidFill>
                <a:latin typeface="Microsoft JhengHei" panose="020B0604030504040204" pitchFamily="34" charset="-120"/>
                <a:ea typeface="Microsoft JhengHei" panose="020B0604030504040204" pitchFamily="34" charset="-120"/>
              </a:rPr>
              <a:t> </a:t>
            </a:r>
            <a:r>
              <a:rPr lang="zh-CN" altLang="zh-CN" sz="2800" b="1" u="sng" kern="100" dirty="0">
                <a:solidFill>
                  <a:srgbClr val="000000"/>
                </a:solidFill>
                <a:latin typeface="Microsoft JhengHei" panose="020B0604030504040204" pitchFamily="34" charset="-120"/>
                <a:ea typeface="Microsoft JhengHei" panose="020B0604030504040204" pitchFamily="34" charset="-120"/>
              </a:rPr>
              <a:t>赛</a:t>
            </a:r>
            <a:r>
              <a:rPr lang="en-US" altLang="zh-CN" sz="2800" b="1" u="sng" kern="100" dirty="0">
                <a:solidFill>
                  <a:srgbClr val="000000"/>
                </a:solidFill>
                <a:latin typeface="Microsoft JhengHei" panose="020B0604030504040204" pitchFamily="34" charset="-120"/>
                <a:ea typeface="Microsoft JhengHei" panose="020B0604030504040204" pitchFamily="34" charset="-120"/>
              </a:rPr>
              <a:t>48</a:t>
            </a:r>
            <a:r>
              <a:rPr lang="zh-CN" altLang="zh-CN" sz="2800" b="1" u="sng" kern="100" dirty="0">
                <a:solidFill>
                  <a:srgbClr val="000000"/>
                </a:solidFill>
                <a:latin typeface="Microsoft JhengHei" panose="020B0604030504040204" pitchFamily="34" charset="-120"/>
                <a:ea typeface="Microsoft JhengHei" panose="020B0604030504040204" pitchFamily="34" charset="-120"/>
              </a:rPr>
              <a:t>：</a:t>
            </a:r>
            <a:r>
              <a:rPr lang="en-US" altLang="zh-CN" sz="2800" b="1" u="sng" kern="100" dirty="0">
                <a:solidFill>
                  <a:srgbClr val="000000"/>
                </a:solidFill>
                <a:latin typeface="Microsoft JhengHei" panose="020B0604030504040204" pitchFamily="34" charset="-120"/>
                <a:ea typeface="Microsoft JhengHei" panose="020B0604030504040204" pitchFamily="34" charset="-120"/>
              </a:rPr>
              <a:t>12</a:t>
            </a:r>
            <a:r>
              <a:rPr lang="zh-CN" altLang="zh-CN" sz="2800" b="1" kern="100" dirty="0">
                <a:solidFill>
                  <a:srgbClr val="000000"/>
                </a:solidFill>
                <a:latin typeface="Microsoft JhengHei" panose="020B0604030504040204" pitchFamily="34" charset="-120"/>
                <a:ea typeface="Microsoft JhengHei" panose="020B0604030504040204" pitchFamily="34" charset="-120"/>
              </a:rPr>
              <a:t>，“</a:t>
            </a:r>
            <a:r>
              <a:rPr lang="zh-CN" altLang="zh-CN" sz="2800" b="1" kern="100" dirty="0">
                <a:solidFill>
                  <a:srgbClr val="0000CC"/>
                </a:solidFill>
                <a:latin typeface="Microsoft JhengHei" panose="020B0604030504040204" pitchFamily="34" charset="-120"/>
                <a:ea typeface="Microsoft JhengHei" panose="020B0604030504040204" pitchFamily="34" charset="-120"/>
              </a:rPr>
              <a:t>雅各，我所选召的以色列阿，当听我言。我是耶和华，</a:t>
            </a:r>
            <a:r>
              <a:rPr lang="zh-CN" altLang="zh-CN" sz="2800" b="1" u="sng" kern="100" dirty="0">
                <a:solidFill>
                  <a:srgbClr val="0000CC"/>
                </a:solidFill>
                <a:latin typeface="Microsoft JhengHei" panose="020B0604030504040204" pitchFamily="34" charset="-120"/>
                <a:ea typeface="Microsoft JhengHei" panose="020B0604030504040204" pitchFamily="34" charset="-120"/>
              </a:rPr>
              <a:t>我是首先的，也是末后的</a:t>
            </a:r>
            <a:r>
              <a:rPr lang="zh-CN" altLang="zh-CN" sz="2800" b="1" kern="100" dirty="0">
                <a:solidFill>
                  <a:srgbClr val="0000CC"/>
                </a:solidFill>
                <a:latin typeface="Microsoft JhengHei" panose="020B0604030504040204" pitchFamily="34" charset="-120"/>
                <a:ea typeface="Microsoft JhengHei" panose="020B0604030504040204" pitchFamily="34" charset="-120"/>
              </a:rPr>
              <a:t> </a:t>
            </a:r>
            <a:r>
              <a:rPr lang="zh-CN" altLang="zh-CN" sz="2800" b="1" kern="100" dirty="0">
                <a:solidFill>
                  <a:srgbClr val="0000CC"/>
                </a:solidFill>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800" b="1" u="sng" kern="100" dirty="0">
                <a:solidFill>
                  <a:srgbClr val="0000CC"/>
                </a:solidFill>
                <a:latin typeface="Microsoft JhengHei" panose="020B0604030504040204" pitchFamily="34" charset="-120"/>
                <a:ea typeface="Microsoft JhengHei" panose="020B0604030504040204" pitchFamily="34" charset="-120"/>
              </a:rPr>
              <a:t>我是首先的，我是末后的</a:t>
            </a:r>
            <a:r>
              <a:rPr lang="en-US" altLang="zh-CN" sz="2800" b="1" u="sng" kern="100" dirty="0">
                <a:solidFill>
                  <a:srgbClr val="0000CC"/>
                </a:solidFill>
                <a:latin typeface="Microsoft JhengHei" panose="020B0604030504040204" pitchFamily="34" charset="-120"/>
                <a:ea typeface="Microsoft JhengHei" panose="020B0604030504040204" pitchFamily="34" charset="-120"/>
              </a:rPr>
              <a:t>”  </a:t>
            </a:r>
            <a:r>
              <a:rPr lang="zh-CN" altLang="zh-CN" sz="2800" b="1" kern="100" dirty="0">
                <a:solidFill>
                  <a:srgbClr val="0000CC"/>
                </a:solidFill>
                <a:latin typeface="Microsoft JhengHei" panose="020B0604030504040204" pitchFamily="34" charset="-120"/>
                <a:ea typeface="Microsoft JhengHei" panose="020B0604030504040204" pitchFamily="34" charset="-120"/>
              </a:rPr>
              <a:t>意思是“我是自有永有的绝对永恒者。”</a:t>
            </a:r>
          </a:p>
          <a:p>
            <a:r>
              <a:rPr lang="en-US" altLang="zh-CN" sz="2800" b="1" kern="100" dirty="0">
                <a:solidFill>
                  <a:srgbClr val="000000"/>
                </a:solidFill>
                <a:latin typeface="Microsoft JhengHei" panose="020B0604030504040204" pitchFamily="34" charset="-120"/>
                <a:ea typeface="Microsoft JhengHei" panose="020B0604030504040204" pitchFamily="34" charset="-120"/>
              </a:rPr>
              <a:t> </a:t>
            </a:r>
            <a:endParaRPr lang="zh-CN" altLang="zh-CN" sz="2800" b="1" kern="100" dirty="0">
              <a:latin typeface="Microsoft JhengHei" panose="020B0604030504040204" pitchFamily="34" charset="-120"/>
              <a:ea typeface="Microsoft JhengHei" panose="020B0604030504040204" pitchFamily="34" charset="-120"/>
            </a:endParaRPr>
          </a:p>
          <a:p>
            <a:r>
              <a:rPr lang="en-US" altLang="zh-CN" sz="2800" b="1" kern="100" dirty="0">
                <a:solidFill>
                  <a:srgbClr val="000000"/>
                </a:solidFill>
                <a:latin typeface="Microsoft JhengHei" panose="020B0604030504040204" pitchFamily="34" charset="-120"/>
                <a:ea typeface="Microsoft JhengHei" panose="020B0604030504040204" pitchFamily="34" charset="-120"/>
              </a:rPr>
              <a:t> </a:t>
            </a:r>
            <a:r>
              <a:rPr lang="zh-CN" altLang="zh-CN" sz="2800" b="1" kern="100"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按旧约</a:t>
            </a:r>
            <a:r>
              <a:rPr lang="zh-CN" altLang="zh-CN" sz="2800" b="1" dirty="0">
                <a:latin typeface="Microsoft JhengHei" panose="020B0604030504040204" pitchFamily="34" charset="-120"/>
                <a:ea typeface="Microsoft JhengHei" panose="020B0604030504040204" pitchFamily="34" charset="-120"/>
                <a:cs typeface="宋体" panose="02010600030101010101" pitchFamily="2" charset="-122"/>
              </a:rPr>
              <a:t>弥迦先知的预告，将来出自大卫家的弥赛亚君主乃是源自亘古</a:t>
            </a:r>
            <a:r>
              <a:rPr lang="en-US" altLang="zh-CN" sz="2800" b="1" dirty="0">
                <a:latin typeface="Microsoft JhengHei" panose="020B0604030504040204" pitchFamily="34" charset="-120"/>
                <a:ea typeface="Microsoft JhengHei" panose="020B0604030504040204" pitchFamily="34" charset="-120"/>
                <a:cs typeface="宋体" panose="02010600030101010101" pitchFamily="2" charset="-122"/>
              </a:rPr>
              <a:t>/ </a:t>
            </a:r>
            <a:r>
              <a:rPr lang="zh-CN" altLang="zh-CN" sz="2800" b="1" dirty="0">
                <a:latin typeface="Microsoft JhengHei" panose="020B0604030504040204" pitchFamily="34" charset="-120"/>
                <a:ea typeface="Microsoft JhengHei" panose="020B0604030504040204" pitchFamily="34" charset="-120"/>
                <a:cs typeface="宋体" panose="02010600030101010101" pitchFamily="2" charset="-122"/>
              </a:rPr>
              <a:t>太初</a:t>
            </a:r>
            <a:r>
              <a:rPr lang="en-US" altLang="zh-CN" sz="2800" b="1" dirty="0">
                <a:latin typeface="Microsoft JhengHei" panose="020B0604030504040204" pitchFamily="34" charset="-120"/>
                <a:ea typeface="Microsoft JhengHei" panose="020B0604030504040204" pitchFamily="34" charset="-120"/>
                <a:cs typeface="宋体" panose="02010600030101010101" pitchFamily="2" charset="-122"/>
              </a:rPr>
              <a:t>--</a:t>
            </a:r>
            <a:r>
              <a:rPr lang="en-US" altLang="zh-CN" sz="2800" b="1" u="sng" dirty="0">
                <a:latin typeface="Microsoft JhengHei" panose="020B0604030504040204" pitchFamily="34" charset="-120"/>
                <a:ea typeface="Microsoft JhengHei" panose="020B0604030504040204" pitchFamily="34" charset="-120"/>
                <a:cs typeface="宋体" panose="02010600030101010101" pitchFamily="2" charset="-122"/>
              </a:rPr>
              <a:t>5</a:t>
            </a:r>
            <a:r>
              <a:rPr lang="zh-CN" altLang="zh-CN" sz="2800" b="1" u="sng" dirty="0">
                <a:latin typeface="Microsoft JhengHei" panose="020B0604030504040204" pitchFamily="34" charset="-120"/>
                <a:ea typeface="Microsoft JhengHei" panose="020B0604030504040204" pitchFamily="34" charset="-120"/>
                <a:cs typeface="宋体" panose="02010600030101010101" pitchFamily="2" charset="-122"/>
              </a:rPr>
              <a:t>：</a:t>
            </a:r>
            <a:r>
              <a:rPr lang="en-US" altLang="zh-CN" sz="2800" b="1" u="sng" dirty="0">
                <a:latin typeface="Microsoft JhengHei" panose="020B0604030504040204" pitchFamily="34" charset="-120"/>
                <a:ea typeface="Microsoft JhengHei" panose="020B0604030504040204" pitchFamily="34" charset="-120"/>
                <a:cs typeface="宋体" panose="02010600030101010101" pitchFamily="2" charset="-122"/>
              </a:rPr>
              <a:t>2</a:t>
            </a:r>
            <a:r>
              <a:rPr lang="zh-CN" altLang="zh-CN" sz="2800" b="1" dirty="0">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800" b="1" dirty="0">
                <a:solidFill>
                  <a:srgbClr val="000099"/>
                </a:solidFill>
                <a:latin typeface="Microsoft JhengHei" panose="020B0604030504040204" pitchFamily="34" charset="-120"/>
                <a:ea typeface="Microsoft JhengHei" panose="020B0604030504040204" pitchFamily="34" charset="-120"/>
                <a:cs typeface="宋体" panose="02010600030101010101" pitchFamily="2" charset="-122"/>
              </a:rPr>
              <a:t>“伯利恒，以法他阿，你在犹大诸城中为小。将来必有一</a:t>
            </a:r>
            <a:r>
              <a:rPr lang="zh-CN" altLang="zh-CN" sz="2800" b="1" dirty="0">
                <a:solidFill>
                  <a:srgbClr val="000099"/>
                </a:solidFill>
                <a:effectLst/>
                <a:latin typeface="Microsoft JhengHei" panose="020B0604030504040204" pitchFamily="34" charset="-120"/>
                <a:ea typeface="Microsoft JhengHei" panose="020B0604030504040204" pitchFamily="34" charset="-120"/>
              </a:rPr>
              <a:t> </a:t>
            </a:r>
            <a:r>
              <a:rPr lang="zh-CN" altLang="zh-CN" sz="2800" b="1" dirty="0">
                <a:solidFill>
                  <a:srgbClr val="000099"/>
                </a:solidFill>
                <a:latin typeface="Microsoft JhengHei" panose="020B0604030504040204" pitchFamily="34" charset="-120"/>
                <a:ea typeface="Microsoft JhengHei" panose="020B0604030504040204" pitchFamily="34" charset="-120"/>
                <a:cs typeface="宋体" panose="02010600030101010101" pitchFamily="2" charset="-122"/>
              </a:rPr>
              <a:t>位从你那里出来，在以色列中</a:t>
            </a:r>
            <a:r>
              <a:rPr lang="zh-CN" altLang="zh-CN" sz="2800" b="1" dirty="0">
                <a:solidFill>
                  <a:srgbClr val="000099"/>
                </a:solidFill>
                <a:latin typeface="Microsoft JhengHei" panose="020B0604030504040204" pitchFamily="34" charset="-120"/>
                <a:ea typeface="Microsoft JhengHei" panose="020B0604030504040204" pitchFamily="34" charset="-120"/>
              </a:rPr>
              <a:t>为我作掌权的。</a:t>
            </a:r>
            <a:r>
              <a:rPr lang="zh-CN" altLang="zh-CN" sz="2800" b="1" u="sng" dirty="0">
                <a:solidFill>
                  <a:srgbClr val="000099"/>
                </a:solidFill>
                <a:latin typeface="Microsoft JhengHei" panose="020B0604030504040204" pitchFamily="34" charset="-120"/>
                <a:ea typeface="Microsoft JhengHei" panose="020B0604030504040204" pitchFamily="34" charset="-120"/>
              </a:rPr>
              <a:t>他的根源从亘古，从太初就有。</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latin typeface="Microsoft JhengHei" panose="020B0604030504040204" pitchFamily="34" charset="-120"/>
                <a:ea typeface="Microsoft JhengHei" panose="020B0604030504040204" pitchFamily="34" charset="-120"/>
              </a:rPr>
              <a:t>约翰福音</a:t>
            </a:r>
            <a:r>
              <a:rPr lang="en-US" altLang="zh-CN" sz="2800" b="1" u="sng" dirty="0">
                <a:latin typeface="Microsoft JhengHei" panose="020B0604030504040204" pitchFamily="34" charset="-120"/>
                <a:ea typeface="Microsoft JhengHei" panose="020B0604030504040204" pitchFamily="34" charset="-120"/>
              </a:rPr>
              <a:t>1</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1-2</a:t>
            </a:r>
            <a:r>
              <a:rPr lang="zh-CN" altLang="zh-CN" sz="2800" b="1" u="sng" dirty="0">
                <a:latin typeface="Microsoft JhengHei" panose="020B0604030504040204" pitchFamily="34" charset="-120"/>
                <a:ea typeface="Microsoft JhengHei" panose="020B0604030504040204" pitchFamily="34" charset="-120"/>
              </a:rPr>
              <a:t>，</a:t>
            </a:r>
            <a:r>
              <a:rPr lang="zh-CN" altLang="zh-CN" sz="2800" b="1" dirty="0">
                <a:solidFill>
                  <a:srgbClr val="000099"/>
                </a:solidFill>
                <a:latin typeface="Microsoft JhengHei" panose="020B0604030504040204" pitchFamily="34" charset="-120"/>
                <a:ea typeface="Microsoft JhengHei" panose="020B0604030504040204" pitchFamily="34" charset="-120"/>
              </a:rPr>
              <a:t>“太初有道</a:t>
            </a:r>
            <a:r>
              <a:rPr lang="en-US" altLang="zh-CN" sz="2800" b="1" dirty="0">
                <a:solidFill>
                  <a:srgbClr val="000099"/>
                </a:solidFill>
                <a:latin typeface="Microsoft JhengHei" panose="020B0604030504040204" pitchFamily="34" charset="-120"/>
                <a:ea typeface="Microsoft JhengHei" panose="020B0604030504040204" pitchFamily="34" charset="-120"/>
              </a:rPr>
              <a:t> 2. </a:t>
            </a:r>
            <a:r>
              <a:rPr lang="zh-CN" altLang="zh-CN" sz="2800" b="1" dirty="0">
                <a:solidFill>
                  <a:srgbClr val="000099"/>
                </a:solidFill>
                <a:latin typeface="Microsoft JhengHei" panose="020B0604030504040204" pitchFamily="34" charset="-120"/>
                <a:ea typeface="Microsoft JhengHei" panose="020B0604030504040204" pitchFamily="34" charset="-120"/>
              </a:rPr>
              <a:t>这 道太初与神同在 。”</a:t>
            </a:r>
            <a:endParaRPr lang="en-US" altLang="zh-CN" sz="2800" b="1" dirty="0">
              <a:solidFill>
                <a:srgbClr val="000099"/>
              </a:solidFill>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按经文这“道”（</a:t>
            </a:r>
            <a:r>
              <a:rPr lang="en-US" altLang="zh-CN" sz="2800" b="1" dirty="0">
                <a:latin typeface="Microsoft JhengHei" panose="020B0604030504040204" pitchFamily="34" charset="-120"/>
                <a:ea typeface="Microsoft JhengHei" panose="020B0604030504040204" pitchFamily="34" charset="-120"/>
              </a:rPr>
              <a:t>Logos</a:t>
            </a:r>
            <a:r>
              <a:rPr lang="zh-CN" altLang="zh-CN" sz="2800" b="1" dirty="0">
                <a:latin typeface="Microsoft JhengHei" panose="020B0604030504040204" pitchFamily="34" charset="-120"/>
                <a:ea typeface="Microsoft JhengHei" panose="020B0604030504040204" pitchFamily="34" charset="-120"/>
              </a:rPr>
              <a:t>）从亘古</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太初就“已经”与上帝共存，而祂即同一章接下去第</a:t>
            </a:r>
            <a:r>
              <a:rPr lang="en-US" altLang="zh-CN" sz="2800" b="1" dirty="0">
                <a:latin typeface="Microsoft JhengHei" panose="020B0604030504040204" pitchFamily="34" charset="-120"/>
                <a:ea typeface="Microsoft JhengHei" panose="020B0604030504040204" pitchFamily="34" charset="-120"/>
              </a:rPr>
              <a:t>14</a:t>
            </a:r>
            <a:r>
              <a:rPr lang="zh-CN" altLang="zh-CN" sz="2800" b="1" dirty="0">
                <a:latin typeface="Microsoft JhengHei" panose="020B0604030504040204" pitchFamily="34" charset="-120"/>
                <a:ea typeface="Microsoft JhengHei" panose="020B0604030504040204" pitchFamily="34" charset="-120"/>
              </a:rPr>
              <a:t>节成为肉身的主耶稣。</a:t>
            </a:r>
            <a:endParaRPr lang="zh-CN" altLang="en-US" sz="2800" b="1" dirty="0">
              <a:solidFill>
                <a:srgbClr val="000099"/>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3229062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826" y="0"/>
            <a:ext cx="12034684" cy="6555641"/>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rPr>
              <a:t>其实根据</a:t>
            </a:r>
            <a:r>
              <a:rPr lang="en-US" altLang="zh-CN" sz="2800" b="1" kern="100" dirty="0">
                <a:solidFill>
                  <a:srgbClr val="000000"/>
                </a:solidFill>
                <a:latin typeface="Times New Roman" panose="02020603050405020304" pitchFamily="18" charset="0"/>
                <a:ea typeface="Microsoft JhengHei" panose="020B0604030504040204" pitchFamily="34" charset="-120"/>
              </a:rPr>
              <a:t>R. </a:t>
            </a:r>
            <a:r>
              <a:rPr lang="en-US" altLang="zh-CN" sz="2800" b="1" kern="100" dirty="0" err="1">
                <a:solidFill>
                  <a:srgbClr val="000000"/>
                </a:solidFill>
                <a:latin typeface="Times New Roman" panose="02020603050405020304" pitchFamily="18" charset="0"/>
                <a:ea typeface="Microsoft JhengHei" panose="020B0604030504040204" pitchFamily="34" charset="-120"/>
              </a:rPr>
              <a:t>Reymond</a:t>
            </a:r>
            <a:r>
              <a:rPr lang="zh-CN" altLang="zh-CN" sz="2800" b="1" kern="100" dirty="0">
                <a:solidFill>
                  <a:srgbClr val="000000"/>
                </a:solidFill>
                <a:latin typeface="Times New Roman" panose="02020603050405020304" pitchFamily="18" charset="0"/>
                <a:ea typeface="Microsoft JhengHei" panose="020B0604030504040204" pitchFamily="34" charset="-120"/>
              </a:rPr>
              <a:t>的深入研究，他认为</a:t>
            </a:r>
            <a:r>
              <a:rPr lang="zh-CN" altLang="zh-CN" sz="2800" b="1" u="sng" kern="100" dirty="0">
                <a:solidFill>
                  <a:srgbClr val="000000"/>
                </a:solidFill>
                <a:latin typeface="Times New Roman" panose="02020603050405020304" pitchFamily="18" charset="0"/>
                <a:ea typeface="Microsoft JhengHei" panose="020B0604030504040204" pitchFamily="34" charset="-120"/>
              </a:rPr>
              <a:t>约</a:t>
            </a:r>
            <a:r>
              <a:rPr lang="en-US" altLang="zh-CN" sz="2800" b="1" u="sng" kern="100" dirty="0">
                <a:solidFill>
                  <a:srgbClr val="000000"/>
                </a:solidFill>
                <a:latin typeface="Times New Roman" panose="02020603050405020304" pitchFamily="18" charset="0"/>
                <a:ea typeface="Microsoft JhengHei" panose="020B0604030504040204" pitchFamily="34" charset="-120"/>
              </a:rPr>
              <a:t>1</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18</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“从来没有人看见神。只有在父怀里 的独生子将他表明出来</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，经文中“父怀里的独生子”，若是译为“父怀里独特的</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子</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-Son]-[</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本身是</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-Himself]</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神”将是更具权威性，因具有更多重量级古抄本支持。</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R. </a:t>
            </a:r>
            <a:r>
              <a:rPr lang="en-US" altLang="zh-CN" sz="2800" b="1" u="sng" kern="100" dirty="0" err="1">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Reymond</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自译约</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18</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如下：“</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God no man has seen at any time; The only [Son], [Himself] God, who is [continually] in the bosom of the Father—That One revealed Him.”</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。按此版本圣子乃被尊称为“独特的</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神”。</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同上</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err="1">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Reymond</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 pp. 304-306)</a:t>
            </a:r>
            <a:endParaRPr lang="zh-CN" altLang="zh-CN" sz="2800" kern="100" dirty="0">
              <a:latin typeface="Times New Roman" panose="02020603050405020304" pitchFamily="18" charset="0"/>
            </a:endParaRPr>
          </a:p>
          <a:p>
            <a:pPr algn="just">
              <a:spcAft>
                <a:spcPts val="0"/>
              </a:spcAft>
            </a:pPr>
            <a:r>
              <a:rPr lang="en-US" altLang="zh-CN" sz="2800" b="1" kern="100" dirty="0">
                <a:solidFill>
                  <a:srgbClr val="000000"/>
                </a:solidFill>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使徒约翰也写了约翰一书。他在壹约</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5</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20</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写道：</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我们也知道神的儿子已经来到， 且 将智慧赐给我们，使我们认识那位真实的，我们也在那位真实的里面，就是在他儿子耶 稣基督里面。</a:t>
            </a:r>
            <a:r>
              <a:rPr lang="zh-CN" altLang="zh-CN" sz="2800" b="1" u="sng" kern="100" dirty="0">
                <a:solidFill>
                  <a:srgbClr val="0000CC"/>
                </a:solidFill>
                <a:latin typeface="Times New Roman" panose="02020603050405020304" pitchFamily="18" charset="0"/>
                <a:ea typeface="Microsoft JhengHei" panose="020B0604030504040204" pitchFamily="34" charset="-120"/>
              </a:rPr>
              <a:t>这是真神，也是永生</a:t>
            </a:r>
            <a:r>
              <a:rPr lang="zh-CN" altLang="zh-CN" sz="2800" b="1" kern="100" dirty="0">
                <a:solidFill>
                  <a:srgbClr val="0000CC"/>
                </a:solidFill>
                <a:latin typeface="Times New Roman" panose="02020603050405020304" pitchFamily="18" charset="0"/>
                <a:ea typeface="Microsoft JhengHei" panose="020B0604030504040204" pitchFamily="34" charset="-120"/>
              </a:rPr>
              <a:t> </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”本经文的一个重要问题是</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00"/>
                </a:solidFill>
                <a:latin typeface="Times New Roman" panose="02020603050405020304" pitchFamily="18" charset="0"/>
                <a:ea typeface="Microsoft JhengHei" panose="020B0604030504040204" pitchFamily="34" charset="-120"/>
              </a:rPr>
              <a:t>这是真神，也是永 生”</a:t>
            </a:r>
            <a:r>
              <a:rPr lang="zh-CN" altLang="zh-CN" sz="2800" b="1" kern="100" dirty="0">
                <a:solidFill>
                  <a:srgbClr val="000000"/>
                </a:solidFill>
                <a:latin typeface="Times New Roman" panose="02020603050405020304" pitchFamily="18" charset="0"/>
                <a:ea typeface="Microsoft JhengHei" panose="020B0604030504040204" pitchFamily="34" charset="-120"/>
              </a:rPr>
              <a:t>中的“这是真神”到底是指天父上帝呢，或是圣子耶稣？根据</a:t>
            </a:r>
            <a:r>
              <a:rPr lang="en-US" altLang="zh-CN" sz="2800" b="1" kern="100" dirty="0">
                <a:solidFill>
                  <a:srgbClr val="000000"/>
                </a:solidFill>
                <a:latin typeface="Times New Roman" panose="02020603050405020304" pitchFamily="18" charset="0"/>
                <a:ea typeface="Microsoft JhengHei" panose="020B0604030504040204" pitchFamily="34" charset="-120"/>
              </a:rPr>
              <a:t> R. </a:t>
            </a:r>
            <a:r>
              <a:rPr lang="en-US" altLang="zh-CN" sz="2800" b="1" kern="100" dirty="0" err="1">
                <a:solidFill>
                  <a:srgbClr val="000000"/>
                </a:solidFill>
                <a:latin typeface="Times New Roman" panose="02020603050405020304" pitchFamily="18" charset="0"/>
                <a:ea typeface="Microsoft JhengHei" panose="020B0604030504040204" pitchFamily="34" charset="-120"/>
              </a:rPr>
              <a:t>Reymond</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的见解，经文中的“真神”可指天父，也可指圣子；而他提出下列四个理由说明为何他认为指为圣子基督更为恰当：</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12493986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290323" cy="6555641"/>
          </a:xfrm>
          <a:prstGeom prst="rect">
            <a:avLst/>
          </a:prstGeom>
        </p:spPr>
        <p:txBody>
          <a:bodyPr wrap="square">
            <a:spAutoFit/>
          </a:bodyPr>
          <a:lstStyle/>
          <a:p>
            <a:pPr marL="342900" lvl="0" indent="-342900">
              <a:buFont typeface="+mj-lt"/>
              <a:buAutoNum type="alphaLcParenR"/>
            </a:pP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句子的头两个字“这是”与前一句的“耶稣基督”最为接近，按一般释经原则与最接近者挂钩最为恰当，除非有特别因素。</a:t>
            </a:r>
            <a:endParaRPr lang="zh-CN" altLang="zh-CN" sz="2800" kern="100" dirty="0">
              <a:latin typeface="Times New Roman" panose="02020603050405020304" pitchFamily="18" charset="0"/>
              <a:cs typeface="Times New Roman" panose="02020603050405020304" pitchFamily="18" charset="0"/>
            </a:endParaRPr>
          </a:p>
          <a:p>
            <a:pPr marL="342900" lvl="0" indent="-342900">
              <a:buFont typeface="+mj-lt"/>
              <a:buAutoNum type="alphaLcParenR"/>
            </a:pP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句子的前文已两次提到天父是“那位真实的”，因此无需一再重复提述这一位是真神；但若指向圣子就很有意思，因为真实的父也在祂里面。</a:t>
            </a:r>
            <a:endParaRPr lang="zh-CN" altLang="zh-CN" sz="2800" kern="100" dirty="0">
              <a:latin typeface="Times New Roman" panose="02020603050405020304" pitchFamily="18" charset="0"/>
              <a:cs typeface="Times New Roman" panose="02020603050405020304" pitchFamily="18" charset="0"/>
            </a:endParaRPr>
          </a:p>
          <a:p>
            <a:pPr marL="342900" lvl="0" indent="-342900">
              <a:buFont typeface="+mj-lt"/>
              <a:buAutoNum type="alphaLcParenR"/>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句子开头的“这是”的“这</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err="1">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houtos</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”是个单数字，接着的唯一冠词把属谓词（</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predicate</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）的真神与永生连接起来，因此不能说“真神”与“永生”为两个不同对象，而是当把两者关联着看。</a:t>
            </a:r>
            <a:endParaRPr lang="zh-CN" altLang="zh-CN" sz="2800" kern="100" dirty="0">
              <a:latin typeface="Times New Roman" panose="02020603050405020304" pitchFamily="18" charset="0"/>
              <a:cs typeface="Times New Roman" panose="02020603050405020304" pitchFamily="18" charset="0"/>
            </a:endParaRPr>
          </a:p>
          <a:p>
            <a:pPr marL="342900" lvl="0" indent="-342900">
              <a:buFont typeface="+mj-lt"/>
              <a:buAutoNum type="alphaLcParenR"/>
            </a:pP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在约翰福的著作，把“</a:t>
            </a:r>
            <a:r>
              <a:rPr lang="zh-CN" altLang="zh-CN" sz="2800" b="1" u="sng" kern="100" dirty="0">
                <a:solidFill>
                  <a:srgbClr val="0000CC"/>
                </a:solidFill>
                <a:latin typeface="Times New Roman" panose="02020603050405020304" pitchFamily="18" charset="0"/>
                <a:ea typeface="Microsoft JhengHei" panose="020B0604030504040204" pitchFamily="34" charset="-120"/>
                <a:cs typeface="Times New Roman" panose="02020603050405020304" pitchFamily="18" charset="0"/>
              </a:rPr>
              <a:t>这是真神，也是永生</a:t>
            </a:r>
            <a:r>
              <a:rPr lang="zh-CN" altLang="zh-CN" sz="2800" b="1" kern="100" dirty="0">
                <a:solidFill>
                  <a:srgbClr val="0000CC"/>
                </a:solidFill>
                <a:latin typeface="Times New Roman" panose="02020603050405020304" pitchFamily="18" charset="0"/>
                <a:ea typeface="Microsoft JhengHei" panose="020B0604030504040204" pitchFamily="34" charset="-120"/>
                <a:cs typeface="Times New Roman" panose="02020603050405020304" pitchFamily="18" charset="0"/>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应用在基督身上有充足的理由。基督被称为神（约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1-2</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18</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20</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18</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）；也被称</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自称为“真光”（约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9</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；壹约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2</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8</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等）、“真葡萄树” （约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15</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）、“真粮食”（约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6</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32</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）、“真实见证的”（启</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3</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14</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）等，因此称祂为与天父一样（约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17</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3</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）的“真神”毫无不妥。同时圣子也与父一样为生命的源头（约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5</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26</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6</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57</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；壹约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5</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11</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）；也被称为是“永生之道”（壹约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1-2</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；另参</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壹约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5</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11-13</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；约</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4</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6</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57</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11</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25</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14</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6</a:t>
            </a:r>
            <a:r>
              <a:rPr lang="zh-CN" altLang="zh-CN" sz="2800" b="1" kern="100" dirty="0">
                <a:solidFill>
                  <a:srgbClr val="000000"/>
                </a:solidFill>
                <a:latin typeface="Times New Roman" panose="02020603050405020304" pitchFamily="18" charset="0"/>
                <a:ea typeface="Microsoft JhengHei" panose="020B0604030504040204" pitchFamily="34" charset="-120"/>
                <a:cs typeface="Times New Roman" panose="02020603050405020304" pitchFamily="18" charset="0"/>
              </a:rPr>
              <a:t>）。因此有足够理由接受这是另一处使徒约翰直称圣子基督为“神”的经文。</a:t>
            </a:r>
            <a:endParaRPr lang="zh-CN" altLang="zh-CN" sz="2800" kern="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8736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7232749"/>
          </a:xfrm>
          <a:prstGeom prst="rect">
            <a:avLst/>
          </a:prstGeom>
        </p:spPr>
        <p:txBody>
          <a:bodyPr wrap="square">
            <a:spAutoFit/>
          </a:bodyPr>
          <a:lstStyle/>
          <a:p>
            <a:pPr algn="just">
              <a:spcAft>
                <a:spcPts val="0"/>
              </a:spcAft>
            </a:pPr>
            <a:r>
              <a:rPr lang="en-US" altLang="zh-CN" sz="2800" b="1" u="sng" kern="0" dirty="0">
                <a:solidFill>
                  <a:srgbClr val="FF0000"/>
                </a:solidFill>
                <a:latin typeface="Microsoft JhengHei" panose="020B0604030504040204" pitchFamily="34" charset="-120"/>
                <a:cs typeface="宋体" panose="02010600030101010101" pitchFamily="2" charset="-122"/>
              </a:rPr>
              <a:t>3) </a:t>
            </a:r>
            <a:r>
              <a:rPr lang="zh-CN" altLang="zh-CN" sz="2800" b="1" u="sng" kern="0" dirty="0">
                <a:solidFill>
                  <a:srgbClr val="FF0000"/>
                </a:solidFill>
                <a:latin typeface="Times New Roman" panose="02020603050405020304" pitchFamily="18" charset="0"/>
                <a:ea typeface="Microsoft JhengHei" panose="020B0604030504040204" pitchFamily="34" charset="-120"/>
                <a:cs typeface="宋体" panose="02010600030101010101" pitchFamily="2" charset="-122"/>
              </a:rPr>
              <a:t>保罗也至少在两处经文直接称主耶稣为神</a:t>
            </a:r>
            <a:r>
              <a:rPr lang="en-US" altLang="zh-CN" sz="2800" b="1" u="sng" kern="0" dirty="0">
                <a:solidFill>
                  <a:srgbClr val="FF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0" dirty="0">
                <a:solidFill>
                  <a:srgbClr val="FF0000"/>
                </a:solidFill>
                <a:latin typeface="Times New Roman" panose="02020603050405020304" pitchFamily="18" charset="0"/>
                <a:ea typeface="Microsoft JhengHei" panose="020B0604030504040204" pitchFamily="34" charset="-120"/>
                <a:cs typeface="宋体" panose="02010600030101010101" pitchFamily="2" charset="-122"/>
              </a:rPr>
              <a:t>上帝</a:t>
            </a:r>
            <a:endParaRPr lang="zh-CN" altLang="zh-CN" sz="2800" kern="100" dirty="0">
              <a:solidFill>
                <a:srgbClr val="FF0000"/>
              </a:solidFill>
              <a:latin typeface="Times New Roman" panose="02020603050405020304" pitchFamily="18" charset="0"/>
            </a:endParaRPr>
          </a:p>
          <a:p>
            <a:pPr algn="just">
              <a:spcAft>
                <a:spcPts val="0"/>
              </a:spcAft>
            </a:pPr>
            <a:r>
              <a:rPr lang="en-US" altLang="zh-CN" sz="2800" b="1" kern="0" dirty="0">
                <a:latin typeface="Microsoft JhengHei" panose="020B0604030504040204" pitchFamily="34" charset="-120"/>
                <a:cs typeface="宋体" panose="02010600030101010101" pitchFamily="2" charset="-122"/>
              </a:rPr>
              <a:t> </a:t>
            </a:r>
            <a:r>
              <a:rPr lang="en-US" altLang="zh-CN" sz="2800" b="1" u="sng" kern="0" dirty="0">
                <a:latin typeface="Microsoft JhengHei" panose="020B0604030504040204" pitchFamily="34" charset="-120"/>
                <a:cs typeface="宋体" panose="02010600030101010101" pitchFamily="2" charset="-122"/>
              </a:rPr>
              <a:t>1. </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罗马书</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9</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5</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“列祖就是他们的祖宗，按肉体说，基督也是从他们出来的，他是在万</a:t>
            </a:r>
            <a:r>
              <a:rPr lang="zh-CN" altLang="zh-CN" sz="2800" b="1" kern="0" dirty="0">
                <a:solidFill>
                  <a:srgbClr val="000099"/>
                </a:solidFill>
                <a:latin typeface="Times New Roman" panose="02020603050405020304" pitchFamily="18" charset="0"/>
                <a:ea typeface="Microsoft JhengHei" panose="020B0604030504040204" pitchFamily="34" charset="-120"/>
              </a:rPr>
              <a:t> </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有之上，永远可称颂的神。阿们。</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”英文翻译：</a:t>
            </a:r>
            <a:r>
              <a:rPr lang="en-US" altLang="zh-CN" sz="2800" b="1" kern="100" dirty="0">
                <a:solidFill>
                  <a:srgbClr val="000000"/>
                </a:solidFill>
                <a:latin typeface="Microsoft JhengHei" panose="020B0604030504040204" pitchFamily="34" charset="-120"/>
              </a:rPr>
              <a:t>“from whom came the Messiah after the flesh, who is over all, God blessed for ever.  Amen.” </a:t>
            </a:r>
            <a:r>
              <a:rPr lang="zh-CN" altLang="zh-CN" sz="2800" b="1" kern="100" dirty="0">
                <a:solidFill>
                  <a:srgbClr val="000000"/>
                </a:solidFill>
                <a:latin typeface="Times New Roman" panose="02020603050405020304" pitchFamily="18" charset="0"/>
                <a:ea typeface="Microsoft JhengHei" panose="020B0604030504040204" pitchFamily="34" charset="-120"/>
              </a:rPr>
              <a:t>有些学者企图把上述经文后半段的颂赞词切割了归予上帝，因主观偏见觉得保罗不会直接称基督为神。</a:t>
            </a:r>
            <a:endParaRPr lang="zh-CN" altLang="zh-CN" sz="2800" kern="100" dirty="0">
              <a:latin typeface="Times New Roman" panose="02020603050405020304" pitchFamily="18" charset="0"/>
            </a:endParaRPr>
          </a:p>
          <a:p>
            <a:pPr algn="just">
              <a:spcAft>
                <a:spcPts val="0"/>
              </a:spcAft>
            </a:pPr>
            <a:r>
              <a:rPr lang="en-US" altLang="zh-CN" sz="2800" b="1" kern="100" dirty="0">
                <a:solidFill>
                  <a:srgbClr val="000000"/>
                </a:solidFill>
                <a:latin typeface="Microsoft JhengHei" panose="020B0604030504040204" pitchFamily="34" charset="-120"/>
              </a:rPr>
              <a:t> </a:t>
            </a:r>
            <a:endParaRPr lang="zh-CN" altLang="zh-CN" sz="2800" kern="100" dirty="0">
              <a:latin typeface="Times New Roman" panose="02020603050405020304" pitchFamily="18" charset="0"/>
            </a:endParaRPr>
          </a:p>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rPr>
              <a:t>但</a:t>
            </a:r>
            <a:r>
              <a:rPr lang="en-US" altLang="zh-CN" sz="2800" b="1" kern="100" dirty="0">
                <a:solidFill>
                  <a:srgbClr val="000000"/>
                </a:solidFill>
                <a:latin typeface="Times New Roman" panose="02020603050405020304" pitchFamily="18" charset="0"/>
                <a:ea typeface="Microsoft JhengHei" panose="020B0604030504040204" pitchFamily="34" charset="-120"/>
              </a:rPr>
              <a:t>R. </a:t>
            </a:r>
            <a:r>
              <a:rPr lang="en-US" altLang="zh-CN" sz="2800" b="1" kern="100" dirty="0" err="1">
                <a:solidFill>
                  <a:srgbClr val="000000"/>
                </a:solidFill>
                <a:latin typeface="Times New Roman" panose="02020603050405020304" pitchFamily="18" charset="0"/>
                <a:ea typeface="Microsoft JhengHei" panose="020B0604030504040204" pitchFamily="34" charset="-120"/>
              </a:rPr>
              <a:t>Reymond</a:t>
            </a:r>
            <a:r>
              <a:rPr lang="zh-CN" altLang="zh-CN" sz="2800" b="1" kern="100" dirty="0">
                <a:solidFill>
                  <a:srgbClr val="000000"/>
                </a:solidFill>
                <a:latin typeface="Times New Roman" panose="02020603050405020304" pitchFamily="18" charset="0"/>
                <a:ea typeface="Microsoft JhengHei" panose="020B0604030504040204" pitchFamily="34" charset="-120"/>
              </a:rPr>
              <a:t>确定无论从古抄本或文句结构，顺理成章的解读都显示本节是专指向基督说的，没理由加以切割。他说：“</a:t>
            </a:r>
            <a:r>
              <a:rPr lang="en-US" altLang="zh-CN" sz="2800" b="1" kern="100" dirty="0">
                <a:solidFill>
                  <a:srgbClr val="000000"/>
                </a:solidFill>
                <a:latin typeface="Microsoft JhengHei" panose="020B0604030504040204" pitchFamily="34" charset="-120"/>
              </a:rPr>
              <a:t>This natural, straight forward translation “which every Greek scholar would unhesitatingly adopt if no question of doctrine were involved—has enjoyed not only the endorsement of  “a not inconsiderable number of early Father[s]”, and the large majority of  commentators, but also the primacy of choice in the Av (1611), RV (1881), ASV(1901), NASB (1971), NIV (1978), and the NKJV (1982)</a:t>
            </a:r>
            <a:r>
              <a:rPr lang="zh-CN" altLang="zh-CN" sz="2800" b="1" kern="100" dirty="0">
                <a:solidFill>
                  <a:srgbClr val="000000"/>
                </a:solidFill>
                <a:latin typeface="Times New Roman" panose="02020603050405020304" pitchFamily="18" charset="0"/>
                <a:ea typeface="Microsoft JhengHei" panose="020B0604030504040204" pitchFamily="34" charset="-120"/>
              </a:rPr>
              <a:t>。”大部分的古今学者与圣经译本都支持这立场。（同上</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页</a:t>
            </a:r>
            <a:r>
              <a:rPr lang="en-US" altLang="zh-CN" sz="2800" b="1" kern="100" dirty="0">
                <a:solidFill>
                  <a:srgbClr val="000000"/>
                </a:solidFill>
                <a:latin typeface="Times New Roman" panose="02020603050405020304" pitchFamily="18" charset="0"/>
                <a:ea typeface="Microsoft JhengHei" panose="020B0604030504040204" pitchFamily="34" charset="-120"/>
              </a:rPr>
              <a:t>272-275</a:t>
            </a:r>
            <a:r>
              <a:rPr lang="zh-CN" altLang="zh-CN" sz="2800" b="1" kern="100" dirty="0">
                <a:solidFill>
                  <a:srgbClr val="000000"/>
                </a:solidFill>
                <a:latin typeface="Times New Roman" panose="02020603050405020304" pitchFamily="18" charset="0"/>
                <a:ea typeface="Microsoft JhengHei" panose="020B0604030504040204" pitchFamily="34" charset="-120"/>
              </a:rPr>
              <a:t>）</a:t>
            </a:r>
            <a:endParaRPr lang="zh-CN" altLang="zh-CN" sz="1200" kern="100" dirty="0">
              <a:latin typeface="Times New Roman" panose="02020603050405020304" pitchFamily="18" charset="0"/>
            </a:endParaRPr>
          </a:p>
        </p:txBody>
      </p:sp>
    </p:spTree>
    <p:extLst>
      <p:ext uri="{BB962C8B-B14F-4D97-AF65-F5344CB8AC3E}">
        <p14:creationId xmlns:p14="http://schemas.microsoft.com/office/powerpoint/2010/main" val="26522710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13342" cy="6986528"/>
          </a:xfrm>
          <a:prstGeom prst="rect">
            <a:avLst/>
          </a:prstGeom>
        </p:spPr>
        <p:txBody>
          <a:bodyPr wrap="square">
            <a:spAutoFit/>
          </a:bodyPr>
          <a:lstStyle/>
          <a:p>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另一处相关经文是</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提多书</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13</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99"/>
                </a:solidFill>
                <a:latin typeface="Times New Roman" panose="02020603050405020304" pitchFamily="18" charset="0"/>
                <a:ea typeface="Microsoft JhengHei" panose="020B0604030504040204" pitchFamily="34" charset="-120"/>
              </a:rPr>
              <a:t>等候所盼望的福，并等候至大的神， 我们救主耶稣基督的荣耀显现</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”针对这经文</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R. </a:t>
            </a:r>
            <a:r>
              <a:rPr lang="en-US" altLang="zh-CN" sz="2800" b="1" kern="100" dirty="0" err="1">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Reymond</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 </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分析相关原文等有力的五大论点，展示经文所指最直接与自然的解读对象乃是“</a:t>
            </a:r>
            <a:r>
              <a:rPr lang="zh-CN" altLang="zh-CN" sz="2800" b="1" kern="100" dirty="0">
                <a:solidFill>
                  <a:srgbClr val="000099"/>
                </a:solidFill>
                <a:latin typeface="Times New Roman" panose="02020603050405020304" pitchFamily="18" charset="0"/>
                <a:ea typeface="Microsoft JhengHei" panose="020B0604030504040204" pitchFamily="34" charset="-120"/>
                <a:cs typeface="宋体" panose="02010600030101010101" pitchFamily="2" charset="-122"/>
              </a:rPr>
              <a:t>至大的神我们救主耶稣基督”</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一位，而不是“至大的神”和“我们救主耶稣基督”两位。他认为单凭上述两段经文，即可反映保罗与他当代教会极崇高的基督论。（同上</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页</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275-277</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endPar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endParaRPr>
          </a:p>
          <a:p>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en-US" altLang="zh-CN" sz="2800" b="1" u="sng" dirty="0">
                <a:solidFill>
                  <a:srgbClr val="FF0000"/>
                </a:solidFill>
                <a:latin typeface="Microsoft JhengHei" panose="020B0604030504040204" pitchFamily="34" charset="-120"/>
                <a:ea typeface="Microsoft JhengHei" panose="020B0604030504040204" pitchFamily="34" charset="-120"/>
              </a:rPr>
              <a:t>4</a:t>
            </a:r>
            <a:r>
              <a:rPr lang="zh-CN" altLang="zh-CN" sz="2800" b="1" u="sng" dirty="0">
                <a:solidFill>
                  <a:srgbClr val="FF0000"/>
                </a:solidFill>
                <a:latin typeface="Microsoft JhengHei" panose="020B0604030504040204" pitchFamily="34" charset="-120"/>
                <a:ea typeface="Microsoft JhengHei" panose="020B0604030504040204" pitchFamily="34" charset="-120"/>
              </a:rPr>
              <a:t>）此外还有使徒彼得的见证</a:t>
            </a:r>
            <a:endParaRPr lang="zh-CN" altLang="zh-CN" sz="2800" dirty="0">
              <a:solidFill>
                <a:srgbClr val="FF0000"/>
              </a:solidFill>
              <a:latin typeface="Microsoft JhengHei" panose="020B0604030504040204" pitchFamily="34" charset="-120"/>
              <a:ea typeface="Microsoft JhengHei" panose="020B0604030504040204" pitchFamily="34" charset="-120"/>
            </a:endParaRPr>
          </a:p>
          <a:p>
            <a:r>
              <a:rPr lang="en-US" altLang="zh-CN" sz="2800" b="1" dirty="0">
                <a:latin typeface="Microsoft JhengHei" panose="020B0604030504040204" pitchFamily="34" charset="-120"/>
                <a:ea typeface="Microsoft JhengHei" panose="020B0604030504040204" pitchFamily="34" charset="-120"/>
              </a:rPr>
              <a:t> </a:t>
            </a:r>
            <a:r>
              <a:rPr lang="zh-CN" altLang="zh-CN" sz="2800" b="1" u="sng" dirty="0">
                <a:latin typeface="Microsoft JhengHei" panose="020B0604030504040204" pitchFamily="34" charset="-120"/>
                <a:ea typeface="Microsoft JhengHei" panose="020B0604030504040204" pitchFamily="34" charset="-120"/>
              </a:rPr>
              <a:t>彼得后书</a:t>
            </a:r>
            <a:r>
              <a:rPr lang="en-US" altLang="zh-CN" sz="2800" b="1" u="sng" dirty="0">
                <a:latin typeface="Microsoft JhengHei" panose="020B0604030504040204" pitchFamily="34" charset="-120"/>
                <a:ea typeface="Microsoft JhengHei" panose="020B0604030504040204" pitchFamily="34" charset="-120"/>
              </a:rPr>
              <a:t>1</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99"/>
                </a:solidFill>
                <a:latin typeface="Microsoft JhengHei" panose="020B0604030504040204" pitchFamily="34" charset="-120"/>
                <a:ea typeface="Microsoft JhengHei" panose="020B0604030504040204" pitchFamily="34" charset="-120"/>
              </a:rPr>
              <a:t>作耶稣基督仆人和使徒的西门彼得，写信给那因我们的神，和 （ 有古卷无和字）救主耶稣基督之义，与我们同得一样宝贵信心的人。</a:t>
            </a:r>
            <a:r>
              <a:rPr lang="zh-CN" altLang="zh-CN" sz="2800" b="1" dirty="0">
                <a:latin typeface="Microsoft JhengHei" panose="020B0604030504040204" pitchFamily="34" charset="-120"/>
                <a:ea typeface="Microsoft JhengHei" panose="020B0604030504040204" pitchFamily="34" charset="-120"/>
              </a:rPr>
              <a:t>”本节经文的结构与问题和提多</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13</a:t>
            </a:r>
            <a:r>
              <a:rPr lang="zh-CN" altLang="zh-CN" sz="2800" b="1" dirty="0">
                <a:latin typeface="Microsoft JhengHei" panose="020B0604030504040204" pitchFamily="34" charset="-120"/>
                <a:ea typeface="Microsoft JhengHei" panose="020B0604030504040204" pitchFamily="34" charset="-120"/>
              </a:rPr>
              <a:t>类似，即到底“</a:t>
            </a:r>
            <a:r>
              <a:rPr lang="zh-CN" altLang="zh-CN" sz="2800" b="1" dirty="0">
                <a:solidFill>
                  <a:srgbClr val="000099"/>
                </a:solidFill>
                <a:latin typeface="Microsoft JhengHei" panose="020B0604030504040204" pitchFamily="34" charset="-120"/>
                <a:ea typeface="Microsoft JhengHei" panose="020B0604030504040204" pitchFamily="34" charset="-120"/>
              </a:rPr>
              <a:t>我们的神，和（有古卷无和字）救主耶稣基督</a:t>
            </a:r>
            <a:r>
              <a:rPr lang="en-US" altLang="zh-CN" sz="2800" b="1" dirty="0">
                <a:solidFill>
                  <a:srgbClr val="000099"/>
                </a:solidFill>
                <a:latin typeface="Microsoft JhengHei" panose="020B0604030504040204" pitchFamily="34" charset="-120"/>
                <a:ea typeface="Microsoft JhengHei" panose="020B0604030504040204" pitchFamily="34" charset="-120"/>
              </a:rPr>
              <a:t>-o</a:t>
            </a:r>
            <a:r>
              <a:rPr lang="en-US" altLang="zh-CN" sz="2800" b="1" dirty="0">
                <a:latin typeface="Microsoft JhengHei" panose="020B0604030504040204" pitchFamily="34" charset="-120"/>
                <a:ea typeface="Microsoft JhengHei" panose="020B0604030504040204" pitchFamily="34" charset="-120"/>
              </a:rPr>
              <a:t>ur God and Savior Jesus Christ</a:t>
            </a:r>
            <a:r>
              <a:rPr lang="zh-CN" altLang="zh-CN" sz="2800" b="1" dirty="0">
                <a:latin typeface="Microsoft JhengHei" panose="020B0604030504040204" pitchFamily="34" charset="-120"/>
                <a:ea typeface="Microsoft JhengHei" panose="020B0604030504040204" pitchFamily="34" charset="-120"/>
              </a:rPr>
              <a:t>”是单指“耶稣基督”，或 “我们的神”和 “耶稣基督”两个位格？</a:t>
            </a:r>
            <a:r>
              <a:rPr lang="en-US" altLang="zh-CN" sz="2800" b="1" dirty="0">
                <a:latin typeface="Microsoft JhengHei" panose="020B0604030504040204" pitchFamily="34" charset="-120"/>
                <a:ea typeface="Microsoft JhengHei" panose="020B0604030504040204" pitchFamily="34" charset="-120"/>
              </a:rPr>
              <a:t>R. </a:t>
            </a:r>
            <a:r>
              <a:rPr lang="en-US" altLang="zh-CN" sz="2800" b="1" dirty="0" err="1">
                <a:latin typeface="Microsoft JhengHei" panose="020B0604030504040204" pitchFamily="34" charset="-120"/>
                <a:ea typeface="Microsoft JhengHei" panose="020B0604030504040204" pitchFamily="34" charset="-120"/>
              </a:rPr>
              <a:t>Reymond</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提出六大理由论述为何经文的对象应当是指“我们的神救主耶稣基督”一位，而非分开为“我们的神”和“救主耶稣基督”两位。这也是</a:t>
            </a:r>
            <a:r>
              <a:rPr lang="en-US" altLang="zh-CN" sz="2800" b="1" dirty="0">
                <a:latin typeface="Microsoft JhengHei" panose="020B0604030504040204" pitchFamily="34" charset="-120"/>
                <a:ea typeface="Microsoft JhengHei" panose="020B0604030504040204" pitchFamily="34" charset="-120"/>
              </a:rPr>
              <a:t>KJV</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RV</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RSV</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NASB</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NEB</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 NIV</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NKJV</a:t>
            </a:r>
            <a:r>
              <a:rPr lang="zh-CN" altLang="zh-CN" sz="2800" b="1" dirty="0">
                <a:latin typeface="Microsoft JhengHei" panose="020B0604030504040204" pitchFamily="34" charset="-120"/>
                <a:ea typeface="Microsoft JhengHei" panose="020B0604030504040204" pitchFamily="34" charset="-120"/>
              </a:rPr>
              <a:t>等流行英译本的立场。（参</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页</a:t>
            </a:r>
            <a:r>
              <a:rPr lang="en-US" altLang="zh-CN" sz="2800" b="1" dirty="0">
                <a:latin typeface="Microsoft JhengHei" panose="020B0604030504040204" pitchFamily="34" charset="-120"/>
                <a:ea typeface="Microsoft JhengHei" panose="020B0604030504040204" pitchFamily="34" charset="-120"/>
              </a:rPr>
              <a:t>289-290</a:t>
            </a:r>
            <a:r>
              <a:rPr lang="zh-CN" altLang="zh-CN" sz="2800" b="1" dirty="0">
                <a:latin typeface="Microsoft JhengHei" panose="020B0604030504040204" pitchFamily="34" charset="-120"/>
                <a:ea typeface="Microsoft JhengHei" panose="020B0604030504040204" pitchFamily="34" charset="-120"/>
              </a:rPr>
              <a:t>）</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6272486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6063198"/>
          </a:xfrm>
          <a:prstGeom prst="rect">
            <a:avLst/>
          </a:prstGeom>
        </p:spPr>
        <p:txBody>
          <a:bodyPr wrap="square">
            <a:spAutoFit/>
          </a:bodyPr>
          <a:lstStyle/>
          <a:p>
            <a:pPr algn="just">
              <a:spcAft>
                <a:spcPts val="0"/>
              </a:spcAft>
            </a:pPr>
            <a:r>
              <a:rPr lang="en-US" altLang="zh-CN" sz="2800" b="1" u="sng" kern="100" dirty="0">
                <a:solidFill>
                  <a:srgbClr val="FF0000"/>
                </a:solidFill>
                <a:latin typeface="Microsoft JhengHei" panose="020B0604030504040204" pitchFamily="34" charset="-120"/>
              </a:rPr>
              <a:t>5</a:t>
            </a:r>
            <a:r>
              <a:rPr lang="zh-CN" altLang="zh-CN" sz="2800" b="1" u="sng" kern="100" dirty="0">
                <a:solidFill>
                  <a:srgbClr val="FF0000"/>
                </a:solidFill>
                <a:latin typeface="Times New Roman" panose="02020603050405020304" pitchFamily="18" charset="0"/>
                <a:ea typeface="Microsoft JhengHei" panose="020B0604030504040204" pitchFamily="34" charset="-120"/>
              </a:rPr>
              <a:t>）甚至天父上帝也称圣子基督为神为主</a:t>
            </a:r>
            <a:endParaRPr lang="zh-CN" altLang="zh-CN" sz="2800" kern="100" dirty="0">
              <a:solidFill>
                <a:srgbClr val="FF0000"/>
              </a:solidFill>
              <a:latin typeface="Times New Roman" panose="02020603050405020304" pitchFamily="18" charset="0"/>
            </a:endParaRPr>
          </a:p>
          <a:p>
            <a:pPr algn="just">
              <a:spcAft>
                <a:spcPts val="0"/>
              </a:spcAft>
            </a:pPr>
            <a:r>
              <a:rPr lang="en-US" altLang="zh-CN" sz="2800" b="1" kern="100" dirty="0">
                <a:latin typeface="Microsoft JhengHei" panose="020B0604030504040204" pitchFamily="34" charset="-120"/>
              </a:rPr>
              <a:t> </a:t>
            </a:r>
            <a:endParaRPr lang="zh-CN" altLang="zh-CN" sz="2800" kern="100" dirty="0">
              <a:latin typeface="Times New Roman" panose="02020603050405020304" pitchFamily="18" charset="0"/>
            </a:endParaRPr>
          </a:p>
          <a:p>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希伯来书</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8</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论到子却说</a:t>
            </a:r>
            <a:r>
              <a:rPr lang="zh-CN"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，神阿，你的宝座是永永远远的，你的国权是正直的。”</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本章第</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5-13</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节显示是父神在说话。在这里第</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8</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节，父神把诗</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45</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6</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歌颂大能且公义的王之颂词</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 </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神阿，你的宝座是永永远远的，你的国权是正直的</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直接</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套用在圣子身上，称祂为“神”。另方面圣子也称圣父为神（参</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来</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10</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5-7</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endParaRPr lang="zh-CN" altLang="zh-CN" sz="2800" kern="100" dirty="0">
              <a:latin typeface="Times New Roman" panose="02020603050405020304" pitchFamily="18" charset="0"/>
            </a:endParaRPr>
          </a:p>
          <a:p>
            <a:r>
              <a:rPr lang="en-US" altLang="zh-CN" sz="2800" b="1" kern="0" dirty="0">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接着在</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希伯来书</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latin typeface="Times New Roman" panose="02020603050405020304" pitchFamily="18" charset="0"/>
                <a:ea typeface="Microsoft JhengHei" panose="020B0604030504040204" pitchFamily="34" charset="-120"/>
                <a:cs typeface="宋体" panose="02010600030101010101" pitchFamily="2" charset="-122"/>
              </a:rPr>
              <a:t>10-11</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，父神指着子</a:t>
            </a:r>
            <a:r>
              <a:rPr lang="en-US"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10.</a:t>
            </a:r>
            <a:r>
              <a:rPr lang="zh-CN" altLang="zh-CN" sz="2800" b="1" kern="100" dirty="0">
                <a:solidFill>
                  <a:srgbClr val="0000CC"/>
                </a:solidFill>
                <a:latin typeface="Times New Roman" panose="02020603050405020304" pitchFamily="18" charset="0"/>
                <a:ea typeface="Microsoft JhengHei" panose="020B0604030504040204" pitchFamily="34" charset="-120"/>
              </a:rPr>
              <a:t>又说，主阿，你起初立了地的根基，天也 是你手所造的</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11.</a:t>
            </a:r>
            <a:r>
              <a:rPr lang="zh-CN" altLang="zh-CN" sz="2800" b="1" kern="100" dirty="0">
                <a:solidFill>
                  <a:srgbClr val="0000CC"/>
                </a:solidFill>
                <a:latin typeface="Times New Roman" panose="02020603050405020304" pitchFamily="18" charset="0"/>
                <a:ea typeface="Microsoft JhengHei" panose="020B0604030504040204" pitchFamily="34" charset="-120"/>
              </a:rPr>
              <a:t>天地都要灭没，你却要长存。天地都要像衣服渐渐旧了</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0" dirty="0">
                <a:latin typeface="Times New Roman" panose="02020603050405020304" pitchFamily="18" charset="0"/>
                <a:ea typeface="Microsoft JhengHei" panose="020B0604030504040204" pitchFamily="34" charset="-120"/>
                <a:cs typeface="宋体" panose="02010600030101010101" pitchFamily="2" charset="-122"/>
              </a:rPr>
              <a:t>这段话乃引自</a:t>
            </a:r>
            <a:r>
              <a:rPr lang="zh-CN" altLang="zh-CN" sz="2800" b="1" u="sng" kern="100" dirty="0">
                <a:solidFill>
                  <a:srgbClr val="000000"/>
                </a:solidFill>
                <a:latin typeface="Times New Roman" panose="02020603050405020304" pitchFamily="18" charset="0"/>
                <a:ea typeface="Microsoft JhengHei" panose="020B0604030504040204" pitchFamily="34" charset="-120"/>
              </a:rPr>
              <a:t>诗</a:t>
            </a:r>
            <a:r>
              <a:rPr lang="en-US" altLang="zh-CN" sz="2800" b="1" u="sng" kern="100" dirty="0">
                <a:solidFill>
                  <a:srgbClr val="000000"/>
                </a:solidFill>
                <a:latin typeface="Times New Roman" panose="02020603050405020304" pitchFamily="18" charset="0"/>
                <a:ea typeface="Microsoft JhengHei" panose="020B0604030504040204" pitchFamily="34" charset="-120"/>
              </a:rPr>
              <a:t>102</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25-26</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“你起初立了地的根基。天也是你手所造的</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26</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天地都要灭没，你 却要长存。天地都要如外衣渐渐旧了 。” </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经文显示：上述诗篇的“神”与“主”，乃父上帝指着圣子耶稣基督说的。</a:t>
            </a:r>
            <a:endParaRPr lang="zh-CN" altLang="zh-CN" sz="2800" kern="100" dirty="0">
              <a:latin typeface="Times New Roman" panose="02020603050405020304" pitchFamily="18" charset="0"/>
            </a:endParaRPr>
          </a:p>
          <a:p>
            <a:pPr algn="just">
              <a:spcAft>
                <a:spcPts val="0"/>
              </a:spcAft>
            </a:pPr>
            <a:r>
              <a:rPr lang="en-US" altLang="zh-CN" sz="2400" b="1" kern="100" dirty="0">
                <a:latin typeface="Microsoft JhengHei" panose="020B0604030504040204" pitchFamily="34" charset="-120"/>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38669980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8826"/>
            <a:ext cx="12192000" cy="6401753"/>
          </a:xfrm>
          <a:prstGeom prst="rect">
            <a:avLst/>
          </a:prstGeom>
        </p:spPr>
        <p:txBody>
          <a:bodyPr wrap="square">
            <a:spAutoFit/>
          </a:bodyPr>
          <a:lstStyle/>
          <a:p>
            <a:pPr algn="just">
              <a:spcAft>
                <a:spcPts val="0"/>
              </a:spcAft>
            </a:pPr>
            <a:r>
              <a:rPr lang="zh-CN" altLang="zh-CN" sz="2800" b="1" kern="100" dirty="0">
                <a:latin typeface="Times New Roman" panose="02020603050405020304" pitchFamily="18" charset="0"/>
                <a:ea typeface="Microsoft JhengHei" panose="020B0604030504040204" pitchFamily="34" charset="-120"/>
              </a:rPr>
              <a:t>有些学者认为希</a:t>
            </a:r>
            <a:r>
              <a:rPr lang="en-US" altLang="zh-CN" sz="2800" b="1" kern="100" dirty="0">
                <a:latin typeface="Times New Roman" panose="02020603050405020304" pitchFamily="18" charset="0"/>
                <a:ea typeface="Microsoft JhengHei" panose="020B0604030504040204" pitchFamily="34" charset="-120"/>
              </a:rPr>
              <a:t>1</a:t>
            </a:r>
            <a:r>
              <a:rPr lang="zh-CN" altLang="zh-CN" sz="2800" b="1" kern="100" dirty="0">
                <a:latin typeface="Times New Roman" panose="02020603050405020304" pitchFamily="18" charset="0"/>
                <a:ea typeface="Microsoft JhengHei" panose="020B0604030504040204" pitchFamily="34" charset="-120"/>
              </a:rPr>
              <a:t>：</a:t>
            </a:r>
            <a:r>
              <a:rPr lang="en-US" altLang="zh-CN" sz="2800" b="1" kern="100" dirty="0">
                <a:latin typeface="Times New Roman" panose="02020603050405020304" pitchFamily="18" charset="0"/>
                <a:ea typeface="Microsoft JhengHei" panose="020B0604030504040204" pitchFamily="34" charset="-120"/>
              </a:rPr>
              <a:t>8</a:t>
            </a:r>
            <a:r>
              <a:rPr lang="zh-CN" altLang="zh-CN" sz="2800" b="1" kern="100" dirty="0">
                <a:latin typeface="Times New Roman" panose="02020603050405020304" pitchFamily="18" charset="0"/>
                <a:ea typeface="Microsoft JhengHei" panose="020B0604030504040204" pitchFamily="34" charset="-120"/>
              </a:rPr>
              <a:t>的相关词句当译为“神是你的宝座至永永远远”，或“你的宝座是神至永永远远” （两者读来都是怪怪的！）。但</a:t>
            </a:r>
            <a:r>
              <a:rPr lang="en-US" altLang="zh-CN" sz="2800" b="1" kern="100" dirty="0">
                <a:latin typeface="Times New Roman" panose="02020603050405020304" pitchFamily="18" charset="0"/>
                <a:ea typeface="Microsoft JhengHei" panose="020B0604030504040204" pitchFamily="34" charset="-120"/>
              </a:rPr>
              <a:t>R. </a:t>
            </a:r>
            <a:r>
              <a:rPr lang="en-US" altLang="zh-CN" sz="2800" b="1" kern="100" dirty="0" err="1">
                <a:latin typeface="Times New Roman" panose="02020603050405020304" pitchFamily="18" charset="0"/>
                <a:ea typeface="Microsoft JhengHei" panose="020B0604030504040204" pitchFamily="34" charset="-120"/>
              </a:rPr>
              <a:t>Reymond</a:t>
            </a:r>
            <a:r>
              <a:rPr lang="en-US" altLang="zh-CN" sz="2800" b="1" kern="100" dirty="0">
                <a:latin typeface="Times New Roman" panose="02020603050405020304" pitchFamily="18" charset="0"/>
                <a:ea typeface="Microsoft JhengHei" panose="020B0604030504040204" pitchFamily="34" charset="-120"/>
              </a:rPr>
              <a:t> </a:t>
            </a:r>
            <a:r>
              <a:rPr lang="zh-CN" altLang="zh-CN" sz="2800" b="1" kern="100" dirty="0">
                <a:latin typeface="Times New Roman" panose="02020603050405020304" pitchFamily="18" charset="0"/>
                <a:ea typeface="Microsoft JhengHei" panose="020B0604030504040204" pitchFamily="34" charset="-120"/>
              </a:rPr>
              <a:t>提出五大与文本及文法相关论点，确定称呼圣子“神啊”的译文是正确的；第</a:t>
            </a:r>
            <a:r>
              <a:rPr lang="en-US" altLang="zh-CN" sz="2800" b="1" kern="100" dirty="0">
                <a:latin typeface="Times New Roman" panose="02020603050405020304" pitchFamily="18" charset="0"/>
                <a:ea typeface="Microsoft JhengHei" panose="020B0604030504040204" pitchFamily="34" charset="-120"/>
              </a:rPr>
              <a:t>10</a:t>
            </a:r>
            <a:r>
              <a:rPr lang="zh-CN" altLang="zh-CN" sz="2800" b="1" kern="100" dirty="0">
                <a:latin typeface="Times New Roman" panose="02020603050405020304" pitchFamily="18" charset="0"/>
                <a:ea typeface="Microsoft JhengHei" panose="020B0604030504040204" pitchFamily="34" charset="-120"/>
              </a:rPr>
              <a:t>节称呼“主啊”的译文更是直接了当。绝大多数的文法与释经学者乃支持这宣示基督神性的正统译法。（同上</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页</a:t>
            </a:r>
            <a:r>
              <a:rPr lang="en-US" altLang="zh-CN" sz="2800" b="1" kern="100" dirty="0">
                <a:latin typeface="Times New Roman" panose="02020603050405020304" pitchFamily="18" charset="0"/>
                <a:ea typeface="Microsoft JhengHei" panose="020B0604030504040204" pitchFamily="34" charset="-120"/>
              </a:rPr>
              <a:t>296-297</a:t>
            </a:r>
            <a:r>
              <a:rPr lang="zh-CN" altLang="zh-CN" sz="2800" b="1" kern="100" dirty="0">
                <a:latin typeface="Times New Roman" panose="02020603050405020304" pitchFamily="18" charset="0"/>
                <a:ea typeface="Microsoft JhengHei" panose="020B0604030504040204" pitchFamily="34" charset="-120"/>
              </a:rPr>
              <a:t>）</a:t>
            </a:r>
            <a:endParaRPr lang="zh-CN" altLang="zh-CN" sz="2800" kern="100" dirty="0">
              <a:latin typeface="Times New Roman" panose="02020603050405020304" pitchFamily="18" charset="0"/>
            </a:endParaRPr>
          </a:p>
          <a:p>
            <a:pPr algn="just">
              <a:spcAft>
                <a:spcPts val="0"/>
              </a:spcAft>
            </a:pPr>
            <a:r>
              <a:rPr lang="en-US" altLang="zh-CN" sz="2800" b="1" kern="100" dirty="0">
                <a:latin typeface="Microsoft JhengHei" panose="020B0604030504040204" pitchFamily="34" charset="-120"/>
              </a:rPr>
              <a:t> </a:t>
            </a:r>
            <a:endParaRPr lang="zh-CN" altLang="zh-CN" sz="2800" kern="100" dirty="0">
              <a:latin typeface="Times New Roman" panose="02020603050405020304" pitchFamily="18" charset="0"/>
            </a:endParaRPr>
          </a:p>
          <a:p>
            <a:pPr algn="just">
              <a:spcAft>
                <a:spcPts val="0"/>
              </a:spcAft>
            </a:pPr>
            <a:r>
              <a:rPr lang="en-US" altLang="zh-CN" sz="2800" b="1" u="sng" kern="100" dirty="0">
                <a:solidFill>
                  <a:srgbClr val="FF0000"/>
                </a:solidFill>
                <a:latin typeface="Microsoft JhengHei" panose="020B0604030504040204" pitchFamily="34" charset="-120"/>
              </a:rPr>
              <a:t>6</a:t>
            </a:r>
            <a:r>
              <a:rPr lang="zh-CN" altLang="zh-CN" sz="2800" b="1" u="sng" kern="100" dirty="0">
                <a:solidFill>
                  <a:srgbClr val="FF0000"/>
                </a:solidFill>
                <a:latin typeface="Times New Roman" panose="02020603050405020304" pitchFamily="18" charset="0"/>
                <a:ea typeface="Microsoft JhengHei" panose="020B0604030504040204" pitchFamily="34" charset="-120"/>
              </a:rPr>
              <a:t>）犹大书第</a:t>
            </a:r>
            <a:r>
              <a:rPr lang="en-US" altLang="zh-CN" sz="2800" b="1" u="sng" kern="100" dirty="0">
                <a:solidFill>
                  <a:srgbClr val="FF0000"/>
                </a:solidFill>
                <a:latin typeface="Times New Roman" panose="02020603050405020304" pitchFamily="18" charset="0"/>
                <a:ea typeface="Microsoft JhengHei" panose="020B0604030504040204" pitchFamily="34" charset="-120"/>
              </a:rPr>
              <a:t> 4</a:t>
            </a:r>
            <a:r>
              <a:rPr lang="zh-CN" altLang="zh-CN" sz="2800" b="1" u="sng" kern="100" dirty="0">
                <a:solidFill>
                  <a:srgbClr val="FF0000"/>
                </a:solidFill>
                <a:latin typeface="Times New Roman" panose="02020603050405020304" pitchFamily="18" charset="0"/>
                <a:ea typeface="Microsoft JhengHei" panose="020B0604030504040204" pitchFamily="34" charset="-120"/>
              </a:rPr>
              <a:t>节的神性称号：“独一的主宰”</a:t>
            </a:r>
            <a:endParaRPr lang="zh-CN" altLang="zh-CN" sz="2800" kern="100" dirty="0">
              <a:solidFill>
                <a:srgbClr val="FF0000"/>
              </a:solidFill>
              <a:latin typeface="Times New Roman" panose="02020603050405020304" pitchFamily="18" charset="0"/>
            </a:endParaRPr>
          </a:p>
          <a:p>
            <a:pPr algn="just">
              <a:spcAft>
                <a:spcPts val="0"/>
              </a:spcAft>
            </a:pPr>
            <a:r>
              <a:rPr lang="en-US" altLang="zh-CN" sz="2800" b="1" kern="100" dirty="0">
                <a:latin typeface="Microsoft JhengHei" panose="020B0604030504040204" pitchFamily="34" charset="-120"/>
              </a:rPr>
              <a:t> </a:t>
            </a:r>
            <a:endParaRPr lang="zh-CN" altLang="zh-CN" sz="2800" kern="100" dirty="0">
              <a:latin typeface="Times New Roman" panose="02020603050405020304" pitchFamily="18" charset="0"/>
            </a:endParaRPr>
          </a:p>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rPr>
              <a:t>另有一个显然是描述基督神性的称号是</a:t>
            </a:r>
            <a:r>
              <a:rPr lang="zh-CN" altLang="zh-CN" sz="2800" b="1" u="sng" kern="100" dirty="0">
                <a:solidFill>
                  <a:srgbClr val="000000"/>
                </a:solidFill>
                <a:latin typeface="Times New Roman" panose="02020603050405020304" pitchFamily="18" charset="0"/>
                <a:ea typeface="Microsoft JhengHei" panose="020B0604030504040204" pitchFamily="34" charset="-120"/>
              </a:rPr>
              <a:t>犹大书第</a:t>
            </a:r>
            <a:r>
              <a:rPr lang="en-US" altLang="zh-CN" sz="2800" b="1" u="sng" kern="100" dirty="0">
                <a:solidFill>
                  <a:srgbClr val="000000"/>
                </a:solidFill>
                <a:latin typeface="Times New Roman" panose="02020603050405020304" pitchFamily="18" charset="0"/>
                <a:ea typeface="Microsoft JhengHei" panose="020B0604030504040204" pitchFamily="34" charset="-120"/>
              </a:rPr>
              <a:t> 4</a:t>
            </a:r>
            <a:r>
              <a:rPr lang="zh-CN" altLang="zh-CN" sz="2800" b="1" u="sng" kern="100" dirty="0">
                <a:solidFill>
                  <a:srgbClr val="000000"/>
                </a:solidFill>
                <a:latin typeface="Times New Roman" panose="02020603050405020304" pitchFamily="18" charset="0"/>
                <a:ea typeface="Microsoft JhengHei" panose="020B0604030504040204" pitchFamily="34" charset="-120"/>
              </a:rPr>
              <a:t>节</a:t>
            </a:r>
            <a:r>
              <a:rPr lang="zh-CN" altLang="zh-CN" sz="2800" b="1" kern="100" dirty="0">
                <a:solidFill>
                  <a:srgbClr val="000000"/>
                </a:solidFill>
                <a:latin typeface="Times New Roman" panose="02020603050405020304" pitchFamily="18" charset="0"/>
                <a:ea typeface="Microsoft JhengHei" panose="020B0604030504040204" pitchFamily="34" charset="-120"/>
              </a:rPr>
              <a:t>的“独一的主宰”（</a:t>
            </a:r>
            <a:r>
              <a:rPr lang="en-US" altLang="zh-CN" sz="2800" b="1" kern="100" dirty="0">
                <a:solidFill>
                  <a:srgbClr val="000000"/>
                </a:solidFill>
                <a:latin typeface="Times New Roman" panose="02020603050405020304" pitchFamily="18" charset="0"/>
                <a:ea typeface="Microsoft JhengHei" panose="020B0604030504040204" pitchFamily="34" charset="-120"/>
              </a:rPr>
              <a:t>ton </a:t>
            </a:r>
            <a:r>
              <a:rPr lang="en-US" altLang="zh-CN" sz="2800" b="1" kern="100" dirty="0" err="1">
                <a:solidFill>
                  <a:srgbClr val="000000"/>
                </a:solidFill>
                <a:latin typeface="Times New Roman" panose="02020603050405020304" pitchFamily="18" charset="0"/>
                <a:ea typeface="Microsoft JhengHei" panose="020B0604030504040204" pitchFamily="34" charset="-120"/>
              </a:rPr>
              <a:t>monon</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en-US" altLang="zh-CN" sz="2800" b="1" kern="100" dirty="0" err="1">
                <a:solidFill>
                  <a:srgbClr val="000000"/>
                </a:solidFill>
                <a:latin typeface="Times New Roman" panose="02020603050405020304" pitchFamily="18" charset="0"/>
                <a:ea typeface="Microsoft JhengHei" panose="020B0604030504040204" pitchFamily="34" charset="-120"/>
              </a:rPr>
              <a:t>despoteen</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因为有些人偷着进来，就是自古被定受刑罚的，是不虔诚的。。。并且不认独 一的主宰我们（ 我 们 或 作 和 我 们 ）主耶稣基督” </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。另参：</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彼得后书</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从前在百 姓中有假先知起来，将来在你们中间，也必有假师傅，私自引进陷害人的异端，连买他们的主（“主</a:t>
            </a:r>
            <a:r>
              <a:rPr lang="en-US" altLang="zh-CN" sz="2800" b="1" kern="100" dirty="0">
                <a:solidFill>
                  <a:srgbClr val="0000CC"/>
                </a:solidFill>
                <a:latin typeface="Times New Roman" panose="02020603050405020304" pitchFamily="18" charset="0"/>
                <a:ea typeface="Microsoft JhengHei" panose="020B0604030504040204" pitchFamily="34" charset="-120"/>
              </a:rPr>
              <a:t>/ </a:t>
            </a:r>
            <a:r>
              <a:rPr lang="zh-CN" altLang="zh-CN" sz="2800" b="1" kern="100" dirty="0">
                <a:solidFill>
                  <a:srgbClr val="0000CC"/>
                </a:solidFill>
                <a:latin typeface="Times New Roman" panose="02020603050405020304" pitchFamily="18" charset="0"/>
                <a:ea typeface="Microsoft JhengHei" panose="020B0604030504040204" pitchFamily="34" charset="-120"/>
              </a:rPr>
              <a:t>主宰”</a:t>
            </a:r>
            <a:r>
              <a:rPr lang="en-US" altLang="zh-CN" sz="2800" b="1" kern="100" dirty="0" err="1">
                <a:solidFill>
                  <a:srgbClr val="0000CC"/>
                </a:solidFill>
                <a:latin typeface="Times New Roman" panose="02020603050405020304" pitchFamily="18" charset="0"/>
                <a:ea typeface="Microsoft JhengHei" panose="020B0604030504040204" pitchFamily="34" charset="-120"/>
              </a:rPr>
              <a:t>despoteen</a:t>
            </a:r>
            <a:r>
              <a:rPr lang="zh-CN" altLang="zh-CN" sz="2800" b="1" kern="100" dirty="0">
                <a:solidFill>
                  <a:srgbClr val="0000CC"/>
                </a:solidFill>
                <a:latin typeface="Times New Roman" panose="02020603050405020304" pitchFamily="18" charset="0"/>
                <a:ea typeface="Microsoft JhengHei" panose="020B0604030504040204" pitchFamily="34" charset="-120"/>
              </a:rPr>
              <a:t>） 他们也不承认，自取速速地灭亡</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endParaRPr lang="zh-CN" altLang="zh-CN" sz="2800" kern="100" dirty="0">
              <a:solidFill>
                <a:srgbClr val="0000CC"/>
              </a:solidFill>
              <a:latin typeface="Times New Roman" panose="02020603050405020304" pitchFamily="18" charset="0"/>
            </a:endParaRPr>
          </a:p>
          <a:p>
            <a:pPr algn="just">
              <a:spcAft>
                <a:spcPts val="0"/>
              </a:spcAft>
            </a:pPr>
            <a:r>
              <a:rPr lang="en-US" altLang="zh-CN" b="1" kern="100" dirty="0">
                <a:solidFill>
                  <a:srgbClr val="000000"/>
                </a:solidFill>
                <a:latin typeface="Microsoft JhengHei" panose="020B0604030504040204" pitchFamily="34" charset="-120"/>
                <a:cs typeface="宋体" panose="02010600030101010101" pitchFamily="2"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36624067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23174" cy="6555641"/>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希腊文“</a:t>
            </a:r>
            <a:r>
              <a:rPr lang="en-US" altLang="zh-CN" sz="2800" b="1" kern="100" dirty="0" err="1">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despotees</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”（英文</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-despot/ master/ lord/ </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中文</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主）可用在世俗主人</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一般主</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仆关系：如提前</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6</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；多</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9</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等</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，或神主上帝。从拯救“买赎”罪人的层面看，上述二经文都可用在天父上帝，也可用在圣子基督。从基督论角度看，可探讨到底犹</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4</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的</a:t>
            </a:r>
            <a:r>
              <a:rPr lang="zh-CN" altLang="zh-CN" sz="2800" b="1" kern="100" dirty="0">
                <a:solidFill>
                  <a:srgbClr val="000000"/>
                </a:solidFill>
                <a:latin typeface="Times New Roman" panose="02020603050405020304" pitchFamily="18" charset="0"/>
                <a:ea typeface="Microsoft JhengHei" panose="020B0604030504040204" pitchFamily="34" charset="-120"/>
              </a:rPr>
              <a:t>“独 一的主宰我们 （ 我们或作和我们）主耶稣基督”是指独一的主宰“和”我们主耶稣基督两个位格，或独一的主宰我们主耶稣基督一个位格。经文“独一的主宰”显然是个神性尊称，指掌管天地万物得主宰：圣父是这样，圣子也是这样。</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pPr algn="just">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pPr algn="just"/>
            <a:r>
              <a:rPr lang="zh-CN" altLang="zh-CN" sz="2800" b="1" dirty="0">
                <a:latin typeface="Microsoft JhengHei" panose="020B0604030504040204" pitchFamily="34" charset="-120"/>
                <a:ea typeface="Microsoft JhengHei" panose="020B0604030504040204" pitchFamily="34" charset="-120"/>
              </a:rPr>
              <a:t>按照</a:t>
            </a:r>
            <a:r>
              <a:rPr lang="en-US" altLang="zh-CN" sz="2800" b="1" dirty="0">
                <a:latin typeface="Microsoft JhengHei" panose="020B0604030504040204" pitchFamily="34" charset="-120"/>
                <a:ea typeface="Microsoft JhengHei" panose="020B0604030504040204" pitchFamily="34" charset="-120"/>
              </a:rPr>
              <a:t>R. </a:t>
            </a:r>
            <a:r>
              <a:rPr lang="en-US" altLang="zh-CN" sz="2800" b="1" dirty="0" err="1">
                <a:latin typeface="Microsoft JhengHei" panose="020B0604030504040204" pitchFamily="34" charset="-120"/>
                <a:ea typeface="Microsoft JhengHei" panose="020B0604030504040204" pitchFamily="34" charset="-120"/>
              </a:rPr>
              <a:t>Reymond</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针对犹</a:t>
            </a:r>
            <a:r>
              <a:rPr lang="en-US" altLang="zh-CN" sz="2800" b="1" dirty="0">
                <a:latin typeface="Microsoft JhengHei" panose="020B0604030504040204" pitchFamily="34" charset="-120"/>
                <a:ea typeface="Microsoft JhengHei" panose="020B0604030504040204" pitchFamily="34" charset="-120"/>
              </a:rPr>
              <a:t>4</a:t>
            </a:r>
            <a:r>
              <a:rPr lang="zh-CN" altLang="zh-CN" sz="2800" b="1" dirty="0">
                <a:latin typeface="Microsoft JhengHei" panose="020B0604030504040204" pitchFamily="34" charset="-120"/>
                <a:ea typeface="Microsoft JhengHei" panose="020B0604030504040204" pitchFamily="34" charset="-120"/>
              </a:rPr>
              <a:t>字句与文法的剖析，两个尊称（独一主宰</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我们主耶稣基督）都套在一个特定冠词（</a:t>
            </a:r>
            <a:r>
              <a:rPr lang="en-US" altLang="zh-CN" sz="2800" b="1" dirty="0">
                <a:latin typeface="Microsoft JhengHei" panose="020B0604030504040204" pitchFamily="34" charset="-120"/>
                <a:ea typeface="Microsoft JhengHei" panose="020B0604030504040204" pitchFamily="34" charset="-120"/>
              </a:rPr>
              <a:t>ton</a:t>
            </a:r>
            <a:r>
              <a:rPr lang="zh-CN" altLang="zh-CN" sz="2800" b="1" dirty="0">
                <a:latin typeface="Microsoft JhengHei" panose="020B0604030504040204" pitchFamily="34" charset="-120"/>
                <a:ea typeface="Microsoft JhengHei" panose="020B0604030504040204" pitchFamily="34" charset="-120"/>
              </a:rPr>
              <a:t>）之后，因此自然地当把它们看为指向同一个主体。他说若犹大有意分别指向两个主体，他可轻易在“我们的主耶稣基督”之前加上另个特定冠词（如第</a:t>
            </a:r>
            <a:r>
              <a:rPr lang="en-US" altLang="zh-CN" sz="2800" b="1" dirty="0">
                <a:latin typeface="Microsoft JhengHei" panose="020B0604030504040204" pitchFamily="34" charset="-120"/>
                <a:ea typeface="Microsoft JhengHei" panose="020B0604030504040204" pitchFamily="34" charset="-120"/>
              </a:rPr>
              <a:t>17</a:t>
            </a:r>
            <a:r>
              <a:rPr lang="zh-CN" altLang="zh-CN" sz="2800" b="1" dirty="0">
                <a:latin typeface="Microsoft JhengHei" panose="020B0604030504040204" pitchFamily="34" charset="-120"/>
                <a:ea typeface="Microsoft JhengHei" panose="020B0604030504040204" pitchFamily="34" charset="-120"/>
              </a:rPr>
              <a:t>和 </a:t>
            </a:r>
            <a:r>
              <a:rPr lang="en-US" altLang="zh-CN" sz="2800" b="1" dirty="0">
                <a:latin typeface="Microsoft JhengHei" panose="020B0604030504040204" pitchFamily="34" charset="-120"/>
                <a:ea typeface="Microsoft JhengHei" panose="020B0604030504040204" pitchFamily="34" charset="-120"/>
              </a:rPr>
              <a:t>21</a:t>
            </a:r>
            <a:r>
              <a:rPr lang="zh-CN" altLang="zh-CN" sz="2800" b="1" dirty="0">
                <a:latin typeface="Microsoft JhengHei" panose="020B0604030504040204" pitchFamily="34" charset="-120"/>
                <a:ea typeface="Microsoft JhengHei" panose="020B0604030504040204" pitchFamily="34" charset="-120"/>
              </a:rPr>
              <a:t>节），或</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笔者注</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索性把两个名字前后分开，如中文译本第</a:t>
            </a:r>
            <a:r>
              <a:rPr lang="en-US" altLang="zh-CN" sz="2800" b="1" dirty="0">
                <a:latin typeface="Microsoft JhengHei" panose="020B0604030504040204" pitchFamily="34" charset="-120"/>
                <a:ea typeface="Microsoft JhengHei" panose="020B0604030504040204" pitchFamily="34" charset="-120"/>
              </a:rPr>
              <a:t>24-25</a:t>
            </a:r>
            <a:r>
              <a:rPr lang="zh-CN" altLang="zh-CN" sz="2800" b="1" dirty="0">
                <a:latin typeface="Microsoft JhengHei" panose="020B0604030504040204" pitchFamily="34" charset="-120"/>
                <a:ea typeface="Microsoft JhengHei" panose="020B0604030504040204" pitchFamily="34" charset="-120"/>
              </a:rPr>
              <a:t>节：“。。。我 们的救主独一的神。愿荣耀，威 严，能力，权柄，因我们的主耶稣基督，归与他。。。”</a:t>
            </a:r>
            <a:endParaRPr lang="zh-CN" altLang="zh-CN" sz="2800" dirty="0">
              <a:latin typeface="Microsoft JhengHei" panose="020B0604030504040204" pitchFamily="34" charset="-120"/>
              <a:ea typeface="Microsoft JhengHei" panose="020B0604030504040204" pitchFamily="34" charset="-120"/>
            </a:endParaRPr>
          </a:p>
          <a:p>
            <a:pPr algn="just">
              <a:spcAft>
                <a:spcPts val="0"/>
              </a:spcAft>
            </a:pP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633451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8491" y="0"/>
            <a:ext cx="12378813" cy="5109091"/>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rPr>
              <a:t>另一个理由是犹大所熟悉的</a:t>
            </a:r>
            <a:r>
              <a:rPr lang="zh-CN" altLang="zh-CN" sz="2800" b="1" u="sng" kern="100" dirty="0">
                <a:solidFill>
                  <a:srgbClr val="000000"/>
                </a:solidFill>
                <a:latin typeface="Times New Roman" panose="02020603050405020304" pitchFamily="18" charset="0"/>
                <a:ea typeface="Microsoft JhengHei" panose="020B0604030504040204" pitchFamily="34" charset="-120"/>
              </a:rPr>
              <a:t>彼得后书</a:t>
            </a:r>
            <a:r>
              <a:rPr lang="en-US" altLang="zh-CN" sz="2800" b="1" u="sng" kern="100" dirty="0">
                <a:solidFill>
                  <a:srgbClr val="000000"/>
                </a:solidFill>
                <a:latin typeface="Times New Roman" panose="02020603050405020304" pitchFamily="18" charset="0"/>
                <a:ea typeface="Microsoft JhengHei" panose="020B0604030504040204" pitchFamily="34" charset="-120"/>
              </a:rPr>
              <a:t>2</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2</a:t>
            </a:r>
            <a:r>
              <a:rPr lang="zh-CN" altLang="zh-CN" sz="2800" b="1" kern="100" dirty="0">
                <a:solidFill>
                  <a:srgbClr val="000000"/>
                </a:solidFill>
                <a:latin typeface="Times New Roman" panose="02020603050405020304" pitchFamily="18" charset="0"/>
                <a:ea typeface="Microsoft JhengHei" panose="020B0604030504040204" pitchFamily="34" charset="-120"/>
              </a:rPr>
              <a:t>也提及“主宰”（</a:t>
            </a:r>
            <a:r>
              <a:rPr lang="en-US" altLang="zh-CN" sz="2800" b="1" kern="100" dirty="0" err="1">
                <a:solidFill>
                  <a:srgbClr val="000000"/>
                </a:solidFill>
                <a:latin typeface="Times New Roman" panose="02020603050405020304" pitchFamily="18" charset="0"/>
                <a:ea typeface="Microsoft JhengHei" panose="020B0604030504040204" pitchFamily="34" charset="-120"/>
              </a:rPr>
              <a:t>despoteen</a:t>
            </a:r>
            <a:r>
              <a:rPr lang="zh-CN" altLang="zh-CN" sz="2800" b="1" kern="100" dirty="0">
                <a:solidFill>
                  <a:srgbClr val="000000"/>
                </a:solidFill>
                <a:latin typeface="Times New Roman" panose="02020603050405020304" pitchFamily="18" charset="0"/>
                <a:ea typeface="Microsoft JhengHei" panose="020B0604030504040204" pitchFamily="34" charset="-120"/>
              </a:rPr>
              <a:t>）这称号（中文译本译为“主”）；这里所谓“买他们的主”显然是指用自己宝血买赎祂教会的主耶稣（徒</a:t>
            </a:r>
            <a:r>
              <a:rPr lang="en-US" altLang="zh-CN" sz="2800" b="1" kern="100" dirty="0">
                <a:solidFill>
                  <a:srgbClr val="000000"/>
                </a:solidFill>
                <a:latin typeface="Times New Roman" panose="02020603050405020304" pitchFamily="18" charset="0"/>
                <a:ea typeface="Microsoft JhengHei" panose="020B0604030504040204" pitchFamily="34" charset="-120"/>
              </a:rPr>
              <a:t>20</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28</a:t>
            </a:r>
            <a:r>
              <a:rPr lang="zh-CN" altLang="zh-CN" sz="2800" b="1" kern="100" dirty="0">
                <a:solidFill>
                  <a:srgbClr val="000000"/>
                </a:solidFill>
                <a:latin typeface="Times New Roman" panose="02020603050405020304" pitchFamily="18" charset="0"/>
                <a:ea typeface="Microsoft JhengHei" panose="020B0604030504040204" pitchFamily="34" charset="-120"/>
              </a:rPr>
              <a:t>）。此外还可加上第</a:t>
            </a:r>
            <a:r>
              <a:rPr lang="en-US" altLang="zh-CN" sz="2800" b="1" kern="100" dirty="0">
                <a:solidFill>
                  <a:srgbClr val="000000"/>
                </a:solidFill>
                <a:latin typeface="Times New Roman" panose="02020603050405020304" pitchFamily="18" charset="0"/>
                <a:ea typeface="Microsoft JhengHei" panose="020B0604030504040204" pitchFamily="34" charset="-120"/>
              </a:rPr>
              <a:t>14</a:t>
            </a:r>
            <a:r>
              <a:rPr lang="zh-CN" altLang="zh-CN" sz="2800" b="1" kern="100" dirty="0">
                <a:solidFill>
                  <a:srgbClr val="000000"/>
                </a:solidFill>
                <a:latin typeface="Times New Roman" panose="02020603050405020304" pitchFamily="18" charset="0"/>
                <a:ea typeface="Microsoft JhengHei" panose="020B0604030504040204" pitchFamily="34" charset="-120"/>
              </a:rPr>
              <a:t>节以诺所预言、将来要带着千万圣者降临审判罪人的主肯定是指耶稣基督。因此坦然把“独一的主宰”这神性尊名套用在圣子基督身上是合理合文法的。</a:t>
            </a:r>
            <a:endParaRPr lang="zh-CN" altLang="zh-CN" sz="2800" kern="100" dirty="0">
              <a:latin typeface="Times New Roman" panose="02020603050405020304" pitchFamily="18" charset="0"/>
            </a:endParaRPr>
          </a:p>
          <a:p>
            <a:pPr algn="just">
              <a:spcAft>
                <a:spcPts val="0"/>
              </a:spcAft>
            </a:pPr>
            <a:r>
              <a:rPr lang="en-US" altLang="zh-CN" sz="2800" b="1" kern="100" dirty="0">
                <a:solidFill>
                  <a:srgbClr val="000000"/>
                </a:solidFill>
                <a:latin typeface="Microsoft JhengHei" panose="020B0604030504040204" pitchFamily="34" charset="-120"/>
              </a:rPr>
              <a:t> </a:t>
            </a:r>
            <a:endParaRPr lang="zh-CN" altLang="zh-CN" sz="2800" kern="100" dirty="0">
              <a:latin typeface="Times New Roman" panose="02020603050405020304" pitchFamily="18" charset="0"/>
            </a:endParaRPr>
          </a:p>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rPr>
              <a:t>近代有些学者认为圣经中针对主耶稣神性的尊称都是属于“功能性”（</a:t>
            </a:r>
            <a:r>
              <a:rPr lang="en-US" altLang="zh-CN" sz="2800" b="1" kern="100" dirty="0">
                <a:solidFill>
                  <a:srgbClr val="000000"/>
                </a:solidFill>
                <a:latin typeface="Times New Roman" panose="02020603050405020304" pitchFamily="18" charset="0"/>
                <a:ea typeface="Microsoft JhengHei" panose="020B0604030504040204" pitchFamily="34" charset="-120"/>
              </a:rPr>
              <a:t>functional</a:t>
            </a:r>
            <a:r>
              <a:rPr lang="zh-CN" altLang="zh-CN" sz="2800" b="1" kern="100" dirty="0">
                <a:solidFill>
                  <a:srgbClr val="000000"/>
                </a:solidFill>
                <a:latin typeface="Times New Roman" panose="02020603050405020304" pitchFamily="18" charset="0"/>
                <a:ea typeface="Microsoft JhengHei" panose="020B0604030504040204" pitchFamily="34" charset="-120"/>
              </a:rPr>
              <a:t>），而非“本体性”（</a:t>
            </a:r>
            <a:r>
              <a:rPr lang="en-US" altLang="zh-CN" sz="2800" b="1" kern="100" dirty="0">
                <a:solidFill>
                  <a:srgbClr val="000000"/>
                </a:solidFill>
                <a:latin typeface="Times New Roman" panose="02020603050405020304" pitchFamily="18" charset="0"/>
                <a:ea typeface="Microsoft JhengHei" panose="020B0604030504040204" pitchFamily="34" charset="-120"/>
              </a:rPr>
              <a:t>ontological</a:t>
            </a:r>
            <a:r>
              <a:rPr lang="zh-CN" altLang="zh-CN" sz="2800" b="1" kern="100" dirty="0">
                <a:solidFill>
                  <a:srgbClr val="000000"/>
                </a:solidFill>
                <a:latin typeface="Times New Roman" panose="02020603050405020304" pitchFamily="18" charset="0"/>
                <a:ea typeface="Microsoft JhengHei" panose="020B0604030504040204" pitchFamily="34" charset="-120"/>
              </a:rPr>
              <a:t>）；但若排除个人或学术界偏见（近代对基督论的偏见着实很多！），不得不认同“功能性”与“本体性”是不能分割的；对人这样，对神更是这样。人的本性与人的行为乃如影随身；神的本性与神的作为更是如是。</a:t>
            </a:r>
            <a:endParaRPr lang="zh-CN" altLang="zh-CN" sz="2800" kern="100" dirty="0">
              <a:latin typeface="Times New Roman" panose="02020603050405020304" pitchFamily="18" charset="0"/>
            </a:endParaRPr>
          </a:p>
          <a:p>
            <a:pPr algn="just">
              <a:spcAft>
                <a:spcPts val="0"/>
              </a:spcAft>
            </a:pPr>
            <a:r>
              <a:rPr lang="en-US" altLang="zh-CN" b="1" kern="100" dirty="0">
                <a:solidFill>
                  <a:srgbClr val="000000"/>
                </a:solidFill>
                <a:latin typeface="Microsoft JhengHei" panose="020B0604030504040204" pitchFamily="34" charset="-120"/>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435858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401205"/>
          </a:xfrm>
          <a:prstGeom prst="rect">
            <a:avLst/>
          </a:prstGeom>
        </p:spPr>
        <p:txBody>
          <a:bodyPr wrap="square">
            <a:spAutoFit/>
          </a:bodyPr>
          <a:lstStyle/>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rPr>
              <a:t>基督乃是以神</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人合一的主体展现在人间，也是以神</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人合一的范式服侍。然而有需认清，在世上的年日，基督乃是在已自我掏空与限制的肉身中完成父神所托付的工，经历人间的生、长、痛、死（参</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腓</a:t>
            </a:r>
            <a:r>
              <a:rPr lang="en-US" altLang="zh-CN" sz="2800" b="1" kern="100" dirty="0">
                <a:solidFill>
                  <a:srgbClr val="000000"/>
                </a:solidFill>
                <a:latin typeface="Times New Roman" panose="02020603050405020304" pitchFamily="18" charset="0"/>
                <a:ea typeface="Microsoft JhengHei" panose="020B0604030504040204" pitchFamily="34" charset="-120"/>
              </a:rPr>
              <a:t>2</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5-8</a:t>
            </a:r>
            <a:r>
              <a:rPr lang="zh-CN" altLang="zh-CN" sz="2800" b="1" kern="100" dirty="0">
                <a:solidFill>
                  <a:srgbClr val="000000"/>
                </a:solidFill>
                <a:latin typeface="Times New Roman" panose="02020603050405020304" pitchFamily="18" charset="0"/>
                <a:ea typeface="Microsoft JhengHei" panose="020B0604030504040204" pitchFamily="34" charset="-120"/>
              </a:rPr>
              <a:t>）。</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pPr algn="just">
              <a:spcAft>
                <a:spcPts val="0"/>
              </a:spcAft>
            </a:pP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pPr algn="just">
              <a:spcAft>
                <a:spcPts val="0"/>
              </a:spcAft>
            </a:pPr>
            <a:r>
              <a:rPr lang="zh-CN" altLang="zh-CN" sz="2800" b="1" kern="100" dirty="0">
                <a:solidFill>
                  <a:srgbClr val="000000"/>
                </a:solidFill>
                <a:latin typeface="Times New Roman" panose="02020603050405020304" pitchFamily="18" charset="0"/>
                <a:ea typeface="Microsoft JhengHei" panose="020B0604030504040204" pitchFamily="34" charset="-120"/>
              </a:rPr>
              <a:t>至于经文关乎基督神性本体的启示，当确定无论是出自约翰、保罗或其他作者，都是源自使徒教会，而绝非如某些批判学派所揣测，来自过后演进的神学建构，有需借助所谓的稿源批判（</a:t>
            </a:r>
            <a:r>
              <a:rPr lang="en-US" altLang="zh-CN" sz="2800" b="1" kern="100" dirty="0">
                <a:solidFill>
                  <a:srgbClr val="000000"/>
                </a:solidFill>
                <a:latin typeface="Times New Roman" panose="02020603050405020304" pitchFamily="18" charset="0"/>
                <a:ea typeface="Microsoft JhengHei" panose="020B0604030504040204" pitchFamily="34" charset="-120"/>
              </a:rPr>
              <a:t>source criticism</a:t>
            </a:r>
            <a:r>
              <a:rPr lang="zh-CN" altLang="zh-CN" sz="2800" b="1" kern="100" dirty="0">
                <a:solidFill>
                  <a:srgbClr val="000000"/>
                </a:solidFill>
                <a:latin typeface="Times New Roman" panose="02020603050405020304" pitchFamily="18" charset="0"/>
                <a:ea typeface="Microsoft JhengHei" panose="020B0604030504040204" pitchFamily="34" charset="-120"/>
              </a:rPr>
              <a:t>）、历史批判（</a:t>
            </a:r>
            <a:r>
              <a:rPr lang="en-US" altLang="zh-CN" sz="2800" b="1" kern="100" dirty="0">
                <a:solidFill>
                  <a:srgbClr val="000000"/>
                </a:solidFill>
                <a:latin typeface="Times New Roman" panose="02020603050405020304" pitchFamily="18" charset="0"/>
                <a:ea typeface="Microsoft JhengHei" panose="020B0604030504040204" pitchFamily="34" charset="-120"/>
              </a:rPr>
              <a:t>historical criticism</a:t>
            </a:r>
            <a:r>
              <a:rPr lang="zh-CN" altLang="zh-CN" sz="2800" b="1" kern="100" dirty="0">
                <a:solidFill>
                  <a:srgbClr val="000000"/>
                </a:solidFill>
                <a:latin typeface="Times New Roman" panose="02020603050405020304" pitchFamily="18" charset="0"/>
                <a:ea typeface="Microsoft JhengHei" panose="020B0604030504040204" pitchFamily="34" charset="-120"/>
              </a:rPr>
              <a:t>）、形式批判（</a:t>
            </a:r>
            <a:r>
              <a:rPr lang="en-US" altLang="zh-CN" sz="2800" b="1" kern="100" dirty="0">
                <a:solidFill>
                  <a:srgbClr val="000000"/>
                </a:solidFill>
                <a:latin typeface="Times New Roman" panose="02020603050405020304" pitchFamily="18" charset="0"/>
                <a:ea typeface="Microsoft JhengHei" panose="020B0604030504040204" pitchFamily="34" charset="-120"/>
              </a:rPr>
              <a:t>form criticism</a:t>
            </a:r>
            <a:r>
              <a:rPr lang="zh-CN" altLang="zh-CN" sz="2800" b="1" kern="100" dirty="0">
                <a:solidFill>
                  <a:srgbClr val="000000"/>
                </a:solidFill>
                <a:latin typeface="Times New Roman" panose="02020603050405020304" pitchFamily="18" charset="0"/>
                <a:ea typeface="Microsoft JhengHei" panose="020B0604030504040204" pitchFamily="34" charset="-120"/>
              </a:rPr>
              <a:t>）、编修批判（</a:t>
            </a:r>
            <a:r>
              <a:rPr lang="en-US" altLang="zh-CN" sz="2800" b="1" kern="100" dirty="0">
                <a:solidFill>
                  <a:srgbClr val="000000"/>
                </a:solidFill>
                <a:latin typeface="Times New Roman" panose="02020603050405020304" pitchFamily="18" charset="0"/>
                <a:ea typeface="Microsoft JhengHei" panose="020B0604030504040204" pitchFamily="34" charset="-120"/>
              </a:rPr>
              <a:t>redaction criticism</a:t>
            </a:r>
            <a:r>
              <a:rPr lang="zh-CN" altLang="zh-CN" sz="2800" b="1" kern="100" dirty="0">
                <a:solidFill>
                  <a:srgbClr val="000000"/>
                </a:solidFill>
                <a:latin typeface="Times New Roman" panose="02020603050405020304" pitchFamily="18" charset="0"/>
                <a:ea typeface="Microsoft JhengHei" panose="020B0604030504040204" pitchFamily="34" charset="-120"/>
              </a:rPr>
              <a:t>）等的解构。（参</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同上，</a:t>
            </a:r>
            <a:r>
              <a:rPr lang="en-US" altLang="zh-CN" sz="2800" b="1" kern="100" dirty="0">
                <a:solidFill>
                  <a:srgbClr val="000000"/>
                </a:solidFill>
                <a:latin typeface="Times New Roman" panose="02020603050405020304" pitchFamily="18" charset="0"/>
                <a:ea typeface="Microsoft JhengHei" panose="020B0604030504040204" pitchFamily="34" charset="-120"/>
              </a:rPr>
              <a:t>R. </a:t>
            </a:r>
            <a:r>
              <a:rPr lang="en-US" altLang="zh-CN" sz="2800" b="1" kern="100" dirty="0" err="1">
                <a:solidFill>
                  <a:srgbClr val="000000"/>
                </a:solidFill>
                <a:latin typeface="Times New Roman" panose="02020603050405020304" pitchFamily="18" charset="0"/>
                <a:ea typeface="Microsoft JhengHei" panose="020B0604030504040204" pitchFamily="34" charset="-120"/>
              </a:rPr>
              <a:t>Reymond</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页</a:t>
            </a:r>
            <a:r>
              <a:rPr lang="en-US" altLang="zh-CN" sz="2800" b="1" kern="100" dirty="0">
                <a:solidFill>
                  <a:srgbClr val="000000"/>
                </a:solidFill>
                <a:latin typeface="Times New Roman" panose="02020603050405020304" pitchFamily="18" charset="0"/>
                <a:ea typeface="Microsoft JhengHei" panose="020B0604030504040204" pitchFamily="34" charset="-120"/>
              </a:rPr>
              <a:t>29-43</a:t>
            </a:r>
            <a:r>
              <a:rPr lang="zh-CN" altLang="zh-CN" sz="2800" b="1" kern="100" dirty="0">
                <a:solidFill>
                  <a:srgbClr val="000000"/>
                </a:solidFill>
                <a:latin typeface="Times New Roman" panose="02020603050405020304" pitchFamily="18" charset="0"/>
                <a:ea typeface="Microsoft JhengHei" panose="020B0604030504040204" pitchFamily="34" charset="-120"/>
              </a:rPr>
              <a:t>）许多批判学者自作聪明，却不能对其揣测论点提供具体证据。</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32879623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98323"/>
            <a:ext cx="12192000" cy="6743384"/>
          </a:xfrm>
          <a:prstGeom prst="rect">
            <a:avLst/>
          </a:prstGeom>
        </p:spPr>
        <p:txBody>
          <a:bodyPr wrap="square">
            <a:spAutoFit/>
          </a:bodyPr>
          <a:lstStyle/>
          <a:p>
            <a:pPr>
              <a:lnSpc>
                <a:spcPct val="115000"/>
              </a:lnSpc>
              <a:spcAft>
                <a:spcPts val="1000"/>
              </a:spcAft>
            </a:pPr>
            <a:r>
              <a:rPr lang="zh-CN" altLang="zh-CN" sz="2800" b="1" u="sng" kern="0" dirty="0">
                <a:solidFill>
                  <a:srgbClr val="FF0000"/>
                </a:solidFill>
                <a:latin typeface="Times New Roman" panose="02020603050405020304" pitchFamily="18" charset="0"/>
                <a:ea typeface="Microsoft JhengHei" panose="020B0604030504040204" pitchFamily="34" charset="-120"/>
              </a:rPr>
              <a:t>（三）主耶稣为何不向大众直接按字宣告：“我是神”</a:t>
            </a:r>
            <a:endParaRPr lang="zh-CN" altLang="zh-CN" sz="2800" kern="100" dirty="0">
              <a:latin typeface="Times New Roman" panose="02020603050405020304" pitchFamily="18" charset="0"/>
            </a:endParaRPr>
          </a:p>
          <a:p>
            <a:pPr>
              <a:lnSpc>
                <a:spcPct val="115000"/>
              </a:lnSpc>
              <a:spcAft>
                <a:spcPts val="1000"/>
              </a:spcAft>
            </a:pPr>
            <a:r>
              <a:rPr lang="zh-CN" altLang="zh-CN" sz="2800" b="1" kern="0" dirty="0">
                <a:latin typeface="Times New Roman" panose="02020603050405020304" pitchFamily="18" charset="0"/>
                <a:ea typeface="Microsoft JhengHei" panose="020B0604030504040204" pitchFamily="34" charset="-120"/>
              </a:rPr>
              <a:t>圣经中没有记载主耶稣的直接宣告（</a:t>
            </a:r>
            <a:r>
              <a:rPr lang="en-US" altLang="zh-CN" sz="2800" b="1" kern="0" dirty="0">
                <a:latin typeface="Times New Roman" panose="02020603050405020304" pitchFamily="18" charset="0"/>
                <a:ea typeface="Microsoft JhengHei" panose="020B0604030504040204" pitchFamily="34" charset="-120"/>
              </a:rPr>
              <a:t>verbatim—word by word</a:t>
            </a:r>
            <a:r>
              <a:rPr lang="zh-CN" altLang="zh-CN" sz="2800" b="1" kern="0" dirty="0">
                <a:latin typeface="Times New Roman" panose="02020603050405020304" pitchFamily="18" charset="0"/>
                <a:ea typeface="Microsoft JhengHei" panose="020B0604030504040204" pitchFamily="34" charset="-120"/>
              </a:rPr>
              <a:t>）</a:t>
            </a:r>
            <a:r>
              <a:rPr lang="en-US" altLang="zh-CN" sz="2800" b="1" kern="0" dirty="0">
                <a:latin typeface="Times New Roman" panose="02020603050405020304" pitchFamily="18" charset="0"/>
                <a:ea typeface="Microsoft JhengHei" panose="020B0604030504040204" pitchFamily="34" charset="-120"/>
              </a:rPr>
              <a:t>--</a:t>
            </a:r>
            <a:r>
              <a:rPr lang="zh-CN" altLang="zh-CN" sz="2800" b="1" kern="0" dirty="0">
                <a:latin typeface="Times New Roman" panose="02020603050405020304" pitchFamily="18" charset="0"/>
                <a:ea typeface="Microsoft JhengHei" panose="020B0604030504040204" pitchFamily="34" charset="-120"/>
              </a:rPr>
              <a:t>“我是神”，正如圣经也没有任何一处记载上帝明说</a:t>
            </a:r>
            <a:r>
              <a:rPr lang="en-US" altLang="zh-CN" sz="2800" b="1" kern="0" dirty="0">
                <a:latin typeface="Times New Roman" panose="02020603050405020304" pitchFamily="18" charset="0"/>
                <a:ea typeface="Microsoft JhengHei" panose="020B0604030504040204" pitchFamily="34" charset="-120"/>
              </a:rPr>
              <a:t>--</a:t>
            </a:r>
            <a:r>
              <a:rPr lang="zh-CN" altLang="zh-CN" sz="2800" b="1" kern="0" dirty="0">
                <a:latin typeface="Times New Roman" panose="02020603050405020304" pitchFamily="18" charset="0"/>
                <a:ea typeface="Microsoft JhengHei" panose="020B0604030504040204" pitchFamily="34" charset="-120"/>
              </a:rPr>
              <a:t>“我是‘三位一体’的上帝”。但基督的全神性与三位一体真理却在圣经中有明确的启示。（</a:t>
            </a:r>
            <a:r>
              <a:rPr lang="zh-CN" altLang="en-US" sz="2800" b="1" kern="0" dirty="0">
                <a:latin typeface="Times New Roman" panose="02020603050405020304" pitchFamily="18" charset="0"/>
                <a:ea typeface="Microsoft JhengHei" panose="020B0604030504040204" pitchFamily="34" charset="-120"/>
              </a:rPr>
              <a:t>就如</a:t>
            </a:r>
            <a:r>
              <a:rPr lang="zh-CN" altLang="zh-CN" sz="2800" b="1" kern="0" dirty="0">
                <a:latin typeface="Times New Roman" panose="02020603050405020304" pitchFamily="18" charset="0"/>
                <a:ea typeface="Microsoft JhengHei" panose="020B0604030504040204" pitchFamily="34" charset="-120"/>
              </a:rPr>
              <a:t>古兰经也没有按字“</a:t>
            </a:r>
            <a:r>
              <a:rPr lang="en-US" altLang="zh-CN" sz="2800" b="1" kern="0" dirty="0">
                <a:latin typeface="Times New Roman" panose="02020603050405020304" pitchFamily="18" charset="0"/>
                <a:ea typeface="Microsoft JhengHei" panose="020B0604030504040204" pitchFamily="34" charset="-120"/>
              </a:rPr>
              <a:t>TAUHID</a:t>
            </a:r>
            <a:r>
              <a:rPr lang="zh-CN" altLang="zh-CN" sz="2800" b="1" kern="0" dirty="0">
                <a:latin typeface="Times New Roman" panose="02020603050405020304" pitchFamily="18" charset="0"/>
                <a:ea typeface="Microsoft JhengHei" panose="020B0604030504040204" pitchFamily="34" charset="-120"/>
              </a:rPr>
              <a:t>指阿拉的独一性”，但没有人因此否定伊斯兰的基本神观</a:t>
            </a:r>
            <a:r>
              <a:rPr lang="zh-CN" altLang="en-US" sz="2800" b="1" kern="0" dirty="0">
                <a:latin typeface="Times New Roman" panose="02020603050405020304" pitchFamily="18" charset="0"/>
                <a:ea typeface="Microsoft JhengHei" panose="020B0604030504040204" pitchFamily="34" charset="-120"/>
              </a:rPr>
              <a:t>。</a:t>
            </a:r>
            <a:endParaRPr lang="zh-CN" altLang="zh-CN" sz="2800" kern="100" dirty="0">
              <a:latin typeface="Times New Roman" panose="02020603050405020304" pitchFamily="18" charset="0"/>
            </a:endParaRPr>
          </a:p>
          <a:p>
            <a:pPr>
              <a:lnSpc>
                <a:spcPct val="115000"/>
              </a:lnSpc>
              <a:spcAft>
                <a:spcPts val="1000"/>
              </a:spcAft>
            </a:pPr>
            <a:r>
              <a:rPr lang="zh-CN" altLang="zh-CN" sz="2800" b="1" u="sng" kern="0" dirty="0">
                <a:solidFill>
                  <a:srgbClr val="FF0000"/>
                </a:solidFill>
                <a:latin typeface="Times New Roman" panose="02020603050405020304" pitchFamily="18" charset="0"/>
                <a:ea typeface="Microsoft JhengHei" panose="020B0604030504040204" pitchFamily="34" charset="-120"/>
              </a:rPr>
              <a:t>主耶稣没有这样按字自称，因为</a:t>
            </a:r>
            <a:r>
              <a:rPr lang="zh-CN" altLang="zh-CN" sz="2800" b="1" kern="0" dirty="0">
                <a:solidFill>
                  <a:srgbClr val="FF0000"/>
                </a:solidFill>
                <a:latin typeface="Times New Roman" panose="02020603050405020304" pitchFamily="18" charset="0"/>
                <a:ea typeface="Microsoft JhengHei" panose="020B0604030504040204" pitchFamily="34" charset="-120"/>
              </a:rPr>
              <a:t>：</a:t>
            </a:r>
            <a:endParaRPr lang="zh-CN" altLang="zh-CN" sz="2800" kern="100" dirty="0">
              <a:solidFill>
                <a:srgbClr val="FF0000"/>
              </a:solidFill>
              <a:latin typeface="Times New Roman" panose="02020603050405020304" pitchFamily="18" charset="0"/>
            </a:endParaRPr>
          </a:p>
          <a:p>
            <a:r>
              <a:rPr lang="en-US" altLang="zh-CN" sz="2800" b="1" kern="0" dirty="0">
                <a:latin typeface="Microsoft JhengHei" panose="020B0604030504040204" pitchFamily="34" charset="-120"/>
              </a:rPr>
              <a:t>1) </a:t>
            </a:r>
            <a:r>
              <a:rPr lang="zh-CN" altLang="zh-CN" sz="2800" b="1" u="sng" kern="0" dirty="0">
                <a:latin typeface="Times New Roman" panose="02020603050405020304" pitchFamily="18" charset="0"/>
                <a:ea typeface="Microsoft JhengHei" panose="020B0604030504040204" pitchFamily="34" charset="-120"/>
              </a:rPr>
              <a:t>按圣经的“大传统 ”（</a:t>
            </a:r>
            <a:r>
              <a:rPr lang="en-US" altLang="zh-CN" sz="2800" b="1" u="sng" kern="0" dirty="0">
                <a:latin typeface="Times New Roman" panose="02020603050405020304" pitchFamily="18" charset="0"/>
                <a:ea typeface="Microsoft JhengHei" panose="020B0604030504040204" pitchFamily="34" charset="-120"/>
              </a:rPr>
              <a:t>big tradition</a:t>
            </a:r>
            <a:r>
              <a:rPr lang="zh-CN" altLang="zh-CN" sz="2800" b="1" u="sng" kern="0" dirty="0">
                <a:latin typeface="Times New Roman" panose="02020603050405020304" pitchFamily="18" charset="0"/>
                <a:ea typeface="Microsoft JhengHei" panose="020B0604030504040204" pitchFamily="34" charset="-120"/>
              </a:rPr>
              <a:t>），“神</a:t>
            </a:r>
            <a:r>
              <a:rPr lang="en-US" altLang="zh-CN" sz="2800" b="1" u="sng" kern="0" dirty="0">
                <a:latin typeface="Times New Roman" panose="02020603050405020304" pitchFamily="18" charset="0"/>
                <a:ea typeface="Microsoft JhengHei" panose="020B0604030504040204" pitchFamily="34" charset="-120"/>
              </a:rPr>
              <a:t>/</a:t>
            </a:r>
            <a:r>
              <a:rPr lang="zh-CN" altLang="zh-CN" sz="2800" b="1" u="sng" kern="0" dirty="0">
                <a:latin typeface="Times New Roman" panose="02020603050405020304" pitchFamily="18" charset="0"/>
                <a:ea typeface="Microsoft JhengHei" panose="020B0604030504040204" pitchFamily="34" charset="-120"/>
              </a:rPr>
              <a:t>上帝”这称呼通常是保留给天父上帝</a:t>
            </a:r>
            <a:r>
              <a:rPr lang="zh-CN" altLang="zh-CN" sz="2800" b="1" kern="0" dirty="0">
                <a:latin typeface="Times New Roman" panose="02020603050405020304" pitchFamily="18" charset="0"/>
                <a:ea typeface="Microsoft JhengHei" panose="020B0604030504040204" pitchFamily="34" charset="-120"/>
              </a:rPr>
              <a:t>，而主耶稣虽然具备完美的神性，但祂在</a:t>
            </a:r>
            <a:r>
              <a:rPr lang="zh-CN" altLang="en-US" sz="2800" b="1" kern="0" dirty="0">
                <a:latin typeface="Times New Roman" panose="02020603050405020304" pitchFamily="18" charset="0"/>
                <a:ea typeface="Microsoft JhengHei" panose="020B0604030504040204" pitchFamily="34" charset="-120"/>
              </a:rPr>
              <a:t>人子的</a:t>
            </a:r>
            <a:r>
              <a:rPr lang="zh-CN" altLang="zh-CN" sz="2800" b="1" kern="0" dirty="0">
                <a:latin typeface="Times New Roman" panose="02020603050405020304" pitchFamily="18" charset="0"/>
                <a:ea typeface="Microsoft JhengHei" panose="020B0604030504040204" pitchFamily="34" charset="-120"/>
              </a:rPr>
              <a:t>身份与位格上不等同于父上帝 （</a:t>
            </a:r>
            <a:r>
              <a:rPr lang="en-US" altLang="zh-CN" sz="2800" b="1" kern="0" dirty="0">
                <a:latin typeface="Times New Roman" panose="02020603050405020304" pitchFamily="18" charset="0"/>
                <a:ea typeface="Microsoft JhengHei" panose="020B0604030504040204" pitchFamily="34" charset="-120"/>
              </a:rPr>
              <a:t>in personhood and identity Jesus Christ is not God the Father</a:t>
            </a:r>
            <a:r>
              <a:rPr lang="zh-CN" altLang="zh-CN" sz="2800" b="1" kern="0" dirty="0">
                <a:latin typeface="Times New Roman" panose="02020603050405020304" pitchFamily="18" charset="0"/>
                <a:ea typeface="Microsoft JhengHei" panose="020B0604030504040204" pitchFamily="34" charset="-120"/>
              </a:rPr>
              <a:t>）。</a:t>
            </a:r>
            <a:r>
              <a:rPr lang="zh-CN" altLang="zh-CN" sz="2800" b="1" u="sng" kern="0" dirty="0">
                <a:latin typeface="Times New Roman" panose="02020603050405020304" pitchFamily="18" charset="0"/>
                <a:ea typeface="Microsoft JhengHei" panose="020B0604030504040204" pitchFamily="34" charset="-120"/>
              </a:rPr>
              <a:t>哥林多前书</a:t>
            </a:r>
            <a:r>
              <a:rPr lang="en-US" altLang="zh-CN" sz="2800" b="1" u="sng" kern="0" dirty="0">
                <a:latin typeface="Times New Roman" panose="02020603050405020304" pitchFamily="18" charset="0"/>
                <a:ea typeface="Microsoft JhengHei" panose="020B0604030504040204" pitchFamily="34" charset="-120"/>
              </a:rPr>
              <a:t> 8: 6</a:t>
            </a:r>
            <a:r>
              <a:rPr lang="zh-CN" altLang="zh-CN" sz="2800" b="1" kern="0" dirty="0">
                <a:latin typeface="Times New Roman" panose="02020603050405020304" pitchFamily="18" charset="0"/>
                <a:ea typeface="Microsoft JhengHei" panose="020B0604030504040204" pitchFamily="34" charset="-120"/>
              </a:rPr>
              <a:t>， “</a:t>
            </a:r>
            <a:r>
              <a:rPr lang="zh-CN"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然而我们只有一位神，就是父，万物都本于祂，我们也归于祂；并有一位主，就是耶稣基督，万物都是借着祂有的，我们也是借着祂有的</a:t>
            </a:r>
            <a:r>
              <a:rPr lang="zh-CN" altLang="zh-CN" sz="2800" b="1" kern="0" dirty="0">
                <a:solidFill>
                  <a:srgbClr val="0000CC"/>
                </a:solidFill>
                <a:latin typeface="Times New Roman" panose="02020603050405020304" pitchFamily="18" charset="0"/>
                <a:ea typeface="Microsoft JhengHei" panose="020B0604030504040204" pitchFamily="34" charset="-120"/>
              </a:rPr>
              <a:t>。”</a:t>
            </a:r>
            <a:r>
              <a:rPr lang="zh-CN" altLang="zh-CN" sz="2800" b="1" kern="0" dirty="0">
                <a:latin typeface="Times New Roman" panose="02020603050405020304" pitchFamily="18" charset="0"/>
                <a:ea typeface="Microsoft JhengHei" panose="020B0604030504040204" pitchFamily="34" charset="-120"/>
              </a:rPr>
              <a:t>；</a:t>
            </a:r>
            <a:r>
              <a:rPr lang="zh-CN" altLang="zh-CN" sz="2800" b="1" u="sng" kern="0" dirty="0">
                <a:latin typeface="Times New Roman" panose="02020603050405020304" pitchFamily="18" charset="0"/>
                <a:ea typeface="Microsoft JhengHei" panose="020B0604030504040204" pitchFamily="34" charset="-120"/>
              </a:rPr>
              <a:t>以弗所书 </a:t>
            </a:r>
            <a:r>
              <a:rPr lang="en-US" altLang="zh-CN" sz="2800" b="1" u="sng" kern="0" dirty="0">
                <a:latin typeface="Times New Roman" panose="02020603050405020304" pitchFamily="18" charset="0"/>
                <a:ea typeface="Microsoft JhengHei" panose="020B0604030504040204" pitchFamily="34" charset="-120"/>
              </a:rPr>
              <a:t>4:  5-6</a:t>
            </a:r>
            <a:r>
              <a:rPr lang="zh-CN" altLang="zh-CN" sz="2800" b="1" kern="0" dirty="0">
                <a:latin typeface="Times New Roman" panose="02020603050405020304" pitchFamily="18" charset="0"/>
                <a:ea typeface="Microsoft JhengHei" panose="020B0604030504040204" pitchFamily="34" charset="-120"/>
              </a:rPr>
              <a:t>， </a:t>
            </a:r>
            <a:r>
              <a:rPr lang="zh-CN" altLang="zh-CN" sz="2800" b="1" kern="0" dirty="0">
                <a:solidFill>
                  <a:srgbClr val="0000CC"/>
                </a:solidFill>
                <a:latin typeface="Times New Roman" panose="02020603050405020304" pitchFamily="18" charset="0"/>
                <a:ea typeface="Microsoft JhengHei" panose="020B0604030504040204" pitchFamily="34" charset="-120"/>
              </a:rPr>
              <a:t>“</a:t>
            </a:r>
            <a:r>
              <a:rPr lang="zh-CN" altLang="zh-CN" sz="2800" b="1" kern="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一主，一信，一洗，一 神，就是众人的父，超乎众人之上，贯乎众人之中，也住在众人之内</a:t>
            </a:r>
            <a:r>
              <a:rPr lang="zh-CN" altLang="zh-CN" sz="2800" b="1" kern="0" dirty="0">
                <a:solidFill>
                  <a:srgbClr val="0000CC"/>
                </a:solidFill>
                <a:latin typeface="Times New Roman" panose="02020603050405020304" pitchFamily="18" charset="0"/>
                <a:ea typeface="Microsoft JhengHei" panose="020B0604030504040204" pitchFamily="34" charset="-120"/>
              </a:rPr>
              <a:t>。</a:t>
            </a:r>
            <a:r>
              <a:rPr lang="zh-CN" altLang="zh-CN" sz="2800" b="1" kern="0" dirty="0">
                <a:latin typeface="Times New Roman" panose="02020603050405020304" pitchFamily="18" charset="0"/>
                <a:ea typeface="Microsoft JhengHei" panose="020B0604030504040204" pitchFamily="34" charset="-120"/>
              </a:rPr>
              <a:t>” </a:t>
            </a:r>
            <a:endParaRPr lang="zh-CN" altLang="zh-CN" sz="2800" kern="100" dirty="0">
              <a:latin typeface="Times New Roman" panose="02020603050405020304" pitchFamily="18" charset="0"/>
            </a:endParaRPr>
          </a:p>
          <a:p>
            <a:r>
              <a:rPr lang="en-US" altLang="zh-CN" b="1" kern="0" dirty="0">
                <a:latin typeface="Microsoft JhengHei" panose="020B0604030504040204" pitchFamily="34" charset="-120"/>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611177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401753"/>
          </a:xfrm>
          <a:prstGeom prst="rect">
            <a:avLst/>
          </a:prstGeom>
        </p:spPr>
        <p:txBody>
          <a:bodyPr wrap="square">
            <a:spAutoFit/>
          </a:bodyPr>
          <a:lstStyle/>
          <a:p>
            <a:r>
              <a:rPr lang="zh-CN" altLang="zh-CN" sz="2800" b="1" kern="100" dirty="0">
                <a:solidFill>
                  <a:srgbClr val="000000"/>
                </a:solidFill>
                <a:effectLst/>
                <a:latin typeface="Times New Roman" panose="02020603050405020304" pitchFamily="18" charset="0"/>
                <a:ea typeface="Microsoft JhengHei" panose="020B0604030504040204" pitchFamily="34" charset="-120"/>
              </a:rPr>
              <a:t>使徒约翰提述耶和华上帝是绝对的永恒者</a:t>
            </a:r>
            <a:r>
              <a:rPr lang="en-US" altLang="zh-CN" sz="2800" b="1" kern="100" dirty="0">
                <a:solidFill>
                  <a:srgbClr val="000000"/>
                </a:solidFill>
                <a:effectLst/>
                <a:latin typeface="Times New Roman" panose="02020603050405020304" pitchFamily="18" charset="0"/>
                <a:ea typeface="Microsoft JhengHei" panose="020B0604030504040204" pitchFamily="34" charset="-120"/>
              </a:rPr>
              <a:t>--</a:t>
            </a:r>
            <a:r>
              <a:rPr lang="zh-CN" altLang="zh-CN" sz="2800" b="1" u="sng" kern="100" dirty="0">
                <a:solidFill>
                  <a:srgbClr val="000000"/>
                </a:solidFill>
                <a:effectLst/>
                <a:latin typeface="Times New Roman" panose="02020603050405020304" pitchFamily="18" charset="0"/>
                <a:ea typeface="Microsoft JhengHei" panose="020B0604030504040204" pitchFamily="34" charset="-120"/>
              </a:rPr>
              <a:t>启示录</a:t>
            </a:r>
            <a:r>
              <a:rPr lang="en-US" altLang="zh-CN" sz="2800" b="1" u="sng" kern="100" dirty="0">
                <a:solidFill>
                  <a:srgbClr val="000000"/>
                </a:solidFill>
                <a:effectLst/>
                <a:latin typeface="Times New Roman" panose="02020603050405020304" pitchFamily="18" charset="0"/>
                <a:ea typeface="Microsoft JhengHei" panose="020B0604030504040204" pitchFamily="34" charset="-120"/>
              </a:rPr>
              <a:t>1</a:t>
            </a:r>
            <a:r>
              <a:rPr lang="zh-CN" altLang="zh-CN" sz="2800" b="1" u="sng" kern="100" dirty="0">
                <a:solidFill>
                  <a:srgbClr val="000000"/>
                </a:solidFill>
                <a:effectLst/>
                <a:latin typeface="Times New Roman" panose="02020603050405020304" pitchFamily="18" charset="0"/>
                <a:ea typeface="Microsoft JhengHei" panose="020B0604030504040204" pitchFamily="34" charset="-120"/>
              </a:rPr>
              <a:t>：</a:t>
            </a:r>
            <a:r>
              <a:rPr lang="en-US" altLang="zh-CN" sz="2800" b="1" u="sng" kern="100" dirty="0">
                <a:solidFill>
                  <a:srgbClr val="000000"/>
                </a:solidFill>
                <a:effectLst/>
                <a:latin typeface="Times New Roman" panose="02020603050405020304" pitchFamily="18" charset="0"/>
                <a:ea typeface="Microsoft JhengHei" panose="020B0604030504040204" pitchFamily="34" charset="-120"/>
              </a:rPr>
              <a:t>8</a:t>
            </a:r>
            <a:r>
              <a:rPr lang="zh-CN" altLang="zh-CN" sz="2800" b="1" u="sng" kern="100" dirty="0">
                <a:solidFill>
                  <a:srgbClr val="000000"/>
                </a:solidFill>
                <a:effectLst/>
                <a:latin typeface="Times New Roman" panose="02020603050405020304" pitchFamily="18" charset="0"/>
                <a:ea typeface="Microsoft JhengHei" panose="020B0604030504040204" pitchFamily="34" charset="-120"/>
              </a:rPr>
              <a:t>，</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“主神说，我是阿拉法，我是俄 梅戛 （ 阿 拉 法 俄 梅 戛 乃 希 腊 字 母 首 末 二 字 ） ，是昔在今在以后永在的全能</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者。”</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论到耶稣基督时也一样</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启</a:t>
            </a:r>
            <a:r>
              <a:rPr lang="en-US"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17-18</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，“。。。他（主耶稣）</a:t>
            </a:r>
            <a:r>
              <a:rPr lang="zh-CN" altLang="zh-CN" sz="2800" b="1" kern="0" dirty="0">
                <a:solidFill>
                  <a:srgbClr val="000099"/>
                </a:solidFill>
                <a:effectLst/>
                <a:latin typeface="Times New Roman" panose="02020603050405020304" pitchFamily="18" charset="0"/>
                <a:ea typeface="Microsoft JhengHei" panose="020B0604030504040204" pitchFamily="34" charset="-120"/>
              </a:rPr>
              <a:t> </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用右手按着</a:t>
            </a:r>
            <a:r>
              <a:rPr lang="zh-CN" altLang="zh-CN" sz="2800" b="1" kern="0" dirty="0">
                <a:solidFill>
                  <a:srgbClr val="000099"/>
                </a:solidFill>
                <a:effectLst/>
                <a:latin typeface="Times New Roman" panose="02020603050405020304" pitchFamily="18" charset="0"/>
                <a:ea typeface="Microsoft JhengHei" panose="020B0604030504040204" pitchFamily="34" charset="-120"/>
              </a:rPr>
              <a:t> </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我（约翰）</a:t>
            </a:r>
            <a:r>
              <a:rPr lang="zh-CN" altLang="zh-CN" sz="2800" b="1" kern="0" dirty="0">
                <a:solidFill>
                  <a:srgbClr val="000099"/>
                </a:solidFill>
                <a:effectLst/>
                <a:latin typeface="Times New Roman" panose="02020603050405020304" pitchFamily="18" charset="0"/>
                <a:ea typeface="Microsoft JhengHei" panose="020B0604030504040204" pitchFamily="34" charset="-120"/>
              </a:rPr>
              <a:t> </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说，不要惧怕。</a:t>
            </a:r>
            <a:r>
              <a:rPr lang="zh-CN"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我是首先的，我是末后的，</a:t>
            </a:r>
            <a:r>
              <a:rPr lang="en-US"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18.</a:t>
            </a:r>
            <a:r>
              <a:rPr lang="zh-CN" altLang="zh-CN" sz="2800" b="1" u="sng" kern="100" dirty="0">
                <a:solidFill>
                  <a:srgbClr val="000099"/>
                </a:solidFill>
                <a:effectLst/>
                <a:latin typeface="Times New Roman" panose="02020603050405020304" pitchFamily="18" charset="0"/>
                <a:ea typeface="Microsoft JhengHei" panose="020B0604030504040204" pitchFamily="34" charset="-120"/>
              </a:rPr>
              <a:t>又是那存活的。我曾死过， 现在又活了，直活到永永远远 。。。</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endParaRPr lang="zh-CN" altLang="zh-CN" sz="2800" kern="100" dirty="0">
              <a:latin typeface="Times New Roman" panose="02020603050405020304" pitchFamily="18" charset="0"/>
            </a:endParaRPr>
          </a:p>
          <a:p>
            <a:r>
              <a:rPr lang="en-US" altLang="zh-CN" sz="2800" b="1" kern="100" dirty="0">
                <a:solidFill>
                  <a:srgbClr val="000000"/>
                </a:solidFill>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毫无疑问</a:t>
            </a:r>
            <a:r>
              <a:rPr lang="zh-CN" altLang="zh-CN" sz="2800" b="1" u="sng"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启示录</a:t>
            </a:r>
            <a:r>
              <a:rPr lang="en-US" altLang="zh-CN" sz="2800" b="1" u="sng"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22</a:t>
            </a:r>
            <a:r>
              <a:rPr lang="zh-CN" altLang="zh-CN" sz="2800" b="1" u="sng"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12-13</a:t>
            </a:r>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是圣子基督的自我宣告</a:t>
            </a:r>
            <a:r>
              <a:rPr lang="en-US"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看哪，我必快来。赏罚在我，要 照各人所行的报应他</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u="sng" kern="100" dirty="0">
                <a:solidFill>
                  <a:srgbClr val="000099"/>
                </a:solidFill>
                <a:effectLst/>
                <a:latin typeface="Times New Roman" panose="02020603050405020304" pitchFamily="18" charset="0"/>
                <a:ea typeface="Microsoft JhengHei" panose="020B0604030504040204" pitchFamily="34" charset="-120"/>
              </a:rPr>
              <a:t>我是阿拉法，我是俄梅戛，我是首先的，我是末后的，我是初， 我是终</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 </a:t>
            </a:r>
            <a:endParaRPr lang="en-US" altLang="zh-CN" sz="2800" b="1" kern="100" dirty="0">
              <a:solidFill>
                <a:srgbClr val="000099"/>
              </a:solidFill>
              <a:effectLst/>
              <a:latin typeface="Times New Roman" panose="02020603050405020304" pitchFamily="18" charset="0"/>
              <a:ea typeface="Microsoft JhengHei" panose="020B0604030504040204" pitchFamily="34" charset="-120"/>
            </a:endParaRPr>
          </a:p>
          <a:p>
            <a:endParaRPr lang="en-US" altLang="zh-CN" sz="2800" b="1" kern="100" dirty="0">
              <a:solidFill>
                <a:srgbClr val="000099"/>
              </a:solidFill>
              <a:latin typeface="Times New Roman" panose="02020603050405020304" pitchFamily="18" charset="0"/>
              <a:ea typeface="Microsoft JhengHei" panose="020B0604030504040204" pitchFamily="34" charset="-120"/>
            </a:endParaRPr>
          </a:p>
          <a:p>
            <a:r>
              <a:rPr lang="zh-CN" altLang="zh-CN" sz="2800" b="1" kern="100" dirty="0">
                <a:solidFill>
                  <a:srgbClr val="000000"/>
                </a:solidFill>
                <a:effectLst/>
                <a:latin typeface="Times New Roman" panose="02020603050405020304" pitchFamily="18" charset="0"/>
                <a:ea typeface="Microsoft JhengHei" panose="020B0604030504040204" pitchFamily="34" charset="-120"/>
              </a:rPr>
              <a:t>“</a:t>
            </a:r>
            <a:r>
              <a:rPr lang="zh-CN" altLang="zh-CN" sz="2800" b="1" u="sng" kern="100" dirty="0">
                <a:solidFill>
                  <a:srgbClr val="000000"/>
                </a:solidFill>
                <a:effectLst/>
                <a:latin typeface="Times New Roman" panose="02020603050405020304" pitchFamily="18" charset="0"/>
                <a:ea typeface="Microsoft JhengHei" panose="020B0604030504040204" pitchFamily="34" charset="-120"/>
              </a:rPr>
              <a:t>阿拉法</a:t>
            </a:r>
            <a:r>
              <a:rPr lang="en-US" altLang="zh-CN" sz="2800" b="1" u="sng" kern="100" dirty="0">
                <a:solidFill>
                  <a:srgbClr val="000000"/>
                </a:solidFill>
                <a:effectLst/>
                <a:latin typeface="Times New Roman" panose="02020603050405020304" pitchFamily="18" charset="0"/>
                <a:ea typeface="Microsoft JhengHei" panose="020B0604030504040204" pitchFamily="34" charset="-120"/>
              </a:rPr>
              <a:t>-Alpha</a:t>
            </a:r>
            <a:r>
              <a:rPr lang="zh-CN" altLang="zh-CN" sz="2800" b="1" kern="100" dirty="0">
                <a:solidFill>
                  <a:srgbClr val="000000"/>
                </a:solidFill>
                <a:effectLst/>
                <a:latin typeface="Times New Roman" panose="02020603050405020304" pitchFamily="18" charset="0"/>
                <a:ea typeface="Microsoft JhengHei" panose="020B0604030504040204" pitchFamily="34" charset="-120"/>
              </a:rPr>
              <a:t>”是希腊文的第一个字母，</a:t>
            </a:r>
            <a:r>
              <a:rPr lang="zh-CN" altLang="zh-CN" sz="2800" b="1" u="sng" kern="100" dirty="0">
                <a:solidFill>
                  <a:srgbClr val="000000"/>
                </a:solidFill>
                <a:effectLst/>
                <a:latin typeface="Times New Roman" panose="02020603050405020304" pitchFamily="18" charset="0"/>
                <a:ea typeface="Microsoft JhengHei" panose="020B0604030504040204" pitchFamily="34" charset="-120"/>
              </a:rPr>
              <a:t>俄梅戛</a:t>
            </a:r>
            <a:r>
              <a:rPr lang="en-US" altLang="zh-CN" sz="2800" b="1" u="sng" kern="100" dirty="0">
                <a:solidFill>
                  <a:srgbClr val="000000"/>
                </a:solidFill>
                <a:effectLst/>
                <a:latin typeface="Times New Roman" panose="02020603050405020304" pitchFamily="18" charset="0"/>
                <a:ea typeface="Microsoft JhengHei" panose="020B0604030504040204" pitchFamily="34" charset="-120"/>
              </a:rPr>
              <a:t>-Omega</a:t>
            </a:r>
            <a:r>
              <a:rPr lang="zh-CN" altLang="zh-CN" sz="2800" b="1" kern="100" dirty="0">
                <a:solidFill>
                  <a:srgbClr val="000000"/>
                </a:solidFill>
                <a:effectLst/>
                <a:latin typeface="Times New Roman" panose="02020603050405020304" pitchFamily="18" charset="0"/>
                <a:ea typeface="Microsoft JhengHei" panose="020B0604030504040204" pitchFamily="34" charset="-120"/>
              </a:rPr>
              <a:t>”是最后一个；涵义跟“首先</a:t>
            </a:r>
            <a:r>
              <a:rPr lang="en-US" altLang="zh-CN" sz="2800" b="1" kern="100" dirty="0">
                <a:solidFill>
                  <a:srgbClr val="000000"/>
                </a:solidFill>
                <a:effectLst/>
                <a:latin typeface="Times New Roman" panose="02020603050405020304" pitchFamily="18" charset="0"/>
                <a:ea typeface="Microsoft JhengHei" panose="020B0604030504040204" pitchFamily="34" charset="-120"/>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rPr>
              <a:t>末后”、“初</a:t>
            </a:r>
            <a:r>
              <a:rPr lang="en-US" altLang="zh-CN" sz="2800" b="1" kern="100" dirty="0">
                <a:solidFill>
                  <a:srgbClr val="000000"/>
                </a:solidFill>
                <a:effectLst/>
                <a:latin typeface="Times New Roman" panose="02020603050405020304" pitchFamily="18" charset="0"/>
                <a:ea typeface="Microsoft JhengHei" panose="020B0604030504040204" pitchFamily="34" charset="-120"/>
              </a:rPr>
              <a:t>/</a:t>
            </a:r>
            <a:r>
              <a:rPr lang="zh-CN" altLang="zh-CN" sz="2800" b="1" kern="100" dirty="0">
                <a:solidFill>
                  <a:srgbClr val="000000"/>
                </a:solidFill>
                <a:effectLst/>
                <a:latin typeface="Times New Roman" panose="02020603050405020304" pitchFamily="18" charset="0"/>
                <a:ea typeface="Microsoft JhengHei" panose="020B0604030504040204" pitchFamily="34" charset="-120"/>
              </a:rPr>
              <a:t>终”一样，都是指无始无终绝对的永恒。宇宙之间只有真神是自有永有绝对永恒。其实若无其它凭据，单凭这一点即可确信圣子基督的永恒与全备神性。</a:t>
            </a:r>
            <a:endParaRPr lang="zh-CN" altLang="zh-CN" sz="2800" kern="100" dirty="0">
              <a:latin typeface="Times New Roman" panose="02020603050405020304" pitchFamily="18" charset="0"/>
            </a:endParaRPr>
          </a:p>
          <a:p>
            <a:r>
              <a:rPr lang="en-US" altLang="zh-CN" b="1" kern="100" dirty="0">
                <a:solidFill>
                  <a:srgbClr val="000000"/>
                </a:solidFill>
                <a:latin typeface="Microsoft JhengHei" panose="020B0604030504040204" pitchFamily="34" charset="-120"/>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12610051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401753"/>
          </a:xfrm>
          <a:prstGeom prst="rect">
            <a:avLst/>
          </a:prstGeom>
        </p:spPr>
        <p:txBody>
          <a:bodyPr wrap="square">
            <a:spAutoFit/>
          </a:bodyPr>
          <a:lstStyle/>
          <a:p>
            <a:r>
              <a:rPr lang="en-US" altLang="zh-CN" sz="2800" b="1" kern="0" dirty="0">
                <a:latin typeface="Microsoft JhengHei" panose="020B0604030504040204" pitchFamily="34" charset="-120"/>
              </a:rPr>
              <a:t>2) </a:t>
            </a:r>
            <a:r>
              <a:rPr lang="zh-CN" altLang="zh-CN" sz="2800" b="1" u="sng" kern="0" dirty="0">
                <a:latin typeface="Times New Roman" panose="02020603050405020304" pitchFamily="18" charset="0"/>
                <a:ea typeface="Microsoft JhengHei" panose="020B0604030504040204" pitchFamily="34" charset="-120"/>
              </a:rPr>
              <a:t>同样按圣经的“大传统”，只有一位上帝</a:t>
            </a:r>
            <a:r>
              <a:rPr lang="zh-CN" altLang="zh-CN" sz="2800" b="1" kern="0" dirty="0">
                <a:latin typeface="Times New Roman" panose="02020603050405020304" pitchFamily="18" charset="0"/>
                <a:ea typeface="Microsoft JhengHei" panose="020B0604030504040204" pitchFamily="34" charset="-120"/>
              </a:rPr>
              <a:t>。旧约与新约，包括主耶稣自己，都是如此教导（参</a:t>
            </a:r>
            <a:r>
              <a:rPr lang="en-US" altLang="zh-CN" sz="2800" b="1" kern="0" dirty="0">
                <a:latin typeface="Times New Roman" panose="02020603050405020304" pitchFamily="18" charset="0"/>
                <a:ea typeface="Microsoft JhengHei" panose="020B0604030504040204" pitchFamily="34" charset="-120"/>
              </a:rPr>
              <a:t>-</a:t>
            </a:r>
            <a:r>
              <a:rPr lang="zh-CN" altLang="zh-CN" sz="2800" b="1" kern="0" dirty="0">
                <a:latin typeface="Times New Roman" panose="02020603050405020304" pitchFamily="18" charset="0"/>
                <a:ea typeface="Microsoft JhengHei" panose="020B0604030504040204" pitchFamily="34" charset="-120"/>
              </a:rPr>
              <a:t>可</a:t>
            </a:r>
            <a:r>
              <a:rPr lang="en-US" altLang="zh-CN" sz="2800" b="1" kern="0" dirty="0">
                <a:latin typeface="Times New Roman" panose="02020603050405020304" pitchFamily="18" charset="0"/>
                <a:ea typeface="Microsoft JhengHei" panose="020B0604030504040204" pitchFamily="34" charset="-120"/>
              </a:rPr>
              <a:t> 10:  18</a:t>
            </a:r>
            <a:r>
              <a:rPr lang="zh-CN" altLang="zh-CN" sz="2800" b="1" kern="0" dirty="0">
                <a:latin typeface="Times New Roman" panose="02020603050405020304" pitchFamily="18" charset="0"/>
                <a:ea typeface="Microsoft JhengHei" panose="020B0604030504040204" pitchFamily="34" charset="-120"/>
              </a:rPr>
              <a:t>，</a:t>
            </a:r>
            <a:r>
              <a:rPr lang="en-US" altLang="zh-CN" sz="2800" b="1" kern="0" dirty="0">
                <a:latin typeface="Times New Roman" panose="02020603050405020304" pitchFamily="18" charset="0"/>
                <a:ea typeface="Microsoft JhengHei" panose="020B0604030504040204" pitchFamily="34" charset="-120"/>
              </a:rPr>
              <a:t>12:  29</a:t>
            </a:r>
            <a:r>
              <a:rPr lang="zh-CN" altLang="zh-CN" sz="2800" b="1" kern="0" dirty="0">
                <a:latin typeface="Times New Roman" panose="02020603050405020304" pitchFamily="18" charset="0"/>
                <a:ea typeface="Microsoft JhengHei" panose="020B0604030504040204" pitchFamily="34" charset="-120"/>
              </a:rPr>
              <a:t>；约</a:t>
            </a:r>
            <a:r>
              <a:rPr lang="en-US" altLang="zh-CN" sz="2800" b="1" kern="0" dirty="0">
                <a:latin typeface="Times New Roman" panose="02020603050405020304" pitchFamily="18" charset="0"/>
                <a:ea typeface="Microsoft JhengHei" panose="020B0604030504040204" pitchFamily="34" charset="-120"/>
              </a:rPr>
              <a:t>  17: 3</a:t>
            </a:r>
            <a:r>
              <a:rPr lang="zh-CN" altLang="zh-CN" sz="2800" b="1" kern="0" dirty="0">
                <a:latin typeface="Times New Roman" panose="02020603050405020304" pitchFamily="18" charset="0"/>
                <a:ea typeface="Microsoft JhengHei" panose="020B0604030504040204" pitchFamily="34" charset="-120"/>
              </a:rPr>
              <a:t>等）；因此如果主耶稣自称为“上帝</a:t>
            </a:r>
            <a:r>
              <a:rPr lang="en-US" altLang="zh-CN" sz="2800" b="1" kern="0" dirty="0">
                <a:latin typeface="Times New Roman" panose="02020603050405020304" pitchFamily="18" charset="0"/>
                <a:ea typeface="Microsoft JhengHei" panose="020B0604030504040204" pitchFamily="34" charset="-120"/>
              </a:rPr>
              <a:t>/ </a:t>
            </a:r>
            <a:r>
              <a:rPr lang="zh-CN" altLang="zh-CN" sz="2800" b="1" kern="0" dirty="0">
                <a:latin typeface="Times New Roman" panose="02020603050405020304" pitchFamily="18" charset="0"/>
                <a:ea typeface="Microsoft JhengHei" panose="020B0604030504040204" pitchFamily="34" charset="-120"/>
              </a:rPr>
              <a:t>神”，恐怕一般人会把祂当着“上帝以外的另一位上帝”（</a:t>
            </a:r>
            <a:r>
              <a:rPr lang="en-US" altLang="zh-CN" sz="2800" b="1" kern="0" dirty="0">
                <a:latin typeface="Times New Roman" panose="02020603050405020304" pitchFamily="18" charset="0"/>
                <a:ea typeface="Microsoft JhengHei" panose="020B0604030504040204" pitchFamily="34" charset="-120"/>
              </a:rPr>
              <a:t>another God apart from God</a:t>
            </a:r>
            <a:r>
              <a:rPr lang="zh-CN" altLang="zh-CN" sz="2800" b="1" kern="0" dirty="0">
                <a:latin typeface="Times New Roman" panose="02020603050405020304" pitchFamily="18" charset="0"/>
                <a:ea typeface="Microsoft JhengHei" panose="020B0604030504040204" pitchFamily="34" charset="-120"/>
              </a:rPr>
              <a:t>），或把祂当着上帝以外的一个“小神”（</a:t>
            </a:r>
            <a:r>
              <a:rPr lang="en-US" altLang="zh-CN" sz="2800" b="1" kern="0" dirty="0">
                <a:latin typeface="Times New Roman" panose="02020603050405020304" pitchFamily="18" charset="0"/>
                <a:ea typeface="Microsoft JhengHei" panose="020B0604030504040204" pitchFamily="34" charset="-120"/>
              </a:rPr>
              <a:t>a smaller god apart from God</a:t>
            </a:r>
            <a:r>
              <a:rPr lang="zh-CN" altLang="zh-CN" sz="2800" b="1" kern="0" dirty="0">
                <a:latin typeface="Times New Roman" panose="02020603050405020304" pitchFamily="18" charset="0"/>
                <a:ea typeface="Microsoft JhengHei" panose="020B0604030504040204" pitchFamily="34" charset="-120"/>
              </a:rPr>
              <a:t>），那都是错误的。无论如何，基督教与犹太教一样，乃是持守“一神主义</a:t>
            </a:r>
            <a:r>
              <a:rPr lang="en-US" altLang="zh-CN" sz="2800" b="1" kern="0" dirty="0">
                <a:latin typeface="Times New Roman" panose="02020603050405020304" pitchFamily="18" charset="0"/>
                <a:ea typeface="Microsoft JhengHei" panose="020B0604030504040204" pitchFamily="34" charset="-120"/>
              </a:rPr>
              <a:t>/ </a:t>
            </a:r>
            <a:r>
              <a:rPr lang="zh-CN" altLang="zh-CN" sz="2800" b="1" kern="0" dirty="0">
                <a:latin typeface="Times New Roman" panose="02020603050405020304" pitchFamily="18" charset="0"/>
                <a:ea typeface="Microsoft JhengHei" panose="020B0604030504040204" pitchFamily="34" charset="-120"/>
              </a:rPr>
              <a:t>一神崇拜”的信仰（</a:t>
            </a:r>
            <a:r>
              <a:rPr lang="en-US" altLang="zh-CN" sz="2800" b="1" kern="0" dirty="0">
                <a:latin typeface="Times New Roman" panose="02020603050405020304" pitchFamily="18" charset="0"/>
                <a:ea typeface="Microsoft JhengHei" panose="020B0604030504040204" pitchFamily="34" charset="-120"/>
              </a:rPr>
              <a:t>monotheism</a:t>
            </a:r>
            <a:r>
              <a:rPr lang="zh-CN" altLang="zh-CN" sz="2800" b="1" kern="0" dirty="0">
                <a:latin typeface="Times New Roman" panose="02020603050405020304" pitchFamily="18" charset="0"/>
                <a:ea typeface="Microsoft JhengHei" panose="020B0604030504040204" pitchFamily="34" charset="-120"/>
              </a:rPr>
              <a:t>）。（另参</a:t>
            </a:r>
            <a:r>
              <a:rPr lang="en-US" altLang="zh-CN" sz="2800" b="1" kern="0" dirty="0">
                <a:latin typeface="Times New Roman" panose="02020603050405020304" pitchFamily="18" charset="0"/>
                <a:ea typeface="Microsoft JhengHei" panose="020B0604030504040204" pitchFamily="34" charset="-120"/>
              </a:rPr>
              <a:t>-</a:t>
            </a:r>
            <a:r>
              <a:rPr lang="zh-CN" altLang="zh-CN" sz="2800" b="1" kern="0" dirty="0">
                <a:latin typeface="Times New Roman" panose="02020603050405020304" pitchFamily="18" charset="0"/>
                <a:ea typeface="Microsoft JhengHei" panose="020B0604030504040204" pitchFamily="34" charset="-120"/>
              </a:rPr>
              <a:t>罗</a:t>
            </a:r>
            <a:r>
              <a:rPr lang="en-US" altLang="zh-CN" sz="2800" b="1" kern="0" dirty="0">
                <a:latin typeface="Times New Roman" panose="02020603050405020304" pitchFamily="18" charset="0"/>
                <a:ea typeface="Microsoft JhengHei" panose="020B0604030504040204" pitchFamily="34" charset="-120"/>
              </a:rPr>
              <a:t> 3: 30</a:t>
            </a:r>
            <a:r>
              <a:rPr lang="zh-CN" altLang="zh-CN" sz="2800" b="1" kern="0" dirty="0">
                <a:latin typeface="Times New Roman" panose="02020603050405020304" pitchFamily="18" charset="0"/>
                <a:ea typeface="Microsoft JhengHei" panose="020B0604030504040204" pitchFamily="34" charset="-120"/>
              </a:rPr>
              <a:t>； 林前</a:t>
            </a:r>
            <a:r>
              <a:rPr lang="en-US" altLang="zh-CN" sz="2800" b="1" kern="0" dirty="0">
                <a:latin typeface="Times New Roman" panose="02020603050405020304" pitchFamily="18" charset="0"/>
                <a:ea typeface="Microsoft JhengHei" panose="020B0604030504040204" pitchFamily="34" charset="-120"/>
              </a:rPr>
              <a:t> 8:  4</a:t>
            </a:r>
            <a:r>
              <a:rPr lang="zh-CN" altLang="zh-CN" sz="2800" b="1" kern="0" dirty="0">
                <a:latin typeface="Times New Roman" panose="02020603050405020304" pitchFamily="18" charset="0"/>
                <a:ea typeface="Microsoft JhengHei" panose="020B0604030504040204" pitchFamily="34" charset="-120"/>
              </a:rPr>
              <a:t>；加</a:t>
            </a:r>
            <a:r>
              <a:rPr lang="en-US" altLang="zh-CN" sz="2800" b="1" kern="0" dirty="0">
                <a:latin typeface="Times New Roman" panose="02020603050405020304" pitchFamily="18" charset="0"/>
                <a:ea typeface="Microsoft JhengHei" panose="020B0604030504040204" pitchFamily="34" charset="-120"/>
              </a:rPr>
              <a:t>  3: 20</a:t>
            </a:r>
            <a:r>
              <a:rPr lang="zh-CN" altLang="zh-CN" sz="2800" b="1" kern="0" dirty="0">
                <a:latin typeface="Times New Roman" panose="02020603050405020304" pitchFamily="18" charset="0"/>
                <a:ea typeface="Microsoft JhengHei" panose="020B0604030504040204" pitchFamily="34" charset="-120"/>
              </a:rPr>
              <a:t>； 提前</a:t>
            </a:r>
            <a:r>
              <a:rPr lang="en-US" altLang="zh-CN" sz="2800" b="1" kern="0" dirty="0">
                <a:latin typeface="Times New Roman" panose="02020603050405020304" pitchFamily="18" charset="0"/>
                <a:ea typeface="Microsoft JhengHei" panose="020B0604030504040204" pitchFamily="34" charset="-120"/>
              </a:rPr>
              <a:t> 2: 5</a:t>
            </a:r>
            <a:r>
              <a:rPr lang="zh-CN" altLang="zh-CN" sz="2800" b="1" kern="0" dirty="0">
                <a:latin typeface="Times New Roman" panose="02020603050405020304" pitchFamily="18" charset="0"/>
                <a:ea typeface="Microsoft JhengHei" panose="020B0604030504040204" pitchFamily="34" charset="-120"/>
              </a:rPr>
              <a:t>；雅</a:t>
            </a:r>
            <a:r>
              <a:rPr lang="en-US" altLang="zh-CN" sz="2800" b="1" kern="0" dirty="0">
                <a:latin typeface="Times New Roman" panose="02020603050405020304" pitchFamily="18" charset="0"/>
                <a:ea typeface="Microsoft JhengHei" panose="020B0604030504040204" pitchFamily="34" charset="-120"/>
              </a:rPr>
              <a:t> 2:  19</a:t>
            </a:r>
            <a:r>
              <a:rPr lang="zh-CN" altLang="zh-CN" sz="2800" b="1" kern="0" dirty="0">
                <a:latin typeface="Times New Roman" panose="02020603050405020304" pitchFamily="18" charset="0"/>
                <a:ea typeface="Microsoft JhengHei" panose="020B0604030504040204" pitchFamily="34" charset="-120"/>
              </a:rPr>
              <a:t>； 犹</a:t>
            </a:r>
            <a:r>
              <a:rPr lang="en-US" altLang="zh-CN" sz="2800" b="1" kern="0" dirty="0">
                <a:latin typeface="Times New Roman" panose="02020603050405020304" pitchFamily="18" charset="0"/>
                <a:ea typeface="Microsoft JhengHei" panose="020B0604030504040204" pitchFamily="34" charset="-120"/>
              </a:rPr>
              <a:t> 25</a:t>
            </a:r>
            <a:r>
              <a:rPr lang="zh-CN" altLang="zh-CN" sz="2800" b="1" kern="0" dirty="0">
                <a:latin typeface="Times New Roman" panose="02020603050405020304" pitchFamily="18" charset="0"/>
                <a:ea typeface="Microsoft JhengHei" panose="020B0604030504040204" pitchFamily="34" charset="-120"/>
              </a:rPr>
              <a:t>）</a:t>
            </a:r>
            <a:endParaRPr lang="en-US" altLang="zh-CN" sz="2800" b="1" kern="0" dirty="0">
              <a:latin typeface="Times New Roman" panose="02020603050405020304" pitchFamily="18" charset="0"/>
              <a:ea typeface="Microsoft JhengHei" panose="020B0604030504040204" pitchFamily="34" charset="-120"/>
            </a:endParaRPr>
          </a:p>
          <a:p>
            <a:endParaRPr lang="en-US" altLang="zh-CN" sz="2800" b="1" kern="0" dirty="0">
              <a:latin typeface="Times New Roman" panose="02020603050405020304" pitchFamily="18" charset="0"/>
              <a:ea typeface="Microsoft JhengHei" panose="020B0604030504040204" pitchFamily="34" charset="-120"/>
            </a:endParaRPr>
          </a:p>
          <a:p>
            <a:r>
              <a:rPr lang="en-US" altLang="zh-CN" sz="2800" b="1" dirty="0">
                <a:latin typeface="Microsoft JhengHei" panose="020B0604030504040204" pitchFamily="34" charset="-120"/>
                <a:ea typeface="Microsoft JhengHei" panose="020B0604030504040204" pitchFamily="34" charset="-120"/>
              </a:rPr>
              <a:t>3) </a:t>
            </a:r>
            <a:r>
              <a:rPr lang="zh-CN" altLang="zh-CN" sz="2800" b="1" u="sng" dirty="0">
                <a:latin typeface="Microsoft JhengHei" panose="020B0604030504040204" pitchFamily="34" charset="-120"/>
                <a:ea typeface="Microsoft JhengHei" panose="020B0604030504040204" pitchFamily="34" charset="-120"/>
              </a:rPr>
              <a:t>实际上，当主耶稣自称为“上帝的儿子</a:t>
            </a:r>
            <a:r>
              <a:rPr lang="zh-CN" altLang="zh-CN" sz="2800" b="1" dirty="0">
                <a:latin typeface="Microsoft JhengHei" panose="020B0604030504040204" pitchFamily="34" charset="-120"/>
                <a:ea typeface="Microsoft JhengHei" panose="020B0604030504040204" pitchFamily="34" charset="-120"/>
              </a:rPr>
              <a:t>”，当代的犹太人已认定祂是说了僭妄的话，要用石头砸死祂。因此若主耶稣公开直接说 “我是上帝”，那无疑是自寻死路。（参约</a:t>
            </a:r>
            <a:r>
              <a:rPr lang="en-US" altLang="zh-CN" sz="2800" b="1" dirty="0">
                <a:latin typeface="Microsoft JhengHei" panose="020B0604030504040204" pitchFamily="34" charset="-120"/>
                <a:ea typeface="Microsoft JhengHei" panose="020B0604030504040204" pitchFamily="34" charset="-120"/>
              </a:rPr>
              <a:t> 10: 30-39</a:t>
            </a:r>
            <a:r>
              <a:rPr lang="zh-CN" altLang="zh-CN" sz="2800" b="1" dirty="0">
                <a:latin typeface="Microsoft JhengHei" panose="020B0604030504040204" pitchFamily="34" charset="-120"/>
                <a:ea typeface="Microsoft JhengHei" panose="020B0604030504040204" pitchFamily="34" charset="-120"/>
              </a:rPr>
              <a:t>）。因着当代人对弥赛亚观的迷思，耶稣且尽量避免公开宣称“我是弥赛亚”。</a:t>
            </a:r>
            <a:endParaRPr lang="zh-CN" altLang="zh-CN" sz="2800" dirty="0">
              <a:latin typeface="Microsoft JhengHei" panose="020B0604030504040204" pitchFamily="34" charset="-120"/>
              <a:ea typeface="Microsoft JhengHei" panose="020B0604030504040204" pitchFamily="34" charset="-120"/>
            </a:endParaRPr>
          </a:p>
          <a:p>
            <a:r>
              <a:rPr lang="en-US" altLang="zh-CN" sz="2800" b="1" dirty="0">
                <a:latin typeface="Microsoft JhengHei" panose="020B0604030504040204" pitchFamily="34" charset="-120"/>
                <a:ea typeface="Microsoft JhengHei" panose="020B0604030504040204" pitchFamily="34" charset="-120"/>
              </a:rPr>
              <a:t> </a:t>
            </a:r>
            <a:endParaRPr lang="zh-CN" altLang="zh-CN" sz="2800" dirty="0">
              <a:latin typeface="Microsoft JhengHei" panose="020B0604030504040204" pitchFamily="34" charset="-120"/>
              <a:ea typeface="Microsoft JhengHei" panose="020B0604030504040204" pitchFamily="34" charset="-120"/>
            </a:endParaRPr>
          </a:p>
          <a:p>
            <a:endParaRPr lang="zh-CN" altLang="zh-CN" sz="2800" kern="100" dirty="0">
              <a:latin typeface="Times New Roman" panose="02020603050405020304" pitchFamily="18" charset="0"/>
            </a:endParaRPr>
          </a:p>
          <a:p>
            <a:r>
              <a:rPr lang="en-US" altLang="zh-CN" b="1" kern="0" dirty="0">
                <a:latin typeface="Microsoft JhengHei" panose="020B0604030504040204" pitchFamily="34" charset="-120"/>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13976080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986528"/>
          </a:xfrm>
          <a:prstGeom prst="rect">
            <a:avLst/>
          </a:prstGeom>
        </p:spPr>
        <p:txBody>
          <a:bodyPr wrap="square">
            <a:spAutoFit/>
          </a:bodyPr>
          <a:lstStyle/>
          <a:p>
            <a:r>
              <a:rPr lang="en-US" altLang="zh-CN" sz="2800" b="1" kern="0" dirty="0">
                <a:latin typeface="Microsoft JhengHei" panose="020B0604030504040204" pitchFamily="34" charset="-120"/>
              </a:rPr>
              <a:t>4) </a:t>
            </a:r>
            <a:r>
              <a:rPr lang="zh-CN" altLang="zh-CN" sz="2800" b="1" u="sng" kern="0" dirty="0">
                <a:latin typeface="Times New Roman" panose="02020603050405020304" pitchFamily="18" charset="0"/>
                <a:ea typeface="Microsoft JhengHei" panose="020B0604030504040204" pitchFamily="34" charset="-120"/>
              </a:rPr>
              <a:t>从另一个角度看，“神</a:t>
            </a:r>
            <a:r>
              <a:rPr lang="en-US" altLang="zh-CN" sz="2800" b="1" u="sng" kern="0" dirty="0">
                <a:latin typeface="Times New Roman" panose="02020603050405020304" pitchFamily="18" charset="0"/>
                <a:ea typeface="Microsoft JhengHei" panose="020B0604030504040204" pitchFamily="34" charset="-120"/>
              </a:rPr>
              <a:t>/</a:t>
            </a:r>
            <a:r>
              <a:rPr lang="zh-CN" altLang="zh-CN" sz="2800" b="1" u="sng" kern="0" dirty="0">
                <a:latin typeface="Times New Roman" panose="02020603050405020304" pitchFamily="18" charset="0"/>
                <a:ea typeface="Microsoft JhengHei" panose="020B0604030504040204" pitchFamily="34" charset="-120"/>
              </a:rPr>
              <a:t>上帝”这名称可以有较寛广的涵义</a:t>
            </a:r>
            <a:r>
              <a:rPr lang="zh-CN" altLang="zh-CN" sz="2800" b="1" kern="0" dirty="0">
                <a:latin typeface="Times New Roman" panose="02020603050405020304" pitchFamily="18" charset="0"/>
                <a:ea typeface="Microsoft JhengHei" panose="020B0604030504040204" pitchFamily="34" charset="-120"/>
              </a:rPr>
              <a:t>，即指那些“承受主道”或“替天行道”者（如审判官：出</a:t>
            </a:r>
            <a:r>
              <a:rPr lang="en-US" altLang="zh-CN" sz="2800" b="1" kern="0" dirty="0">
                <a:latin typeface="Times New Roman" panose="02020603050405020304" pitchFamily="18" charset="0"/>
                <a:ea typeface="Microsoft JhengHei" panose="020B0604030504040204" pitchFamily="34" charset="-120"/>
              </a:rPr>
              <a:t>21</a:t>
            </a:r>
            <a:r>
              <a:rPr lang="zh-CN" altLang="zh-CN" sz="2800" b="1" kern="0" dirty="0">
                <a:latin typeface="Times New Roman" panose="02020603050405020304" pitchFamily="18" charset="0"/>
                <a:ea typeface="Microsoft JhengHei" panose="020B0604030504040204" pitchFamily="34" charset="-120"/>
              </a:rPr>
              <a:t>：</a:t>
            </a:r>
            <a:r>
              <a:rPr lang="en-US" altLang="zh-CN" sz="2800" b="1" kern="0" dirty="0">
                <a:latin typeface="Times New Roman" panose="02020603050405020304" pitchFamily="18" charset="0"/>
                <a:ea typeface="Microsoft JhengHei" panose="020B0604030504040204" pitchFamily="34" charset="-120"/>
              </a:rPr>
              <a:t>6</a:t>
            </a:r>
            <a:r>
              <a:rPr lang="zh-CN" altLang="zh-CN" sz="2800" b="1" kern="0" dirty="0">
                <a:latin typeface="Times New Roman" panose="02020603050405020304" pitchFamily="18" charset="0"/>
                <a:ea typeface="Microsoft JhengHei" panose="020B0604030504040204" pitchFamily="34" charset="-120"/>
              </a:rPr>
              <a:t>，诗</a:t>
            </a:r>
            <a:r>
              <a:rPr lang="en-US" altLang="zh-CN" sz="2800" b="1" kern="0" dirty="0">
                <a:latin typeface="Times New Roman" panose="02020603050405020304" pitchFamily="18" charset="0"/>
                <a:ea typeface="Microsoft JhengHei" panose="020B0604030504040204" pitchFamily="34" charset="-120"/>
              </a:rPr>
              <a:t> 82</a:t>
            </a:r>
            <a:r>
              <a:rPr lang="zh-CN" altLang="zh-CN" sz="2800" b="1" kern="0" dirty="0">
                <a:latin typeface="Times New Roman" panose="02020603050405020304" pitchFamily="18" charset="0"/>
                <a:ea typeface="Microsoft JhengHei" panose="020B0604030504040204" pitchFamily="34" charset="-120"/>
              </a:rPr>
              <a:t>：</a:t>
            </a:r>
            <a:r>
              <a:rPr lang="en-US" altLang="zh-CN" sz="2800" b="1" kern="0" dirty="0">
                <a:latin typeface="Times New Roman" panose="02020603050405020304" pitchFamily="18" charset="0"/>
                <a:ea typeface="Microsoft JhengHei" panose="020B0604030504040204" pitchFamily="34" charset="-120"/>
              </a:rPr>
              <a:t>1-2</a:t>
            </a:r>
            <a:r>
              <a:rPr lang="zh-CN" altLang="zh-CN" sz="2800" b="1" kern="0" dirty="0">
                <a:latin typeface="Times New Roman" panose="02020603050405020304" pitchFamily="18" charset="0"/>
                <a:ea typeface="Microsoft JhengHei" panose="020B0604030504040204" pitchFamily="34" charset="-120"/>
              </a:rPr>
              <a:t>；天使：诗</a:t>
            </a:r>
            <a:r>
              <a:rPr lang="en-US" altLang="zh-CN" sz="2800" b="1" kern="0" dirty="0">
                <a:latin typeface="Times New Roman" panose="02020603050405020304" pitchFamily="18" charset="0"/>
                <a:ea typeface="Microsoft JhengHei" panose="020B0604030504040204" pitchFamily="34" charset="-120"/>
              </a:rPr>
              <a:t>8</a:t>
            </a:r>
            <a:r>
              <a:rPr lang="zh-CN" altLang="zh-CN" sz="2800" b="1" kern="0" dirty="0">
                <a:latin typeface="Times New Roman" panose="02020603050405020304" pitchFamily="18" charset="0"/>
                <a:ea typeface="Microsoft JhengHei" panose="020B0604030504040204" pitchFamily="34" charset="-120"/>
              </a:rPr>
              <a:t>：</a:t>
            </a:r>
            <a:r>
              <a:rPr lang="en-US" altLang="zh-CN" sz="2800" b="1" kern="0" dirty="0">
                <a:latin typeface="Times New Roman" panose="02020603050405020304" pitchFamily="18" charset="0"/>
                <a:ea typeface="Microsoft JhengHei" panose="020B0604030504040204" pitchFamily="34" charset="-120"/>
              </a:rPr>
              <a:t>5</a:t>
            </a:r>
            <a:r>
              <a:rPr lang="zh-CN" altLang="zh-CN" sz="2800" b="1" kern="0" dirty="0">
                <a:latin typeface="Times New Roman" panose="02020603050405020304" pitchFamily="18" charset="0"/>
                <a:ea typeface="Microsoft JhengHei" panose="020B0604030504040204" pitchFamily="34" charset="-120"/>
              </a:rPr>
              <a:t>）。何况神还可分为真神（耶</a:t>
            </a:r>
            <a:r>
              <a:rPr lang="en-US" altLang="zh-CN" sz="2800" b="1" kern="0" dirty="0">
                <a:latin typeface="Times New Roman" panose="02020603050405020304" pitchFamily="18" charset="0"/>
                <a:ea typeface="Microsoft JhengHei" panose="020B0604030504040204" pitchFamily="34" charset="-120"/>
              </a:rPr>
              <a:t>10</a:t>
            </a:r>
            <a:r>
              <a:rPr lang="zh-CN" altLang="zh-CN" sz="2800" b="1" kern="0" dirty="0">
                <a:latin typeface="Times New Roman" panose="02020603050405020304" pitchFamily="18" charset="0"/>
                <a:ea typeface="Microsoft JhengHei" panose="020B0604030504040204" pitchFamily="34" charset="-120"/>
              </a:rPr>
              <a:t>：</a:t>
            </a:r>
            <a:r>
              <a:rPr lang="en-US" altLang="zh-CN" sz="2800" b="1" kern="0" dirty="0">
                <a:latin typeface="Times New Roman" panose="02020603050405020304" pitchFamily="18" charset="0"/>
                <a:ea typeface="Microsoft JhengHei" panose="020B0604030504040204" pitchFamily="34" charset="-120"/>
              </a:rPr>
              <a:t>10</a:t>
            </a:r>
            <a:r>
              <a:rPr lang="zh-CN" altLang="zh-CN" sz="2800" b="1" kern="0" dirty="0">
                <a:latin typeface="Times New Roman" panose="02020603050405020304" pitchFamily="18" charset="0"/>
                <a:ea typeface="Microsoft JhengHei" panose="020B0604030504040204" pitchFamily="34" charset="-120"/>
              </a:rPr>
              <a:t>）、假神（诗</a:t>
            </a:r>
            <a:r>
              <a:rPr lang="en-US" altLang="zh-CN" sz="2800" b="1" kern="0" dirty="0">
                <a:latin typeface="Times New Roman" panose="02020603050405020304" pitchFamily="18" charset="0"/>
                <a:ea typeface="Microsoft JhengHei" panose="020B0604030504040204" pitchFamily="34" charset="-120"/>
              </a:rPr>
              <a:t>96</a:t>
            </a:r>
            <a:r>
              <a:rPr lang="zh-CN" altLang="zh-CN" sz="2800" b="1" kern="0" dirty="0">
                <a:latin typeface="Times New Roman" panose="02020603050405020304" pitchFamily="18" charset="0"/>
                <a:ea typeface="Microsoft JhengHei" panose="020B0604030504040204" pitchFamily="34" charset="-120"/>
              </a:rPr>
              <a:t>：</a:t>
            </a:r>
            <a:r>
              <a:rPr lang="en-US" altLang="zh-CN" sz="2800" b="1" kern="0" dirty="0">
                <a:latin typeface="Times New Roman" panose="02020603050405020304" pitchFamily="18" charset="0"/>
                <a:ea typeface="Microsoft JhengHei" panose="020B0604030504040204" pitchFamily="34" charset="-120"/>
              </a:rPr>
              <a:t>5</a:t>
            </a:r>
            <a:r>
              <a:rPr lang="zh-CN" altLang="zh-CN" sz="2800" b="1" kern="0" dirty="0">
                <a:latin typeface="Times New Roman" panose="02020603050405020304" pitchFamily="18" charset="0"/>
                <a:ea typeface="Microsoft JhengHei" panose="020B0604030504040204" pitchFamily="34" charset="-120"/>
              </a:rPr>
              <a:t>）。因此对不信者，就算主耶稣自称为神</a:t>
            </a:r>
            <a:r>
              <a:rPr lang="en-US" altLang="zh-CN" sz="2800" b="1" kern="0" dirty="0">
                <a:latin typeface="Times New Roman" panose="02020603050405020304" pitchFamily="18" charset="0"/>
                <a:ea typeface="Microsoft JhengHei" panose="020B0604030504040204" pitchFamily="34" charset="-120"/>
              </a:rPr>
              <a:t>/ </a:t>
            </a:r>
            <a:r>
              <a:rPr lang="zh-CN" altLang="zh-CN" sz="2800" b="1" kern="0" dirty="0">
                <a:latin typeface="Times New Roman" panose="02020603050405020304" pitchFamily="18" charset="0"/>
                <a:ea typeface="Microsoft JhengHei" panose="020B0604030504040204" pitchFamily="34" charset="-120"/>
              </a:rPr>
              <a:t>上帝，他们仍然可从广义的层面否定主耶稣的神性与作为。在</a:t>
            </a:r>
            <a:r>
              <a:rPr lang="zh-CN" altLang="zh-CN" sz="2800" b="1" u="sng" kern="0" dirty="0">
                <a:latin typeface="Times New Roman" panose="02020603050405020304" pitchFamily="18" charset="0"/>
                <a:ea typeface="Microsoft JhengHei" panose="020B0604030504040204" pitchFamily="34" charset="-120"/>
              </a:rPr>
              <a:t>约翰福音</a:t>
            </a:r>
            <a:r>
              <a:rPr lang="en-US" altLang="zh-CN" sz="2800" b="1" u="sng" kern="0" dirty="0">
                <a:latin typeface="Times New Roman" panose="02020603050405020304" pitchFamily="18" charset="0"/>
                <a:ea typeface="Microsoft JhengHei" panose="020B0604030504040204" pitchFamily="34" charset="-120"/>
              </a:rPr>
              <a:t>10</a:t>
            </a:r>
            <a:r>
              <a:rPr lang="zh-CN" altLang="zh-CN" sz="2800" b="1" u="sng" kern="0" dirty="0">
                <a:latin typeface="Times New Roman" panose="02020603050405020304" pitchFamily="18" charset="0"/>
                <a:ea typeface="Microsoft JhengHei" panose="020B0604030504040204" pitchFamily="34" charset="-120"/>
              </a:rPr>
              <a:t>：</a:t>
            </a:r>
            <a:r>
              <a:rPr lang="en-US" altLang="zh-CN" sz="2800" b="1" u="sng" kern="0" dirty="0">
                <a:latin typeface="Times New Roman" panose="02020603050405020304" pitchFamily="18" charset="0"/>
                <a:ea typeface="Microsoft JhengHei" panose="020B0604030504040204" pitchFamily="34" charset="-120"/>
              </a:rPr>
              <a:t>34-36</a:t>
            </a:r>
            <a:r>
              <a:rPr lang="zh-CN" altLang="en-US" sz="2800" b="1" dirty="0">
                <a:solidFill>
                  <a:srgbClr val="0000CC"/>
                </a:solidFill>
                <a:latin typeface="Microsoft JhengHei" panose="020B0604030504040204" pitchFamily="34" charset="-120"/>
                <a:ea typeface="Microsoft JhengHei" panose="020B0604030504040204" pitchFamily="34" charset="-120"/>
              </a:rPr>
              <a:t>耶稣说：「你们的律法上岂不是写著</a:t>
            </a:r>
            <a:r>
              <a:rPr lang="x-none" altLang="zh-CN" sz="2800" b="1" dirty="0">
                <a:solidFill>
                  <a:srgbClr val="0000CC"/>
                </a:solidFill>
                <a:latin typeface="Microsoft JhengHei" panose="020B0604030504040204" pitchFamily="34" charset="-120"/>
                <a:ea typeface="Microsoft JhengHei" panose="020B0604030504040204" pitchFamily="34" charset="-120"/>
              </a:rPr>
              <a:t>『</a:t>
            </a:r>
            <a:r>
              <a:rPr lang="zh-CN" altLang="en-US" sz="2800" b="1" dirty="0">
                <a:solidFill>
                  <a:srgbClr val="0000CC"/>
                </a:solidFill>
                <a:latin typeface="Microsoft JhengHei" panose="020B0604030504040204" pitchFamily="34" charset="-120"/>
                <a:ea typeface="Microsoft JhengHei" panose="020B0604030504040204" pitchFamily="34" charset="-120"/>
              </a:rPr>
              <a:t>我曾说你们是神</a:t>
            </a:r>
            <a:r>
              <a:rPr lang="x-none" altLang="zh-CN" sz="2800" b="1" dirty="0">
                <a:solidFill>
                  <a:srgbClr val="0000CC"/>
                </a:solidFill>
                <a:latin typeface="Microsoft JhengHei" panose="020B0604030504040204" pitchFamily="34" charset="-120"/>
                <a:ea typeface="Microsoft JhengHei" panose="020B0604030504040204" pitchFamily="34" charset="-120"/>
              </a:rPr>
              <a:t>』</a:t>
            </a:r>
            <a:r>
              <a:rPr lang="zh-CN" altLang="en-US" sz="2800" b="1" dirty="0">
                <a:solidFill>
                  <a:srgbClr val="0000CC"/>
                </a:solidFill>
                <a:latin typeface="Microsoft JhengHei" panose="020B0604030504040204" pitchFamily="34" charset="-120"/>
                <a:ea typeface="Microsoft JhengHei" panose="020B0604030504040204" pitchFamily="34" charset="-120"/>
              </a:rPr>
              <a:t>吗？</a:t>
            </a:r>
            <a:r>
              <a:rPr lang="x-none" altLang="zh-CN" sz="2800" b="1" dirty="0">
                <a:solidFill>
                  <a:srgbClr val="0000CC"/>
                </a:solidFill>
                <a:latin typeface="Microsoft JhengHei" panose="020B0604030504040204" pitchFamily="34" charset="-120"/>
                <a:ea typeface="Microsoft JhengHei" panose="020B0604030504040204" pitchFamily="34" charset="-120"/>
              </a:rPr>
              <a:t> </a:t>
            </a:r>
            <a:r>
              <a:rPr lang="zh-CN" altLang="en-US" sz="2800" b="1" dirty="0">
                <a:solidFill>
                  <a:srgbClr val="0000CC"/>
                </a:solidFill>
                <a:latin typeface="Microsoft JhengHei" panose="020B0604030504040204" pitchFamily="34" charset="-120"/>
                <a:ea typeface="Microsoft JhengHei" panose="020B0604030504040204" pitchFamily="34" charset="-120"/>
              </a:rPr>
              <a:t>经上的话是不能废的；若那些承受神道的人尚且称为神，</a:t>
            </a:r>
            <a:r>
              <a:rPr lang="x-none" altLang="zh-CN" sz="2800" b="1" dirty="0">
                <a:solidFill>
                  <a:srgbClr val="0000CC"/>
                </a:solidFill>
                <a:latin typeface="Microsoft JhengHei" panose="020B0604030504040204" pitchFamily="34" charset="-120"/>
                <a:ea typeface="Microsoft JhengHei" panose="020B0604030504040204" pitchFamily="34" charset="-120"/>
              </a:rPr>
              <a:t> </a:t>
            </a:r>
            <a:r>
              <a:rPr lang="zh-CN" altLang="en-US" sz="2800" b="1" dirty="0">
                <a:solidFill>
                  <a:srgbClr val="0000CC"/>
                </a:solidFill>
                <a:latin typeface="Microsoft JhengHei" panose="020B0604030504040204" pitchFamily="34" charset="-120"/>
                <a:ea typeface="Microsoft JhengHei" panose="020B0604030504040204" pitchFamily="34" charset="-120"/>
              </a:rPr>
              <a:t>父所分别为圣、又差到世间来的，他自称是神的儿子，你们还向他说</a:t>
            </a:r>
            <a:r>
              <a:rPr lang="x-none" altLang="zh-CN" sz="2800" b="1" dirty="0">
                <a:solidFill>
                  <a:srgbClr val="0000CC"/>
                </a:solidFill>
                <a:latin typeface="Microsoft JhengHei" panose="020B0604030504040204" pitchFamily="34" charset="-120"/>
                <a:ea typeface="Microsoft JhengHei" panose="020B0604030504040204" pitchFamily="34" charset="-120"/>
              </a:rPr>
              <a:t>『</a:t>
            </a:r>
            <a:r>
              <a:rPr lang="zh-CN" altLang="en-US" sz="2800" b="1" dirty="0">
                <a:solidFill>
                  <a:srgbClr val="0000CC"/>
                </a:solidFill>
                <a:latin typeface="Microsoft JhengHei" panose="020B0604030504040204" pitchFamily="34" charset="-120"/>
                <a:ea typeface="Microsoft JhengHei" panose="020B0604030504040204" pitchFamily="34" charset="-120"/>
              </a:rPr>
              <a:t>你说僭妄的话</a:t>
            </a:r>
            <a:r>
              <a:rPr lang="x-none" altLang="zh-CN" sz="2800" b="1" dirty="0">
                <a:solidFill>
                  <a:srgbClr val="0000CC"/>
                </a:solidFill>
                <a:latin typeface="Microsoft JhengHei" panose="020B0604030504040204" pitchFamily="34" charset="-120"/>
                <a:ea typeface="Microsoft JhengHei" panose="020B0604030504040204" pitchFamily="34" charset="-120"/>
              </a:rPr>
              <a:t>』</a:t>
            </a:r>
            <a:r>
              <a:rPr lang="zh-CN" altLang="en-US" sz="2800" b="1" dirty="0">
                <a:solidFill>
                  <a:srgbClr val="0000CC"/>
                </a:solidFill>
                <a:latin typeface="Microsoft JhengHei" panose="020B0604030504040204" pitchFamily="34" charset="-120"/>
                <a:ea typeface="Microsoft JhengHei" panose="020B0604030504040204" pitchFamily="34" charset="-120"/>
              </a:rPr>
              <a:t>吗？</a:t>
            </a:r>
            <a:r>
              <a:rPr lang="x-none" altLang="zh-CN" sz="2800" b="1" dirty="0">
                <a:solidFill>
                  <a:srgbClr val="0000CC"/>
                </a:solidFill>
                <a:latin typeface="Microsoft JhengHei" panose="020B0604030504040204" pitchFamily="34" charset="-120"/>
                <a:ea typeface="Microsoft JhengHei" panose="020B0604030504040204" pitchFamily="34" charset="-120"/>
              </a:rPr>
              <a:t> </a:t>
            </a:r>
            <a:r>
              <a:rPr lang="zh-CN" altLang="en-US" sz="2800" b="1" dirty="0">
                <a:latin typeface="Microsoft JhengHei" panose="020B0604030504040204" pitchFamily="34" charset="-120"/>
                <a:ea typeface="Microsoft JhengHei" panose="020B0604030504040204" pitchFamily="34" charset="-120"/>
              </a:rPr>
              <a:t>主耶稣</a:t>
            </a:r>
            <a:r>
              <a:rPr lang="zh-CN" altLang="en-US" sz="2800" b="1" kern="0" dirty="0">
                <a:latin typeface="Times New Roman" panose="02020603050405020304" pitchFamily="18" charset="0"/>
                <a:ea typeface="Microsoft JhengHei" panose="020B0604030504040204" pitchFamily="34" charset="-120"/>
              </a:rPr>
              <a:t>是</a:t>
            </a:r>
            <a:r>
              <a:rPr lang="zh-CN" altLang="zh-CN" sz="2800" b="1" kern="0" dirty="0">
                <a:latin typeface="Times New Roman" panose="02020603050405020304" pitchFamily="18" charset="0"/>
                <a:ea typeface="Microsoft JhengHei" panose="020B0604030504040204" pitchFamily="34" charset="-120"/>
              </a:rPr>
              <a:t>用了</a:t>
            </a:r>
            <a:r>
              <a:rPr lang="zh-CN" altLang="zh-CN" sz="2800" b="1" u="sng" kern="0" dirty="0">
                <a:latin typeface="Times New Roman" panose="02020603050405020304" pitchFamily="18" charset="0"/>
                <a:ea typeface="Microsoft JhengHei" panose="020B0604030504040204" pitchFamily="34" charset="-120"/>
              </a:rPr>
              <a:t>诗</a:t>
            </a:r>
            <a:r>
              <a:rPr lang="en-US" altLang="zh-CN" sz="2800" b="1" u="sng" kern="0" dirty="0">
                <a:latin typeface="Times New Roman" panose="02020603050405020304" pitchFamily="18" charset="0"/>
                <a:ea typeface="Microsoft JhengHei" panose="020B0604030504040204" pitchFamily="34" charset="-120"/>
              </a:rPr>
              <a:t>82</a:t>
            </a:r>
            <a:r>
              <a:rPr lang="zh-CN" altLang="zh-CN" sz="2800" b="1" u="sng" kern="0" dirty="0">
                <a:latin typeface="Times New Roman" panose="02020603050405020304" pitchFamily="18" charset="0"/>
                <a:ea typeface="Microsoft JhengHei" panose="020B0604030504040204" pitchFamily="34" charset="-120"/>
              </a:rPr>
              <a:t>：</a:t>
            </a:r>
            <a:r>
              <a:rPr lang="en-US" altLang="zh-CN" sz="2800" b="1" u="sng" kern="0" dirty="0">
                <a:latin typeface="Times New Roman" panose="02020603050405020304" pitchFamily="18" charset="0"/>
                <a:ea typeface="Microsoft JhengHei" panose="020B0604030504040204" pitchFamily="34" charset="-120"/>
              </a:rPr>
              <a:t>1-2</a:t>
            </a:r>
            <a:r>
              <a:rPr lang="en-US" altLang="zh-CN" sz="2800" b="1" kern="0" dirty="0">
                <a:latin typeface="Times New Roman" panose="02020603050405020304" pitchFamily="18" charset="0"/>
                <a:ea typeface="Microsoft JhengHei" panose="020B0604030504040204" pitchFamily="34" charset="-120"/>
              </a:rPr>
              <a:t> </a:t>
            </a:r>
            <a:r>
              <a:rPr lang="zh-CN" altLang="zh-CN" sz="2800" b="1" kern="0" dirty="0">
                <a:latin typeface="Times New Roman" panose="02020603050405020304" pitchFamily="18" charset="0"/>
                <a:ea typeface="Microsoft JhengHei" panose="020B0604030504040204" pitchFamily="34" charset="-120"/>
              </a:rPr>
              <a:t>说明这一点</a:t>
            </a:r>
            <a:r>
              <a:rPr lang="zh-CN" altLang="zh-CN" sz="2800" b="1" kern="0" dirty="0">
                <a:solidFill>
                  <a:srgbClr val="0000CC"/>
                </a:solidFill>
                <a:latin typeface="Microsoft JhengHei" panose="020B0604030504040204" pitchFamily="34" charset="-120"/>
                <a:ea typeface="Microsoft JhengHei" panose="020B0604030504040204" pitchFamily="34" charset="-120"/>
              </a:rPr>
              <a:t>。</a:t>
            </a:r>
            <a:r>
              <a:rPr lang="x-none" altLang="zh-CN" sz="2800" b="1" dirty="0">
                <a:solidFill>
                  <a:srgbClr val="0000CC"/>
                </a:solidFill>
                <a:latin typeface="Microsoft JhengHei" panose="020B0604030504040204" pitchFamily="34" charset="-120"/>
                <a:ea typeface="Microsoft JhengHei" panose="020B0604030504040204" pitchFamily="34" charset="-120"/>
              </a:rPr>
              <a:t> </a:t>
            </a:r>
            <a:r>
              <a:rPr lang="zh-CN" altLang="en-US" sz="2800" b="1" dirty="0">
                <a:solidFill>
                  <a:srgbClr val="0000CC"/>
                </a:solidFill>
                <a:latin typeface="Microsoft JhengHei" panose="020B0604030504040204" pitchFamily="34" charset="-120"/>
                <a:ea typeface="Microsoft JhengHei" panose="020B0604030504040204" pitchFamily="34" charset="-120"/>
              </a:rPr>
              <a:t>我（耶和华）曾说：你们是神，都是至高者的儿子</a:t>
            </a:r>
            <a:r>
              <a:rPr lang="zh-CN" altLang="en-US" sz="2800" b="1" dirty="0"/>
              <a:t>。</a:t>
            </a:r>
            <a:endParaRPr lang="zh-CN" altLang="zh-CN" sz="2800" kern="100" dirty="0">
              <a:latin typeface="Times New Roman" panose="02020603050405020304" pitchFamily="18" charset="0"/>
            </a:endParaRPr>
          </a:p>
          <a:p>
            <a:r>
              <a:rPr lang="en-US" altLang="zh-CN" sz="2800" b="1" kern="0" dirty="0">
                <a:latin typeface="Microsoft JhengHei" panose="020B0604030504040204" pitchFamily="34" charset="-120"/>
              </a:rPr>
              <a:t> </a:t>
            </a:r>
            <a:endParaRPr lang="zh-CN" altLang="zh-CN" sz="2800" kern="100" dirty="0">
              <a:latin typeface="Times New Roman" panose="02020603050405020304" pitchFamily="18" charset="0"/>
            </a:endParaRPr>
          </a:p>
          <a:p>
            <a:r>
              <a:rPr lang="en-US" altLang="zh-CN" sz="2800" b="1" kern="0" dirty="0">
                <a:latin typeface="Microsoft JhengHei" panose="020B0604030504040204" pitchFamily="34" charset="-120"/>
              </a:rPr>
              <a:t>5) </a:t>
            </a:r>
            <a:r>
              <a:rPr lang="zh-CN" altLang="zh-CN" sz="2800" b="1" u="sng" kern="0" dirty="0">
                <a:latin typeface="Times New Roman" panose="02020603050405020304" pitchFamily="18" charset="0"/>
                <a:ea typeface="Microsoft JhengHei" panose="020B0604030504040204" pitchFamily="34" charset="-120"/>
              </a:rPr>
              <a:t>既然主耶稣未曾直接自称为神，为何基督徒称祂为神</a:t>
            </a:r>
            <a:r>
              <a:rPr lang="en-US" altLang="zh-CN" sz="2800" b="1" u="sng" kern="0" dirty="0">
                <a:latin typeface="Times New Roman" panose="02020603050405020304" pitchFamily="18" charset="0"/>
                <a:ea typeface="Microsoft JhengHei" panose="020B0604030504040204" pitchFamily="34" charset="-120"/>
              </a:rPr>
              <a:t>/</a:t>
            </a:r>
            <a:r>
              <a:rPr lang="zh-CN" altLang="zh-CN" sz="2800" b="1" u="sng" kern="0" dirty="0">
                <a:latin typeface="Times New Roman" panose="02020603050405020304" pitchFamily="18" charset="0"/>
                <a:ea typeface="Microsoft JhengHei" panose="020B0604030504040204" pitchFamily="34" charset="-120"/>
              </a:rPr>
              <a:t>上帝</a:t>
            </a:r>
            <a:r>
              <a:rPr lang="zh-CN" altLang="zh-CN" sz="2800" b="1" kern="0" dirty="0">
                <a:latin typeface="Times New Roman" panose="02020603050405020304" pitchFamily="18" charset="0"/>
                <a:ea typeface="Microsoft JhengHei" panose="020B0604030504040204" pitchFamily="34" charset="-120"/>
              </a:rPr>
              <a:t>？答案：主耶稣从死里荣耀复活后，父上帝与主耶稣赐下圣灵启迪引领使徒，让他们看到先存的基督与祂的荣耀，以及道成肉身的奥秘；使徒们也看到了圣子与圣父原为一的身份地位，与父共同拥有全备的神性，并曾与父共同创造维系万有，同时自始至终参与于神圣的启示、救赎、统治与审判，圣子基督在本源、本质、本位、本相与工作上全然与圣父认同、合一。</a:t>
            </a:r>
            <a:r>
              <a:rPr lang="zh-CN" altLang="en-US" sz="2800" b="1" kern="0" dirty="0">
                <a:latin typeface="Times New Roman" panose="02020603050405020304" pitchFamily="18" charset="0"/>
                <a:ea typeface="Microsoft JhengHei" panose="020B0604030504040204" pitchFamily="34" charset="-120"/>
              </a:rPr>
              <a:t>因此得启示性结论</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8592450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740307"/>
          </a:xfrm>
          <a:prstGeom prst="rect">
            <a:avLst/>
          </a:prstGeom>
        </p:spPr>
        <p:txBody>
          <a:bodyPr wrap="square">
            <a:spAutoFit/>
          </a:bodyPr>
          <a:lstStyle/>
          <a:p>
            <a:r>
              <a:rPr lang="zh-CN" altLang="zh-CN" sz="2800" b="1" kern="0" dirty="0">
                <a:latin typeface="Times New Roman" panose="02020603050405020304" pitchFamily="18" charset="0"/>
                <a:ea typeface="Microsoft JhengHei" panose="020B0604030504040204" pitchFamily="34" charset="-120"/>
              </a:rPr>
              <a:t>无可否认，约翰福音比其他福音书更为深切、全面地把基督的神性本质与工作彰显了出来。本文的上两部分已引经据典提供了基督全备神性的论证，不赘述。针对这“为何”问题的回应，笔者与</a:t>
            </a:r>
            <a:r>
              <a:rPr lang="en-US" altLang="zh-CN" sz="2800" b="1" kern="0" dirty="0">
                <a:latin typeface="Times New Roman" panose="02020603050405020304" pitchFamily="18" charset="0"/>
                <a:ea typeface="Microsoft JhengHei" panose="020B0604030504040204" pitchFamily="34" charset="-120"/>
              </a:rPr>
              <a:t> R. </a:t>
            </a:r>
            <a:r>
              <a:rPr lang="en-US" altLang="zh-CN" sz="2800" b="1" kern="0" dirty="0" err="1">
                <a:latin typeface="Times New Roman" panose="02020603050405020304" pitchFamily="18" charset="0"/>
                <a:ea typeface="Microsoft JhengHei" panose="020B0604030504040204" pitchFamily="34" charset="-120"/>
              </a:rPr>
              <a:t>Reymond</a:t>
            </a:r>
            <a:r>
              <a:rPr lang="en-US" altLang="zh-CN" sz="2800" b="1" kern="0" dirty="0">
                <a:latin typeface="Times New Roman" panose="02020603050405020304" pitchFamily="18" charset="0"/>
                <a:ea typeface="Microsoft JhengHei" panose="020B0604030504040204" pitchFamily="34" charset="-120"/>
              </a:rPr>
              <a:t> </a:t>
            </a:r>
            <a:r>
              <a:rPr lang="zh-CN" altLang="zh-CN" sz="2800" b="1" kern="0" dirty="0">
                <a:latin typeface="Times New Roman" panose="02020603050405020304" pitchFamily="18" charset="0"/>
                <a:ea typeface="Microsoft JhengHei" panose="020B0604030504040204" pitchFamily="34" charset="-120"/>
              </a:rPr>
              <a:t>的立场不谋而合，即其中涵盖处境的因素以及圣经全面性充足的启示，以致有无直接性宣认已不成问题。（参</a:t>
            </a:r>
            <a:r>
              <a:rPr lang="en-US" altLang="zh-CN" sz="2800" b="1" kern="0" dirty="0">
                <a:latin typeface="Times New Roman" panose="02020603050405020304" pitchFamily="18" charset="0"/>
                <a:ea typeface="Microsoft JhengHei" panose="020B0604030504040204" pitchFamily="34" charset="-120"/>
              </a:rPr>
              <a:t>-R. </a:t>
            </a:r>
            <a:r>
              <a:rPr lang="en-US" altLang="zh-CN" sz="2800" b="1" kern="0" dirty="0" err="1">
                <a:latin typeface="Times New Roman" panose="02020603050405020304" pitchFamily="18" charset="0"/>
                <a:ea typeface="Microsoft JhengHei" panose="020B0604030504040204" pitchFamily="34" charset="-120"/>
              </a:rPr>
              <a:t>Reymond</a:t>
            </a:r>
            <a:r>
              <a:rPr lang="en-US" altLang="zh-CN" sz="2800" b="1" kern="0" dirty="0">
                <a:latin typeface="Times New Roman" panose="02020603050405020304" pitchFamily="18" charset="0"/>
                <a:ea typeface="Microsoft JhengHei" panose="020B0604030504040204" pitchFamily="34" charset="-120"/>
              </a:rPr>
              <a:t>, </a:t>
            </a:r>
            <a:r>
              <a:rPr lang="zh-CN" altLang="zh-CN" sz="2800" b="1" kern="0" dirty="0">
                <a:latin typeface="Times New Roman" panose="02020603050405020304" pitchFamily="18" charset="0"/>
                <a:ea typeface="Microsoft JhengHei" panose="020B0604030504040204" pitchFamily="34" charset="-120"/>
              </a:rPr>
              <a:t>页</a:t>
            </a:r>
            <a:r>
              <a:rPr lang="en-US" altLang="zh-CN" sz="2800" b="1" kern="0" dirty="0">
                <a:latin typeface="Times New Roman" panose="02020603050405020304" pitchFamily="18" charset="0"/>
                <a:ea typeface="Microsoft JhengHei" panose="020B0604030504040204" pitchFamily="34" charset="-120"/>
              </a:rPr>
              <a:t>316-317</a:t>
            </a:r>
            <a:r>
              <a:rPr lang="zh-CN" altLang="zh-CN" sz="2800" b="1" kern="0" dirty="0">
                <a:latin typeface="Times New Roman" panose="02020603050405020304" pitchFamily="18" charset="0"/>
                <a:ea typeface="Microsoft JhengHei" panose="020B0604030504040204" pitchFamily="34" charset="-120"/>
              </a:rPr>
              <a:t>）</a:t>
            </a:r>
            <a:endParaRPr lang="zh-CN" altLang="zh-CN" sz="2800" kern="100" dirty="0">
              <a:latin typeface="Times New Roman" panose="02020603050405020304" pitchFamily="18" charset="0"/>
            </a:endParaRPr>
          </a:p>
          <a:p>
            <a:r>
              <a:rPr lang="en-US" altLang="zh-CN" sz="2800" b="1" kern="0" dirty="0">
                <a:latin typeface="Microsoft JhengHei" panose="020B0604030504040204" pitchFamily="34" charset="-120"/>
              </a:rPr>
              <a:t> </a:t>
            </a:r>
            <a:endParaRPr lang="zh-CN" altLang="zh-CN" sz="2800" kern="100" dirty="0">
              <a:latin typeface="Times New Roman" panose="02020603050405020304" pitchFamily="18" charset="0"/>
            </a:endParaRPr>
          </a:p>
          <a:p>
            <a:r>
              <a:rPr lang="en-US" altLang="zh-CN" sz="2800" b="1" kern="100" dirty="0">
                <a:latin typeface="Microsoft JhengHei" panose="020B0604030504040204" pitchFamily="34" charset="-120"/>
              </a:rPr>
              <a:t>6)</a:t>
            </a:r>
            <a:r>
              <a:rPr lang="zh-CN" altLang="zh-CN" sz="2800" b="1" u="sng" kern="100" dirty="0">
                <a:latin typeface="Times New Roman" panose="02020603050405020304" pitchFamily="18" charset="0"/>
                <a:ea typeface="Microsoft JhengHei" panose="020B0604030504040204" pitchFamily="34" charset="-120"/>
              </a:rPr>
              <a:t>基督门徒有需了解</a:t>
            </a:r>
            <a:r>
              <a:rPr lang="zh-CN" altLang="zh-CN" sz="2800" b="1" kern="100" dirty="0">
                <a:latin typeface="Times New Roman" panose="02020603050405020304" pitchFamily="18" charset="0"/>
                <a:ea typeface="Microsoft JhengHei" panose="020B0604030504040204" pitchFamily="34" charset="-120"/>
              </a:rPr>
              <a:t>：当我们称圣子基督为神（</a:t>
            </a:r>
            <a:r>
              <a:rPr lang="en-US" altLang="zh-CN" sz="2800" b="1" kern="100" dirty="0">
                <a:latin typeface="Times New Roman" panose="02020603050405020304" pitchFamily="18" charset="0"/>
                <a:ea typeface="Microsoft JhengHei" panose="020B0604030504040204" pitchFamily="34" charset="-120"/>
              </a:rPr>
              <a:t>God</a:t>
            </a:r>
            <a:r>
              <a:rPr lang="zh-CN" altLang="zh-CN" sz="2800" b="1" kern="100" dirty="0">
                <a:latin typeface="Times New Roman" panose="02020603050405020304" pitchFamily="18" charset="0"/>
                <a:ea typeface="Microsoft JhengHei" panose="020B0604030504040204" pitchFamily="34" charset="-120"/>
              </a:rPr>
              <a:t>），乃是因祂是在上帝里面、与上帝同在、属於上帝、也出自上帝的“话</a:t>
            </a:r>
            <a:r>
              <a:rPr lang="en-US" altLang="zh-CN" sz="2800" b="1" kern="100" dirty="0">
                <a:latin typeface="Times New Roman" panose="02020603050405020304" pitchFamily="18" charset="0"/>
                <a:ea typeface="Microsoft JhengHei" panose="020B0604030504040204" pitchFamily="34" charset="-120"/>
              </a:rPr>
              <a:t>/ </a:t>
            </a:r>
            <a:r>
              <a:rPr lang="zh-CN" altLang="zh-CN" sz="2800" b="1" kern="100" dirty="0">
                <a:latin typeface="Times New Roman" panose="02020603050405020304" pitchFamily="18" charset="0"/>
                <a:ea typeface="Microsoft JhengHei" panose="020B0604030504040204" pitchFamily="34" charset="-120"/>
              </a:rPr>
              <a:t>道”，或说“子”；因祂乃是与父合一，拥有父上帝本性的一切丰盛，也参与父上帝所作的一切工，而绝不是也不能把圣子基督当着是“上帝以外的另一位上帝”主耶稣也绝不是像耶和华见证人所说的</a:t>
            </a:r>
            <a:r>
              <a:rPr lang="zh-CN" altLang="en-US"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是一位比耶和华较次等的神。</a:t>
            </a:r>
            <a:endParaRPr lang="en-US" altLang="zh-CN" sz="2800" b="1" kern="100" dirty="0">
              <a:latin typeface="Times New Roman" panose="02020603050405020304" pitchFamily="18" charset="0"/>
              <a:ea typeface="Microsoft JhengHei" panose="020B0604030504040204" pitchFamily="34" charset="-120"/>
            </a:endParaRPr>
          </a:p>
          <a:p>
            <a:endParaRPr lang="en-US" altLang="zh-CN" sz="2800" b="1" kern="100" dirty="0">
              <a:latin typeface="Times New Roman" panose="02020603050405020304" pitchFamily="18" charset="0"/>
              <a:ea typeface="Microsoft JhengHei" panose="020B0604030504040204" pitchFamily="34" charset="-120"/>
            </a:endParaRPr>
          </a:p>
          <a:p>
            <a:r>
              <a:rPr lang="en-US" altLang="zh-CN" sz="2400" b="1" dirty="0"/>
              <a:t> (</a:t>
            </a:r>
            <a:r>
              <a:rPr lang="zh-CN" altLang="zh-CN" sz="2400" b="1" u="sng" dirty="0"/>
              <a:t>以英语表达</a:t>
            </a:r>
            <a:r>
              <a:rPr lang="zh-CN" altLang="zh-CN" sz="2400" b="1" dirty="0"/>
              <a:t>：</a:t>
            </a:r>
            <a:r>
              <a:rPr lang="en-US" altLang="zh-CN" sz="2400" b="1" dirty="0"/>
              <a:t>We call Him God because He is the Word/the Son in God</a:t>
            </a:r>
            <a:r>
              <a:rPr lang="zh-CN" altLang="zh-CN" sz="2400" b="1" dirty="0"/>
              <a:t>，</a:t>
            </a:r>
            <a:r>
              <a:rPr lang="en-US" altLang="zh-CN" sz="2400" b="1" dirty="0"/>
              <a:t>of God, with God, and from God, bearing the fullness of divine nature</a:t>
            </a:r>
            <a:r>
              <a:rPr lang="zh-CN" altLang="zh-CN" sz="2400" b="1" dirty="0"/>
              <a:t>，</a:t>
            </a:r>
            <a:r>
              <a:rPr lang="en-US" altLang="zh-CN" sz="2400" b="1" dirty="0"/>
              <a:t>and participating in all divine works. Christians NEVER and should not regard the Son as “another God apart from God”</a:t>
            </a:r>
            <a:r>
              <a:rPr lang="zh-CN" altLang="zh-CN" sz="2400" b="1" dirty="0"/>
              <a:t>；</a:t>
            </a:r>
            <a:r>
              <a:rPr lang="en-US" altLang="zh-CN" sz="2400" b="1" dirty="0"/>
              <a:t>nor a secondary god lower than God/ Jehovah</a:t>
            </a:r>
            <a:r>
              <a:rPr lang="zh-CN" altLang="zh-CN" sz="2400" b="1" dirty="0"/>
              <a:t>，</a:t>
            </a:r>
            <a:r>
              <a:rPr lang="en-US" altLang="zh-CN" sz="2400" b="1" dirty="0"/>
              <a:t>as alleged by the Jehovah Witnesses)</a:t>
            </a:r>
            <a:r>
              <a:rPr lang="zh-CN" altLang="zh-CN" sz="2400" b="1" dirty="0"/>
              <a:t>。</a:t>
            </a:r>
            <a:endParaRPr lang="zh-CN" altLang="zh-CN" sz="2400" kern="100" dirty="0">
              <a:latin typeface="Times New Roman" panose="02020603050405020304" pitchFamily="18" charset="0"/>
            </a:endParaRPr>
          </a:p>
        </p:txBody>
      </p:sp>
    </p:spTree>
    <p:extLst>
      <p:ext uri="{BB962C8B-B14F-4D97-AF65-F5344CB8AC3E}">
        <p14:creationId xmlns:p14="http://schemas.microsoft.com/office/powerpoint/2010/main" val="36067594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5539978"/>
          </a:xfrm>
          <a:prstGeom prst="rect">
            <a:avLst/>
          </a:prstGeom>
        </p:spPr>
        <p:txBody>
          <a:bodyPr wrap="square">
            <a:spAutoFit/>
          </a:bodyPr>
          <a:lstStyle/>
          <a:p>
            <a:r>
              <a:rPr lang="en-US" altLang="zh-CN" sz="2800" b="1" kern="100" dirty="0">
                <a:latin typeface="Microsoft JhengHei" panose="020B0604030504040204" pitchFamily="34" charset="-120"/>
              </a:rPr>
              <a:t>7) </a:t>
            </a:r>
            <a:r>
              <a:rPr lang="zh-CN" altLang="zh-CN" sz="2800" b="1" u="sng" kern="100" dirty="0">
                <a:latin typeface="Times New Roman" panose="02020603050405020304" pitchFamily="18" charset="0"/>
                <a:ea typeface="Microsoft JhengHei" panose="020B0604030504040204" pitchFamily="34" charset="-120"/>
              </a:rPr>
              <a:t>重要提醒</a:t>
            </a:r>
            <a:r>
              <a:rPr lang="zh-CN" altLang="zh-CN" sz="2800" b="1" kern="100" dirty="0">
                <a:latin typeface="Times New Roman" panose="02020603050405020304" pitchFamily="18" charset="0"/>
                <a:ea typeface="Microsoft JhengHei" panose="020B0604030504040204" pitchFamily="34" charset="-120"/>
              </a:rPr>
              <a:t>：</a:t>
            </a:r>
            <a:endParaRPr lang="en-US" altLang="zh-CN" sz="2800" b="1" kern="100" dirty="0">
              <a:latin typeface="Times New Roman" panose="02020603050405020304" pitchFamily="18" charset="0"/>
              <a:ea typeface="Microsoft JhengHei" panose="020B0604030504040204" pitchFamily="34" charset="-120"/>
            </a:endParaRPr>
          </a:p>
          <a:p>
            <a:endParaRPr lang="en-US" altLang="zh-CN" sz="2800" b="1" kern="100" dirty="0">
              <a:latin typeface="Times New Roman" panose="02020603050405020304" pitchFamily="18" charset="0"/>
              <a:ea typeface="Microsoft JhengHei" panose="020B0604030504040204" pitchFamily="34" charset="-120"/>
            </a:endParaRPr>
          </a:p>
          <a:p>
            <a:r>
              <a:rPr lang="zh-CN" altLang="zh-CN" sz="2800" b="1" kern="100" dirty="0">
                <a:latin typeface="Times New Roman" panose="02020603050405020304" pitchFamily="18" charset="0"/>
                <a:ea typeface="Microsoft JhengHei" panose="020B0604030504040204" pitchFamily="34" charset="-120"/>
              </a:rPr>
              <a:t>因着直接称耶稣基督为“神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上帝”所会带来的误会、混淆与即刻反弹，特别在穆斯林群体当中（可惜仍犹如</a:t>
            </a:r>
            <a:r>
              <a:rPr lang="en-US" altLang="zh-CN" sz="2800" b="1" kern="100" dirty="0">
                <a:latin typeface="Times New Roman" panose="02020603050405020304" pitchFamily="18" charset="0"/>
                <a:ea typeface="Microsoft JhengHei" panose="020B0604030504040204" pitchFamily="34" charset="-120"/>
              </a:rPr>
              <a:t>2000</a:t>
            </a:r>
            <a:r>
              <a:rPr lang="zh-CN" altLang="zh-CN" sz="2800" b="1" kern="100" dirty="0">
                <a:latin typeface="Times New Roman" panose="02020603050405020304" pitchFamily="18" charset="0"/>
                <a:ea typeface="Microsoft JhengHei" panose="020B0604030504040204" pitchFamily="34" charset="-120"/>
              </a:rPr>
              <a:t>年前基督在犹太社会的处境！），因此笔者提议， 在一般的言谈中，最好还是按照圣经的大传统，把“神</a:t>
            </a:r>
            <a:r>
              <a:rPr lang="en-US" altLang="zh-CN" sz="2800" b="1" kern="100" dirty="0">
                <a:latin typeface="Times New Roman" panose="02020603050405020304" pitchFamily="18" charset="0"/>
                <a:ea typeface="Microsoft JhengHei" panose="020B0604030504040204" pitchFamily="34" charset="-120"/>
              </a:rPr>
              <a:t>/ </a:t>
            </a:r>
            <a:r>
              <a:rPr lang="zh-CN" altLang="zh-CN" sz="2800" b="1" kern="100" dirty="0">
                <a:latin typeface="Times New Roman" panose="02020603050405020304" pitchFamily="18" charset="0"/>
                <a:ea typeface="Microsoft JhengHei" panose="020B0604030504040204" pitchFamily="34" charset="-120"/>
              </a:rPr>
              <a:t>上帝</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的名称归于圣父；至于耶稣基督，也按照圣经的大传统称祂为“上帝儿子”， 或“上帝的道”。</a:t>
            </a:r>
            <a:endParaRPr lang="en-US" altLang="zh-CN" sz="2800" b="1" kern="100" dirty="0">
              <a:latin typeface="Times New Roman" panose="02020603050405020304" pitchFamily="18" charset="0"/>
              <a:ea typeface="Microsoft JhengHei" panose="020B0604030504040204" pitchFamily="34" charset="-120"/>
            </a:endParaRPr>
          </a:p>
          <a:p>
            <a:endParaRPr lang="en-US" altLang="zh-CN" sz="2800" b="1" kern="100" dirty="0">
              <a:latin typeface="Times New Roman" panose="02020603050405020304" pitchFamily="18" charset="0"/>
              <a:ea typeface="Microsoft JhengHei" panose="020B0604030504040204" pitchFamily="34" charset="-120"/>
            </a:endParaRPr>
          </a:p>
          <a:p>
            <a:r>
              <a:rPr lang="zh-CN" altLang="zh-CN" sz="2800" b="1" kern="100" dirty="0">
                <a:latin typeface="Times New Roman" panose="02020603050405020304" pitchFamily="18" charset="0"/>
                <a:ea typeface="Microsoft JhengHei" panose="020B0604030504040204" pitchFamily="34" charset="-120"/>
              </a:rPr>
              <a:t>通常圣子乃是被尊称为“主</a:t>
            </a:r>
            <a:r>
              <a:rPr lang="en-US" altLang="zh-CN" sz="2800" b="1" kern="100" dirty="0">
                <a:latin typeface="Times New Roman" panose="02020603050405020304" pitchFamily="18" charset="0"/>
                <a:ea typeface="Microsoft JhengHei" panose="020B0604030504040204" pitchFamily="34" charset="-120"/>
              </a:rPr>
              <a:t>-Lord</a:t>
            </a:r>
            <a:r>
              <a:rPr lang="zh-CN" altLang="zh-CN" sz="2800" b="1" kern="100" dirty="0">
                <a:latin typeface="Times New Roman" panose="02020603050405020304" pitchFamily="18" charset="0"/>
                <a:ea typeface="Microsoft JhengHei" panose="020B0604030504040204" pitchFamily="34" charset="-120"/>
              </a:rPr>
              <a:t>”。然而凭据本章所论述有关基督与父上帝在本体</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本质、本性、本位、本能与工作上的合一，基督信仰坚持尊称基督耶稣为神</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上帝按圣经与神学立场是正确的（</a:t>
            </a:r>
            <a:r>
              <a:rPr lang="en-US" altLang="zh-CN" sz="2800" b="1" kern="100" dirty="0">
                <a:latin typeface="Times New Roman" panose="02020603050405020304" pitchFamily="18" charset="0"/>
                <a:ea typeface="Microsoft JhengHei" panose="020B0604030504040204" pitchFamily="34" charset="-120"/>
              </a:rPr>
              <a:t>biblically and theologically correct</a:t>
            </a:r>
            <a:r>
              <a:rPr lang="zh-CN" altLang="zh-CN" sz="2800" b="1" kern="100" dirty="0">
                <a:latin typeface="Times New Roman" panose="02020603050405020304" pitchFamily="18" charset="0"/>
                <a:ea typeface="Microsoft JhengHei" panose="020B0604030504040204" pitchFamily="34" charset="-120"/>
              </a:rPr>
              <a:t>）。</a:t>
            </a:r>
            <a:endParaRPr lang="zh-CN" altLang="zh-CN" sz="2800" kern="100" dirty="0">
              <a:latin typeface="Times New Roman" panose="02020603050405020304" pitchFamily="18" charset="0"/>
            </a:endParaRPr>
          </a:p>
          <a:p>
            <a:r>
              <a:rPr lang="en-US" altLang="zh-CN" b="1" kern="100" dirty="0">
                <a:latin typeface="Microsoft JhengHei" panose="020B0604030504040204" pitchFamily="34" charset="-120"/>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5502651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5693866"/>
          </a:xfrm>
          <a:prstGeom prst="rect">
            <a:avLst/>
          </a:prstGeom>
        </p:spPr>
        <p:txBody>
          <a:bodyPr wrap="square">
            <a:spAutoFit/>
          </a:bodyPr>
          <a:lstStyle/>
          <a:p>
            <a:r>
              <a:rPr lang="zh-CN" altLang="zh-CN" sz="2800" b="1" u="sng" kern="100" dirty="0">
                <a:solidFill>
                  <a:srgbClr val="FF0000"/>
                </a:solidFill>
                <a:latin typeface="Times New Roman" panose="02020603050405020304" pitchFamily="18" charset="0"/>
                <a:ea typeface="Microsoft JhengHei" panose="020B0604030504040204" pitchFamily="34" charset="-120"/>
              </a:rPr>
              <a:t>四</a:t>
            </a:r>
            <a:r>
              <a:rPr lang="en-US" altLang="zh-CN" sz="2800" b="1" u="sng" kern="100" dirty="0">
                <a:solidFill>
                  <a:srgbClr val="FF0000"/>
                </a:solidFill>
                <a:latin typeface="Times New Roman" panose="02020603050405020304" pitchFamily="18" charset="0"/>
                <a:ea typeface="Microsoft JhengHei" panose="020B0604030504040204" pitchFamily="34" charset="-120"/>
              </a:rPr>
              <a:t>)</a:t>
            </a:r>
            <a:r>
              <a:rPr lang="zh-CN" altLang="zh-CN" sz="2800" b="1" u="sng" kern="100" dirty="0">
                <a:solidFill>
                  <a:srgbClr val="FF0000"/>
                </a:solidFill>
                <a:latin typeface="Times New Roman" panose="02020603050405020304" pitchFamily="18" charset="0"/>
                <a:ea typeface="Microsoft JhengHei" panose="020B0604030504040204" pitchFamily="34" charset="-120"/>
              </a:rPr>
              <a:t>一些相关的神学难题</a:t>
            </a:r>
            <a:endParaRPr lang="zh-CN" altLang="zh-CN" sz="2800" kern="100" dirty="0">
              <a:latin typeface="Times New Roman" panose="02020603050405020304" pitchFamily="18" charset="0"/>
            </a:endParaRPr>
          </a:p>
          <a:p>
            <a:r>
              <a:rPr lang="en-US" altLang="zh-CN" sz="2800" b="1" kern="100" dirty="0">
                <a:solidFill>
                  <a:srgbClr val="0000CC"/>
                </a:solidFill>
                <a:latin typeface="Microsoft JhengHei" panose="020B0604030504040204" pitchFamily="34" charset="-120"/>
              </a:rPr>
              <a:t> </a:t>
            </a:r>
          </a:p>
          <a:p>
            <a:r>
              <a:rPr lang="en-US" altLang="zh-CN" sz="2800" b="1" kern="100" dirty="0">
                <a:solidFill>
                  <a:srgbClr val="0000CC"/>
                </a:solidFill>
                <a:latin typeface="Microsoft JhengHei" panose="020B0604030504040204" pitchFamily="34" charset="-120"/>
              </a:rPr>
              <a:t>1) </a:t>
            </a:r>
            <a:r>
              <a:rPr lang="zh-CN" altLang="zh-CN" sz="2800" b="1" u="sng" kern="100" dirty="0">
                <a:solidFill>
                  <a:srgbClr val="0000CC"/>
                </a:solidFill>
                <a:latin typeface="Times New Roman" panose="02020603050405020304" pitchFamily="18" charset="0"/>
                <a:ea typeface="Microsoft JhengHei" panose="020B0604030504040204" pitchFamily="34" charset="-120"/>
              </a:rPr>
              <a:t>如何回应那些以基督的肉身</a:t>
            </a:r>
            <a:r>
              <a:rPr lang="en-US" altLang="zh-CN" sz="2800" b="1" u="sng" kern="100" dirty="0">
                <a:solidFill>
                  <a:srgbClr val="0000CC"/>
                </a:solidFill>
                <a:latin typeface="Times New Roman" panose="02020603050405020304" pitchFamily="18" charset="0"/>
                <a:ea typeface="Microsoft JhengHei" panose="020B0604030504040204" pitchFamily="34" charset="-120"/>
              </a:rPr>
              <a:t>/</a:t>
            </a:r>
            <a:r>
              <a:rPr lang="zh-CN" altLang="zh-CN" sz="2800" b="1" u="sng" kern="100" dirty="0">
                <a:solidFill>
                  <a:srgbClr val="0000CC"/>
                </a:solidFill>
                <a:latin typeface="Times New Roman" panose="02020603050405020304" pitchFamily="18" charset="0"/>
                <a:ea typeface="Microsoft JhengHei" panose="020B0604030504040204" pitchFamily="34" charset="-120"/>
              </a:rPr>
              <a:t>人性以否定祂的神性论调？</a:t>
            </a:r>
            <a:endParaRPr lang="zh-CN" altLang="zh-CN" sz="2800" kern="100" dirty="0">
              <a:solidFill>
                <a:srgbClr val="0000CC"/>
              </a:solidFill>
              <a:latin typeface="Times New Roman" panose="02020603050405020304" pitchFamily="18" charset="0"/>
            </a:endParaRPr>
          </a:p>
          <a:p>
            <a:r>
              <a:rPr lang="zh-CN" altLang="zh-CN" sz="2800" b="1" kern="100" dirty="0">
                <a:latin typeface="Times New Roman" panose="02020603050405020304" pitchFamily="18" charset="0"/>
                <a:ea typeface="Microsoft JhengHei" panose="020B0604030504040204" pitchFamily="34" charset="-120"/>
              </a:rPr>
              <a:t>附合正统</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圣经的基督论</a:t>
            </a:r>
            <a:r>
              <a:rPr lang="zh-CN" altLang="en-US"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乃接受道成肉身，神性加上人性，联合在降世为人的耶稣基督身上。若固执于“凸显”任何一方而导致基督神性或人性的亏损</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掩盖都不合乎圣经</a:t>
            </a:r>
            <a:r>
              <a:rPr lang="en-US" altLang="zh-CN" sz="2800" b="1" kern="100" dirty="0">
                <a:latin typeface="Times New Roman" panose="02020603050405020304" pitchFamily="18" charset="0"/>
                <a:ea typeface="Microsoft JhengHei" panose="020B0604030504040204" pitchFamily="34" charset="-120"/>
              </a:rPr>
              <a:t>/ </a:t>
            </a:r>
            <a:r>
              <a:rPr lang="zh-CN" altLang="zh-CN" sz="2800" b="1" kern="100" dirty="0">
                <a:latin typeface="Times New Roman" panose="02020603050405020304" pitchFamily="18" charset="0"/>
                <a:ea typeface="Microsoft JhengHei" panose="020B0604030504040204" pitchFamily="34" charset="-120"/>
              </a:rPr>
              <a:t>正统教义。若问：永恒的道是“如何”成为肉身，基督的神性与人性是如何平衡的结合在一个位格， 唯有的答案即如在约</a:t>
            </a:r>
            <a:r>
              <a:rPr lang="en-US" altLang="zh-CN" sz="2800" b="1" kern="100" dirty="0">
                <a:latin typeface="Times New Roman" panose="02020603050405020304" pitchFamily="18" charset="0"/>
                <a:ea typeface="Microsoft JhengHei" panose="020B0604030504040204" pitchFamily="34" charset="-120"/>
              </a:rPr>
              <a:t>1:1-4</a:t>
            </a:r>
            <a:r>
              <a:rPr lang="zh-CN" altLang="zh-CN" sz="2800" b="1" kern="100" dirty="0">
                <a:latin typeface="Times New Roman" panose="02020603050405020304" pitchFamily="18" charset="0"/>
                <a:ea typeface="Microsoft JhengHei" panose="020B0604030504040204" pitchFamily="34" charset="-120"/>
              </a:rPr>
              <a:t>，</a:t>
            </a:r>
            <a:r>
              <a:rPr lang="en-US" altLang="zh-CN" sz="2800" b="1" kern="100" dirty="0">
                <a:latin typeface="Times New Roman" panose="02020603050405020304" pitchFamily="18" charset="0"/>
                <a:ea typeface="Microsoft JhengHei" panose="020B0604030504040204" pitchFamily="34" charset="-120"/>
              </a:rPr>
              <a:t>14</a:t>
            </a:r>
            <a:r>
              <a:rPr lang="zh-CN" altLang="zh-CN" sz="2800" b="1" kern="100" dirty="0">
                <a:latin typeface="Times New Roman" panose="02020603050405020304" pitchFamily="18" charset="0"/>
                <a:ea typeface="Microsoft JhengHei" panose="020B0604030504040204" pitchFamily="34" charset="-120"/>
              </a:rPr>
              <a:t>；路</a:t>
            </a:r>
            <a:r>
              <a:rPr lang="en-US" altLang="zh-CN" sz="2800" b="1" kern="100" dirty="0">
                <a:latin typeface="Times New Roman" panose="02020603050405020304" pitchFamily="18" charset="0"/>
                <a:ea typeface="Microsoft JhengHei" panose="020B0604030504040204" pitchFamily="34" charset="-120"/>
              </a:rPr>
              <a:t>1: 35</a:t>
            </a:r>
            <a:r>
              <a:rPr lang="zh-CN" altLang="zh-CN" sz="2800" b="1" kern="100" dirty="0">
                <a:latin typeface="Times New Roman" panose="02020603050405020304" pitchFamily="18" charset="0"/>
                <a:ea typeface="Microsoft JhengHei" panose="020B0604030504040204" pitchFamily="34" charset="-120"/>
              </a:rPr>
              <a:t>；腓</a:t>
            </a:r>
            <a:r>
              <a:rPr lang="en-US" altLang="zh-CN" sz="2800" b="1" kern="100" dirty="0">
                <a:latin typeface="Times New Roman" panose="02020603050405020304" pitchFamily="18" charset="0"/>
                <a:ea typeface="Microsoft JhengHei" panose="020B0604030504040204" pitchFamily="34" charset="-120"/>
              </a:rPr>
              <a:t> 2:6-8</a:t>
            </a:r>
            <a:r>
              <a:rPr lang="zh-CN" altLang="zh-CN" sz="2800" b="1" kern="100" dirty="0">
                <a:latin typeface="Times New Roman" panose="02020603050405020304" pitchFamily="18" charset="0"/>
                <a:ea typeface="Microsoft JhengHei" panose="020B0604030504040204" pitchFamily="34" charset="-120"/>
              </a:rPr>
              <a:t>；提前</a:t>
            </a:r>
            <a:r>
              <a:rPr lang="en-US" altLang="zh-CN" sz="2800" b="1" kern="100" dirty="0">
                <a:latin typeface="Times New Roman" panose="02020603050405020304" pitchFamily="18" charset="0"/>
                <a:ea typeface="Microsoft JhengHei" panose="020B0604030504040204" pitchFamily="34" charset="-120"/>
              </a:rPr>
              <a:t>3: 16</a:t>
            </a:r>
            <a:r>
              <a:rPr lang="zh-CN" altLang="zh-CN" sz="2800" b="1" kern="100" dirty="0">
                <a:latin typeface="Times New Roman" panose="02020603050405020304" pitchFamily="18" charset="0"/>
                <a:ea typeface="Microsoft JhengHei" panose="020B0604030504040204" pitchFamily="34" charset="-120"/>
              </a:rPr>
              <a:t>所启示者。</a:t>
            </a:r>
            <a:endParaRPr lang="en-US" altLang="zh-CN" sz="2800" b="1" kern="100" dirty="0">
              <a:latin typeface="Times New Roman" panose="02020603050405020304" pitchFamily="18" charset="0"/>
              <a:ea typeface="Microsoft JhengHei" panose="020B0604030504040204" pitchFamily="34" charset="-120"/>
            </a:endParaRPr>
          </a:p>
          <a:p>
            <a:endParaRPr lang="en-US" altLang="zh-CN" sz="2800" b="1" kern="100" dirty="0">
              <a:latin typeface="Times New Roman" panose="02020603050405020304" pitchFamily="18" charset="0"/>
              <a:ea typeface="Microsoft JhengHei" panose="020B0604030504040204" pitchFamily="34" charset="-120"/>
            </a:endParaRPr>
          </a:p>
          <a:p>
            <a:r>
              <a:rPr lang="zh-CN" altLang="zh-CN" sz="2800" b="1" kern="100" dirty="0">
                <a:latin typeface="Times New Roman" panose="02020603050405020304" pitchFamily="18" charset="0"/>
                <a:ea typeface="Microsoft JhengHei" panose="020B0604030504040204" pitchFamily="34" charset="-120"/>
              </a:rPr>
              <a:t>若进一步的质询</a:t>
            </a:r>
            <a:r>
              <a:rPr lang="zh-CN" altLang="en-US"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则唯有以亚拉伯语的</a:t>
            </a:r>
            <a:r>
              <a:rPr lang="en-US" altLang="zh-CN" sz="2800" b="1" kern="100" dirty="0">
                <a:latin typeface="Times New Roman" panose="02020603050405020304" pitchFamily="18" charset="0"/>
                <a:ea typeface="Microsoft JhengHei" panose="020B0604030504040204" pitchFamily="34" charset="-120"/>
              </a:rPr>
              <a:t>【</a:t>
            </a:r>
            <a:r>
              <a:rPr lang="en-US" altLang="zh-CN" sz="2800" b="1" kern="100" dirty="0" err="1">
                <a:latin typeface="Times New Roman" panose="02020603050405020304" pitchFamily="18" charset="0"/>
                <a:ea typeface="Microsoft JhengHei" panose="020B0604030504040204" pitchFamily="34" charset="-120"/>
              </a:rPr>
              <a:t>bilakaifa</a:t>
            </a:r>
            <a:r>
              <a:rPr lang="en-US" altLang="zh-CN" sz="2800" b="1" kern="100" dirty="0">
                <a:latin typeface="Times New Roman" panose="02020603050405020304" pitchFamily="18" charset="0"/>
                <a:ea typeface="Microsoft JhengHei" panose="020B0604030504040204" pitchFamily="34" charset="-120"/>
              </a:rPr>
              <a:t>】-without asking how/</a:t>
            </a:r>
            <a:r>
              <a:rPr lang="zh-CN" altLang="zh-CN" sz="2800" b="1" kern="100" dirty="0">
                <a:latin typeface="Times New Roman" panose="02020603050405020304" pitchFamily="18" charset="0"/>
                <a:ea typeface="Microsoft JhengHei" panose="020B0604030504040204" pitchFamily="34" charset="-120"/>
              </a:rPr>
              <a:t>不质询‘如何’”为回应，因它确是个属于基督论本体性的奥秘。其实人对自己本体性的奥秘</a:t>
            </a:r>
            <a:r>
              <a:rPr lang="zh-CN" altLang="en-US"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都不</a:t>
            </a:r>
            <a:r>
              <a:rPr lang="zh-CN" altLang="en-US" sz="2800" b="1" kern="100" dirty="0">
                <a:latin typeface="Times New Roman" panose="02020603050405020304" pitchFamily="18" charset="0"/>
                <a:ea typeface="Microsoft JhengHei" panose="020B0604030504040204" pitchFamily="34" charset="-120"/>
              </a:rPr>
              <a:t>完全了</a:t>
            </a:r>
            <a:r>
              <a:rPr lang="zh-CN" altLang="zh-CN" sz="2800" b="1" kern="100" dirty="0">
                <a:latin typeface="Times New Roman" panose="02020603050405020304" pitchFamily="18" charset="0"/>
                <a:ea typeface="Microsoft JhengHei" panose="020B0604030504040204" pitchFamily="34" charset="-120"/>
              </a:rPr>
              <a:t>解！！</a:t>
            </a:r>
            <a:endParaRPr lang="zh-CN" altLang="zh-CN" sz="2800" kern="100" dirty="0">
              <a:latin typeface="Times New Roman" panose="02020603050405020304" pitchFamily="18" charset="0"/>
            </a:endParaRPr>
          </a:p>
          <a:p>
            <a:r>
              <a:rPr lang="en-US" altLang="zh-CN" sz="2800" b="1" kern="100" dirty="0">
                <a:solidFill>
                  <a:srgbClr val="0000CC"/>
                </a:solidFill>
                <a:latin typeface="Microsoft JhengHei" panose="020B0604030504040204" pitchFamily="34" charset="-120"/>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3030433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r>
              <a:rPr lang="en-US" altLang="zh-CN" sz="2800" b="1" u="sng" kern="100" dirty="0">
                <a:solidFill>
                  <a:srgbClr val="0000CC"/>
                </a:solidFill>
                <a:latin typeface="Microsoft JhengHei" panose="020B0604030504040204" pitchFamily="34" charset="-120"/>
              </a:rPr>
              <a:t>2) </a:t>
            </a:r>
            <a:r>
              <a:rPr lang="zh-CN" altLang="zh-CN" sz="2800" b="1" u="sng" kern="100" dirty="0">
                <a:solidFill>
                  <a:srgbClr val="0000CC"/>
                </a:solidFill>
                <a:latin typeface="Times New Roman" panose="02020603050405020304" pitchFamily="18" charset="0"/>
                <a:ea typeface="Microsoft JhengHei" panose="020B0604030504040204" pitchFamily="34" charset="-120"/>
              </a:rPr>
              <a:t>圣父与圣子在本体</a:t>
            </a:r>
            <a:r>
              <a:rPr lang="en-US" altLang="zh-CN" sz="2800" b="1" u="sng" kern="100" dirty="0">
                <a:solidFill>
                  <a:srgbClr val="0000CC"/>
                </a:solidFill>
                <a:latin typeface="Times New Roman" panose="02020603050405020304" pitchFamily="18" charset="0"/>
                <a:ea typeface="Microsoft JhengHei" panose="020B0604030504040204" pitchFamily="34" charset="-120"/>
              </a:rPr>
              <a:t>/ </a:t>
            </a:r>
            <a:r>
              <a:rPr lang="zh-CN" altLang="zh-CN" sz="2800" b="1" u="sng" kern="100" dirty="0">
                <a:solidFill>
                  <a:srgbClr val="0000CC"/>
                </a:solidFill>
                <a:latin typeface="Times New Roman" panose="02020603050405020304" pitchFamily="18" charset="0"/>
                <a:ea typeface="Microsoft JhengHei" panose="020B0604030504040204" pitchFamily="34" charset="-120"/>
              </a:rPr>
              <a:t>本质上乃合一，在次序上是否有别？</a:t>
            </a:r>
            <a:endParaRPr lang="zh-CN" altLang="zh-CN" sz="2800" kern="100" dirty="0">
              <a:solidFill>
                <a:srgbClr val="0000CC"/>
              </a:solidFill>
              <a:latin typeface="Times New Roman" panose="02020603050405020304" pitchFamily="18" charset="0"/>
            </a:endParaRPr>
          </a:p>
          <a:p>
            <a:r>
              <a:rPr lang="en-US" altLang="zh-CN" sz="2800" b="1" kern="100" dirty="0">
                <a:latin typeface="Microsoft JhengHei" panose="020B0604030504040204" pitchFamily="34" charset="-120"/>
              </a:rPr>
              <a:t> </a:t>
            </a:r>
          </a:p>
          <a:p>
            <a:r>
              <a:rPr lang="zh-CN" altLang="zh-CN" sz="2800" b="1" u="sng" kern="100" dirty="0">
                <a:latin typeface="Times New Roman" panose="02020603050405020304" pitchFamily="18" charset="0"/>
                <a:ea typeface="Microsoft JhengHei" panose="020B0604030504040204" pitchFamily="34" charset="-120"/>
              </a:rPr>
              <a:t>一般基督教神学家接受在三位一体的内在关系中以“圣父为首”的信仰</a:t>
            </a:r>
            <a:r>
              <a:rPr lang="zh-CN" altLang="zh-CN" sz="2800" b="1" kern="100" dirty="0">
                <a:latin typeface="Times New Roman" panose="02020603050405020304" pitchFamily="18" charset="0"/>
                <a:ea typeface="Microsoft JhengHei" panose="020B0604030504040204" pitchFamily="34" charset="-120"/>
              </a:rPr>
              <a:t>。按奥古斯丁，圣父拥有“</a:t>
            </a:r>
            <a:r>
              <a:rPr lang="en-US" altLang="zh-CN" sz="2800" b="1" kern="100" dirty="0">
                <a:latin typeface="Times New Roman" panose="02020603050405020304" pitchFamily="18" charset="0"/>
                <a:ea typeface="Microsoft JhengHei" panose="020B0604030504040204" pitchFamily="34" charset="-120"/>
              </a:rPr>
              <a:t>metaphysical priority</a:t>
            </a:r>
            <a:r>
              <a:rPr lang="zh-CN" altLang="zh-CN" sz="2800" b="1" kern="100" dirty="0">
                <a:latin typeface="Times New Roman" panose="02020603050405020304" pitchFamily="18" charset="0"/>
                <a:ea typeface="Microsoft JhengHei" panose="020B0604030504040204" pitchFamily="34" charset="-120"/>
              </a:rPr>
              <a:t>”</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形而上层面的优先；按加尔文，圣父拥有 “</a:t>
            </a:r>
            <a:r>
              <a:rPr lang="en-US" altLang="zh-CN" sz="2800" b="1" kern="100" dirty="0">
                <a:latin typeface="Times New Roman" panose="02020603050405020304" pitchFamily="18" charset="0"/>
                <a:ea typeface="Microsoft JhengHei" panose="020B0604030504040204" pitchFamily="34" charset="-120"/>
              </a:rPr>
              <a:t>primacy of order</a:t>
            </a:r>
            <a:r>
              <a:rPr lang="zh-CN" altLang="zh-CN" sz="2800" b="1" kern="100" dirty="0">
                <a:latin typeface="Times New Roman" panose="02020603050405020304" pitchFamily="18" charset="0"/>
                <a:ea typeface="Microsoft JhengHei" panose="020B0604030504040204" pitchFamily="34" charset="-120"/>
              </a:rPr>
              <a:t>”</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次序上的首位。笔者认为，在三位一体的关系中，可视圣父为首，圣子与圣灵为“</a:t>
            </a:r>
            <a:r>
              <a:rPr lang="zh-CN" altLang="zh-CN" sz="2800" b="1" u="sng" kern="100" dirty="0">
                <a:latin typeface="Times New Roman" panose="02020603050405020304" pitchFamily="18" charset="0"/>
                <a:ea typeface="Microsoft JhengHei" panose="020B0604030504040204" pitchFamily="34" charset="-120"/>
              </a:rPr>
              <a:t>附</a:t>
            </a:r>
            <a:r>
              <a:rPr lang="zh-CN" altLang="en-US" sz="2800" b="1" u="sng" kern="100" dirty="0">
                <a:latin typeface="Times New Roman" panose="02020603050405020304" pitchFamily="18" charset="0"/>
                <a:ea typeface="Microsoft JhengHei" panose="020B0604030504040204" pitchFamily="34" charset="-120"/>
              </a:rPr>
              <a:t>属</a:t>
            </a:r>
            <a:r>
              <a:rPr lang="en-US" altLang="zh-CN" sz="2800" b="1" u="sng" kern="100" dirty="0">
                <a:latin typeface="Times New Roman" panose="02020603050405020304" pitchFamily="18" charset="0"/>
                <a:ea typeface="Microsoft JhengHei" panose="020B0604030504040204" pitchFamily="34" charset="-120"/>
              </a:rPr>
              <a:t>-attached</a:t>
            </a:r>
            <a:r>
              <a:rPr lang="zh-CN" altLang="zh-CN" sz="2800" b="1" kern="100" dirty="0">
                <a:latin typeface="Times New Roman" panose="02020603050405020304" pitchFamily="18" charset="0"/>
                <a:ea typeface="Microsoft JhengHei" panose="020B0604030504040204" pitchFamily="34" charset="-120"/>
              </a:rPr>
              <a:t>”</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注意：</a:t>
            </a:r>
            <a:r>
              <a:rPr lang="zh-CN" altLang="zh-CN" sz="2800" b="1" u="sng" kern="100" dirty="0">
                <a:latin typeface="Times New Roman" panose="02020603050405020304" pitchFamily="18" charset="0"/>
                <a:ea typeface="Microsoft JhengHei" panose="020B0604030504040204" pitchFamily="34" charset="-120"/>
              </a:rPr>
              <a:t>非“副”</a:t>
            </a:r>
            <a:r>
              <a:rPr lang="en-US" altLang="zh-CN" sz="2800" b="1" u="sng" kern="100" dirty="0">
                <a:latin typeface="Times New Roman" panose="02020603050405020304" pitchFamily="18" charset="0"/>
                <a:ea typeface="Microsoft JhengHei" panose="020B0604030504040204" pitchFamily="34" charset="-120"/>
              </a:rPr>
              <a:t>-</a:t>
            </a:r>
            <a:r>
              <a:rPr lang="zh-CN" altLang="zh-CN" sz="2800" b="1" u="sng" kern="100" dirty="0">
                <a:latin typeface="Times New Roman" panose="02020603050405020304" pitchFamily="18" charset="0"/>
                <a:ea typeface="Microsoft JhengHei" panose="020B0604030504040204" pitchFamily="34" charset="-120"/>
              </a:rPr>
              <a:t>因“副”含较低层次意思</a:t>
            </a:r>
            <a:r>
              <a:rPr lang="zh-CN" altLang="zh-CN" sz="2800" b="1" kern="100" dirty="0">
                <a:latin typeface="Times New Roman" panose="02020603050405020304" pitchFamily="18" charset="0"/>
                <a:ea typeface="Microsoft JhengHei" panose="020B0604030504040204" pitchFamily="34" charset="-120"/>
              </a:rPr>
              <a:t>”。</a:t>
            </a:r>
            <a:r>
              <a:rPr lang="zh-CN" altLang="zh-CN" sz="2800" b="1" u="sng" kern="100" dirty="0">
                <a:latin typeface="Times New Roman" panose="02020603050405020304" pitchFamily="18" charset="0"/>
                <a:ea typeface="Microsoft JhengHei" panose="020B0604030504040204" pitchFamily="34" charset="-120"/>
              </a:rPr>
              <a:t>“附”乃是指“附合”在一起</a:t>
            </a:r>
            <a:r>
              <a:rPr lang="zh-CN" altLang="zh-CN" sz="2800" b="1" kern="100" dirty="0">
                <a:latin typeface="Times New Roman" panose="02020603050405020304" pitchFamily="18" charset="0"/>
                <a:ea typeface="Microsoft JhengHei" panose="020B0604030504040204" pitchFamily="34" charset="-120"/>
              </a:rPr>
              <a:t>”；绝无次等、次要涵义；或可喻之如阳光</a:t>
            </a:r>
            <a:r>
              <a:rPr lang="zh-CN" altLang="en-US" sz="2800" b="1" kern="100" dirty="0">
                <a:latin typeface="Times New Roman" panose="02020603050405020304" pitchFamily="18" charset="0"/>
                <a:ea typeface="Microsoft JhengHei" panose="020B0604030504040204" pitchFamily="34" charset="-120"/>
              </a:rPr>
              <a:t>与光热</a:t>
            </a:r>
            <a:r>
              <a:rPr lang="zh-CN" altLang="zh-CN" sz="2800" b="1" kern="100" dirty="0">
                <a:latin typeface="Times New Roman" panose="02020603050405020304" pitchFamily="18" charset="0"/>
                <a:ea typeface="Microsoft JhengHei" panose="020B0604030504040204" pitchFamily="34" charset="-120"/>
              </a:rPr>
              <a:t>“附合”于太阳。</a:t>
            </a:r>
            <a:endParaRPr lang="en-US" altLang="zh-CN" sz="2800" b="1" kern="100" dirty="0">
              <a:latin typeface="Times New Roman" panose="02020603050405020304" pitchFamily="18" charset="0"/>
              <a:ea typeface="Microsoft JhengHei" panose="020B0604030504040204" pitchFamily="34" charset="-120"/>
            </a:endParaRPr>
          </a:p>
          <a:p>
            <a:endParaRPr lang="en-US" altLang="zh-CN" sz="2800" b="1" kern="100" dirty="0">
              <a:latin typeface="Times New Roman" panose="02020603050405020304" pitchFamily="18" charset="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在福音派神学界，有的学者认同圣子在永恒中永远顺服圣父（林前</a:t>
            </a:r>
            <a:r>
              <a:rPr lang="en-US" altLang="zh-CN" sz="2800" b="1" dirty="0">
                <a:latin typeface="Microsoft JhengHei" panose="020B0604030504040204" pitchFamily="34" charset="-120"/>
                <a:ea typeface="Microsoft JhengHei" panose="020B0604030504040204" pitchFamily="34" charset="-120"/>
              </a:rPr>
              <a:t>15</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24-28</a:t>
            </a:r>
            <a:r>
              <a:rPr lang="zh-CN" altLang="zh-CN" sz="2800" b="1" dirty="0">
                <a:latin typeface="Microsoft JhengHei" panose="020B0604030504040204" pitchFamily="34" charset="-120"/>
                <a:ea typeface="Microsoft JhengHei" panose="020B0604030504040204" pitchFamily="34" charset="-120"/>
              </a:rPr>
              <a:t>），即所谓“子永恒性的顺服”（</a:t>
            </a:r>
            <a:r>
              <a:rPr lang="en-US" altLang="zh-CN" sz="2800" b="1" dirty="0">
                <a:latin typeface="Microsoft JhengHei" panose="020B0604030504040204" pitchFamily="34" charset="-120"/>
                <a:ea typeface="Microsoft JhengHei" panose="020B0604030504040204" pitchFamily="34" charset="-120"/>
              </a:rPr>
              <a:t>eternal subordination of the Son</a:t>
            </a:r>
            <a:r>
              <a:rPr lang="zh-CN" altLang="zh-CN" sz="2800" b="1" dirty="0">
                <a:latin typeface="Microsoft JhengHei" panose="020B0604030504040204" pitchFamily="34" charset="-120"/>
                <a:ea typeface="Microsoft JhengHei" panose="020B0604030504040204" pitchFamily="34" charset="-120"/>
              </a:rPr>
              <a:t>）；但也有学者反对，认为在永恒的三位一体乃如人的话与人</a:t>
            </a:r>
            <a:r>
              <a:rPr lang="zh-CN" altLang="en-US" sz="2800" b="1" dirty="0">
                <a:latin typeface="Microsoft JhengHei" panose="020B0604030504040204" pitchFamily="34" charset="-120"/>
                <a:ea typeface="Microsoft JhengHei" panose="020B0604030504040204" pitchFamily="34" charset="-120"/>
              </a:rPr>
              <a:t>格</a:t>
            </a:r>
            <a:r>
              <a:rPr lang="zh-CN" altLang="zh-CN" sz="2800" b="1" dirty="0">
                <a:latin typeface="Microsoft JhengHei" panose="020B0604030504040204" pitchFamily="34" charset="-120"/>
                <a:ea typeface="Microsoft JhengHei" panose="020B0604030504040204" pitchFamily="34" charset="-120"/>
              </a:rPr>
              <a:t>、或阳光与太阳般的</a:t>
            </a:r>
            <a:r>
              <a:rPr lang="zh-CN" altLang="en-US" sz="2800" b="1" dirty="0">
                <a:latin typeface="Microsoft JhengHei" panose="020B0604030504040204" pitchFamily="34" charset="-120"/>
                <a:ea typeface="Microsoft JhengHei" panose="020B0604030504040204" pitchFamily="34" charset="-120"/>
              </a:rPr>
              <a:t>自然</a:t>
            </a:r>
            <a:r>
              <a:rPr lang="zh-CN" altLang="zh-CN" sz="2800" b="1" dirty="0">
                <a:latin typeface="Microsoft JhengHei" panose="020B0604030504040204" pitchFamily="34" charset="-120"/>
                <a:ea typeface="Microsoft JhengHei" panose="020B0604030504040204" pitchFamily="34" charset="-120"/>
              </a:rPr>
              <a:t>合一</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而无所谓顺服（来</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a:t>
            </a:r>
            <a:r>
              <a:rPr lang="zh-CN" altLang="zh-CN" sz="2800" b="1" dirty="0">
                <a:latin typeface="Microsoft JhengHei" panose="020B0604030504040204" pitchFamily="34" charset="-120"/>
                <a:ea typeface="Microsoft JhengHei" panose="020B0604030504040204" pitchFamily="34" charset="-120"/>
              </a:rPr>
              <a:t>）。笔者较为认同永恒中的合一，但只要坚持圣子的神性本位本位本质，即使接受圣子永恒性的顺服也是</a:t>
            </a:r>
            <a:r>
              <a:rPr lang="en-US" altLang="zh-CN" sz="2800" b="1" dirty="0">
                <a:latin typeface="Microsoft JhengHei" panose="020B0604030504040204" pitchFamily="34" charset="-120"/>
                <a:ea typeface="Microsoft JhengHei" panose="020B0604030504040204" pitchFamily="34" charset="-120"/>
              </a:rPr>
              <a:t>OK</a:t>
            </a:r>
            <a:r>
              <a:rPr lang="zh-CN" altLang="zh-CN" sz="2800" b="1" dirty="0">
                <a:latin typeface="Microsoft JhengHei" panose="020B0604030504040204" pitchFamily="34" charset="-120"/>
                <a:ea typeface="Microsoft JhengHei" panose="020B0604030504040204" pitchFamily="34" charset="-120"/>
              </a:rPr>
              <a:t>的，因此不能容许这课题在福音神学界带来分裂</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可辩论、交流但不能因而分裂。</a:t>
            </a:r>
            <a:endParaRPr lang="zh-CN" altLang="zh-CN" sz="1050" kern="100" dirty="0">
              <a:latin typeface="Times New Roman" panose="02020603050405020304" pitchFamily="18" charset="0"/>
            </a:endParaRPr>
          </a:p>
        </p:txBody>
      </p:sp>
    </p:spTree>
    <p:extLst>
      <p:ext uri="{BB962C8B-B14F-4D97-AF65-F5344CB8AC3E}">
        <p14:creationId xmlns:p14="http://schemas.microsoft.com/office/powerpoint/2010/main" val="2595566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r>
              <a:rPr lang="en-US" altLang="zh-CN" sz="2800" b="1" kern="100" dirty="0">
                <a:latin typeface="Microsoft JhengHei" panose="020B0604030504040204" pitchFamily="34" charset="-120"/>
              </a:rPr>
              <a:t>3</a:t>
            </a:r>
            <a:r>
              <a:rPr lang="zh-CN" altLang="zh-CN" sz="2800" b="1" kern="100" dirty="0">
                <a:latin typeface="Times New Roman" panose="02020603050405020304" pitchFamily="18" charset="0"/>
                <a:ea typeface="Microsoft JhengHei" panose="020B0604030504040204" pitchFamily="34" charset="-120"/>
              </a:rPr>
              <a:t>）</a:t>
            </a:r>
            <a:r>
              <a:rPr lang="zh-CN" altLang="zh-CN" sz="2800" b="1" u="sng" kern="100" dirty="0">
                <a:latin typeface="Times New Roman" panose="02020603050405020304" pitchFamily="18" charset="0"/>
                <a:ea typeface="Microsoft JhengHei" panose="020B0604030504040204" pitchFamily="34" charset="-120"/>
              </a:rPr>
              <a:t>重要问题</a:t>
            </a:r>
            <a:r>
              <a:rPr lang="zh-CN" altLang="zh-CN" sz="2800" b="1" kern="100" dirty="0">
                <a:latin typeface="Times New Roman" panose="02020603050405020304" pitchFamily="18" charset="0"/>
                <a:ea typeface="Microsoft JhengHei" panose="020B0604030504040204" pitchFamily="34" charset="-120"/>
              </a:rPr>
              <a:t>：</a:t>
            </a:r>
            <a:endParaRPr lang="en-US" altLang="zh-CN" sz="2800" b="1" kern="100" dirty="0">
              <a:latin typeface="Times New Roman" panose="02020603050405020304" pitchFamily="18" charset="0"/>
              <a:ea typeface="Microsoft JhengHei" panose="020B0604030504040204" pitchFamily="34" charset="-120"/>
            </a:endParaRPr>
          </a:p>
          <a:p>
            <a:r>
              <a:rPr lang="zh-CN" altLang="zh-CN" sz="2800" b="1" kern="100" dirty="0">
                <a:latin typeface="Times New Roman" panose="02020603050405020304" pitchFamily="18" charset="0"/>
                <a:ea typeface="Microsoft JhengHei" panose="020B0604030504040204" pitchFamily="34" charset="-120"/>
              </a:rPr>
              <a:t>若基督与父在本体</a:t>
            </a:r>
            <a:r>
              <a:rPr lang="en-US" altLang="zh-CN" sz="2800" b="1" kern="100" dirty="0">
                <a:latin typeface="Times New Roman" panose="02020603050405020304" pitchFamily="18" charset="0"/>
                <a:ea typeface="Microsoft JhengHei" panose="020B0604030504040204" pitchFamily="34" charset="-120"/>
              </a:rPr>
              <a:t>/</a:t>
            </a:r>
            <a:r>
              <a:rPr lang="zh-CN" altLang="zh-CN" sz="2800" b="1" kern="100" dirty="0">
                <a:latin typeface="Times New Roman" panose="02020603050405020304" pitchFamily="18" charset="0"/>
                <a:ea typeface="Microsoft JhengHei" panose="020B0604030504040204" pitchFamily="34" charset="-120"/>
              </a:rPr>
              <a:t>本质上乃彼此共存共通共荣合一，为何基督在</a:t>
            </a:r>
            <a:r>
              <a:rPr lang="zh-CN" altLang="zh-CN" sz="2800" b="1" u="sng" kern="100" dirty="0">
                <a:latin typeface="Times New Roman" panose="02020603050405020304" pitchFamily="18" charset="0"/>
                <a:ea typeface="Microsoft JhengHei" panose="020B0604030504040204" pitchFamily="34" charset="-120"/>
              </a:rPr>
              <a:t>马太福音</a:t>
            </a:r>
            <a:r>
              <a:rPr lang="en-US" altLang="zh-CN" sz="2800" b="1" u="sng" kern="100" dirty="0">
                <a:latin typeface="Times New Roman" panose="02020603050405020304" pitchFamily="18" charset="0"/>
                <a:ea typeface="Microsoft JhengHei" panose="020B0604030504040204" pitchFamily="34" charset="-120"/>
              </a:rPr>
              <a:t>24</a:t>
            </a:r>
            <a:r>
              <a:rPr lang="zh-CN" altLang="zh-CN" sz="2800" b="1" u="sng" kern="100" dirty="0">
                <a:latin typeface="Times New Roman" panose="02020603050405020304" pitchFamily="18" charset="0"/>
                <a:ea typeface="Microsoft JhengHei" panose="020B0604030504040204" pitchFamily="34" charset="-120"/>
              </a:rPr>
              <a:t>：</a:t>
            </a:r>
            <a:r>
              <a:rPr lang="en-US" altLang="zh-CN" sz="2800" b="1" u="sng" kern="100" dirty="0">
                <a:latin typeface="Times New Roman" panose="02020603050405020304" pitchFamily="18" charset="0"/>
                <a:ea typeface="Microsoft JhengHei" panose="020B0604030504040204" pitchFamily="34" charset="-120"/>
              </a:rPr>
              <a:t>36</a:t>
            </a:r>
            <a:r>
              <a:rPr lang="zh-CN" altLang="zh-CN" sz="2800" b="1" kern="100" dirty="0">
                <a:latin typeface="Times New Roman" panose="02020603050405020304" pitchFamily="18" charset="0"/>
                <a:ea typeface="Microsoft JhengHei" panose="020B0604030504040204" pitchFamily="34" charset="-120"/>
              </a:rPr>
              <a:t>说，</a:t>
            </a:r>
            <a:r>
              <a:rPr lang="zh-CN" altLang="zh-CN" sz="2800" b="1" kern="100" dirty="0">
                <a:solidFill>
                  <a:srgbClr val="0000CC"/>
                </a:solidFill>
                <a:latin typeface="Times New Roman" panose="02020603050405020304" pitchFamily="18" charset="0"/>
                <a:ea typeface="Microsoft JhengHei" panose="020B0604030504040204" pitchFamily="34" charset="-120"/>
              </a:rPr>
              <a:t>“</a:t>
            </a:r>
            <a:r>
              <a:rPr lang="zh-CN" altLang="zh-CN" sz="2800" b="1" u="sng" kern="100" dirty="0">
                <a:solidFill>
                  <a:srgbClr val="0000CC"/>
                </a:solidFill>
                <a:latin typeface="Times New Roman" panose="02020603050405020304" pitchFamily="18" charset="0"/>
                <a:ea typeface="Microsoft JhengHei" panose="020B0604030504040204" pitchFamily="34" charset="-120"/>
              </a:rPr>
              <a:t>但那日子，那时辰</a:t>
            </a:r>
            <a:r>
              <a:rPr lang="zh-CN" altLang="zh-CN" sz="2800" b="1" kern="100" dirty="0">
                <a:solidFill>
                  <a:srgbClr val="0000CC"/>
                </a:solidFill>
                <a:latin typeface="Times New Roman" panose="02020603050405020304" pitchFamily="18" charset="0"/>
                <a:ea typeface="Microsoft JhengHei" panose="020B0604030504040204" pitchFamily="34" charset="-120"/>
              </a:rPr>
              <a:t>，没有人知道，连天上的使者也不知道，</a:t>
            </a:r>
            <a:r>
              <a:rPr lang="zh-CN" altLang="zh-CN" sz="2800" b="1" u="sng" kern="100" dirty="0">
                <a:solidFill>
                  <a:srgbClr val="0000CC"/>
                </a:solidFill>
                <a:latin typeface="Times New Roman" panose="02020603050405020304" pitchFamily="18" charset="0"/>
                <a:ea typeface="Microsoft JhengHei" panose="020B0604030504040204" pitchFamily="34" charset="-120"/>
              </a:rPr>
              <a:t>子也不知道，惟独父知道</a:t>
            </a:r>
            <a:r>
              <a:rPr lang="zh-CN" altLang="zh-CN" sz="2800" b="1" kern="100" dirty="0">
                <a:solidFill>
                  <a:srgbClr val="0000CC"/>
                </a:solidFill>
                <a:latin typeface="Times New Roman" panose="02020603050405020304" pitchFamily="18" charset="0"/>
                <a:ea typeface="Microsoft JhengHei" panose="020B0604030504040204" pitchFamily="34" charset="-120"/>
              </a:rPr>
              <a:t> </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又</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主耶稣为何在</a:t>
            </a:r>
            <a:r>
              <a:rPr lang="zh-CN" altLang="zh-CN" sz="2800" b="1" u="sng" kern="100" dirty="0">
                <a:solidFill>
                  <a:srgbClr val="000000"/>
                </a:solidFill>
                <a:latin typeface="Times New Roman" panose="02020603050405020304" pitchFamily="18" charset="0"/>
                <a:ea typeface="Microsoft JhengHei" panose="020B0604030504040204" pitchFamily="34" charset="-120"/>
              </a:rPr>
              <a:t>约翰福音</a:t>
            </a:r>
            <a:r>
              <a:rPr lang="en-US" altLang="zh-CN" sz="2800" b="1" u="sng" kern="100" dirty="0">
                <a:solidFill>
                  <a:srgbClr val="000000"/>
                </a:solidFill>
                <a:latin typeface="Times New Roman" panose="02020603050405020304" pitchFamily="18" charset="0"/>
                <a:ea typeface="Microsoft JhengHei" panose="020B0604030504040204" pitchFamily="34" charset="-120"/>
              </a:rPr>
              <a:t>14</a:t>
            </a:r>
            <a:r>
              <a:rPr lang="zh-CN" altLang="zh-CN" sz="2800" b="1" u="sng" kern="100" dirty="0">
                <a:solidFill>
                  <a:srgbClr val="000000"/>
                </a:solidFill>
                <a:latin typeface="Times New Roman" panose="02020603050405020304" pitchFamily="18" charset="0"/>
                <a:ea typeface="Microsoft JhengHei" panose="020B0604030504040204" pitchFamily="34" charset="-120"/>
              </a:rPr>
              <a:t>：</a:t>
            </a:r>
            <a:r>
              <a:rPr lang="en-US" altLang="zh-CN" sz="2800" b="1" u="sng" kern="100" dirty="0">
                <a:solidFill>
                  <a:srgbClr val="000000"/>
                </a:solidFill>
                <a:latin typeface="Times New Roman" panose="02020603050405020304" pitchFamily="18" charset="0"/>
                <a:ea typeface="Microsoft JhengHei" panose="020B0604030504040204" pitchFamily="34" charset="-120"/>
              </a:rPr>
              <a:t>28</a:t>
            </a:r>
            <a:r>
              <a:rPr lang="zh-CN" altLang="zh-CN" sz="2800" b="1" kern="100" dirty="0">
                <a:solidFill>
                  <a:srgbClr val="000000"/>
                </a:solidFill>
                <a:latin typeface="Times New Roman" panose="02020603050405020304" pitchFamily="18" charset="0"/>
                <a:ea typeface="Microsoft JhengHei" panose="020B0604030504040204" pitchFamily="34" charset="-120"/>
              </a:rPr>
              <a:t>说，</a:t>
            </a:r>
            <a:r>
              <a:rPr lang="zh-CN" altLang="zh-CN" sz="2800" b="1" kern="100" dirty="0">
                <a:solidFill>
                  <a:srgbClr val="0000CC"/>
                </a:solidFill>
                <a:latin typeface="Times New Roman" panose="02020603050405020304" pitchFamily="18" charset="0"/>
                <a:ea typeface="Microsoft JhengHei" panose="020B0604030504040204" pitchFamily="34" charset="-120"/>
              </a:rPr>
              <a:t>“你们若爱我，因我到父那里去，就必喜乐， </a:t>
            </a:r>
            <a:r>
              <a:rPr lang="zh-CN" altLang="zh-CN" sz="2800" b="1" u="sng" kern="100" dirty="0">
                <a:solidFill>
                  <a:srgbClr val="0000CC"/>
                </a:solidFill>
                <a:latin typeface="Times New Roman" panose="02020603050405020304" pitchFamily="18" charset="0"/>
                <a:ea typeface="Microsoft JhengHei" panose="020B0604030504040204" pitchFamily="34" charset="-120"/>
              </a:rPr>
              <a:t>因为父是比我大的</a:t>
            </a:r>
            <a:r>
              <a:rPr lang="zh-CN" altLang="zh-CN" sz="2800" b="1" u="sng"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CC"/>
                </a:solidFill>
                <a:latin typeface="Times New Roman" panose="02020603050405020304" pitchFamily="18" charset="0"/>
                <a:ea typeface="Microsoft JhengHei" panose="020B0604030504040204" pitchFamily="34" charset="-120"/>
              </a:rPr>
              <a:t> </a:t>
            </a:r>
            <a:endParaRPr lang="zh-CN" altLang="zh-CN" sz="2800" kern="100" dirty="0">
              <a:solidFill>
                <a:srgbClr val="0000CC"/>
              </a:solidFill>
              <a:latin typeface="Times New Roman" panose="02020603050405020304" pitchFamily="18" charset="0"/>
            </a:endParaRPr>
          </a:p>
          <a:p>
            <a:r>
              <a:rPr lang="en-US" altLang="zh-CN" sz="2800" b="1" kern="100" dirty="0">
                <a:solidFill>
                  <a:srgbClr val="000000"/>
                </a:solidFill>
                <a:latin typeface="Microsoft JhengHei" panose="020B0604030504040204" pitchFamily="34" charset="-120"/>
              </a:rPr>
              <a:t> </a:t>
            </a:r>
            <a:endParaRPr lang="zh-CN" altLang="zh-CN" sz="2800" kern="100" dirty="0">
              <a:latin typeface="Times New Roman" panose="02020603050405020304" pitchFamily="18" charset="0"/>
            </a:endParaRPr>
          </a:p>
          <a:p>
            <a:r>
              <a:rPr lang="zh-CN" altLang="zh-CN" sz="2800" b="1" u="sng" kern="100" dirty="0">
                <a:solidFill>
                  <a:srgbClr val="000000"/>
                </a:solidFill>
                <a:latin typeface="Times New Roman" panose="02020603050405020304" pitchFamily="18" charset="0"/>
                <a:ea typeface="Microsoft JhengHei" panose="020B0604030504040204" pitchFamily="34" charset="-120"/>
              </a:rPr>
              <a:t>答案</a:t>
            </a:r>
            <a:r>
              <a:rPr lang="zh-CN" altLang="zh-CN" sz="2800" b="1" kern="100" dirty="0">
                <a:solidFill>
                  <a:srgbClr val="000000"/>
                </a:solidFill>
                <a:latin typeface="Times New Roman" panose="02020603050405020304" pitchFamily="18" charset="0"/>
                <a:ea typeface="Microsoft JhengHei" panose="020B0604030504040204" pitchFamily="34" charset="-120"/>
              </a:rPr>
              <a:t>：</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zh-CN" altLang="zh-CN" sz="2800" b="1" kern="100" dirty="0">
                <a:solidFill>
                  <a:srgbClr val="000000"/>
                </a:solidFill>
                <a:latin typeface="Times New Roman" panose="02020603050405020304" pitchFamily="18" charset="0"/>
                <a:ea typeface="Microsoft JhengHei" panose="020B0604030504040204" pitchFamily="34" charset="-120"/>
              </a:rPr>
              <a:t>基督乃是在倒空自己、降世为人的处境作出上述表达；道成肉身的主乃在祂神性荣耀与权能的彰显层面</a:t>
            </a:r>
            <a:r>
              <a:rPr lang="zh-CN" altLang="en-US"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作出了自我的限制（</a:t>
            </a:r>
            <a:r>
              <a:rPr lang="en-US" altLang="zh-CN" sz="2800" b="1" kern="100" dirty="0">
                <a:solidFill>
                  <a:srgbClr val="000000"/>
                </a:solidFill>
                <a:latin typeface="Times New Roman" panose="02020603050405020304" pitchFamily="18" charset="0"/>
                <a:ea typeface="Microsoft JhengHei" panose="020B0604030504040204" pitchFamily="34" charset="-120"/>
              </a:rPr>
              <a:t>In the Incarnation, Christ subjected Himself to the self-imposed restriction vis-a-vis the manifestation of His divine glory and power</a:t>
            </a:r>
            <a:r>
              <a:rPr lang="zh-CN" altLang="zh-CN" sz="2800" b="1" kern="100" dirty="0">
                <a:solidFill>
                  <a:srgbClr val="000000"/>
                </a:solidFill>
                <a:latin typeface="Times New Roman" panose="02020603050405020304" pitchFamily="18" charset="0"/>
                <a:ea typeface="Microsoft JhengHei" panose="020B0604030504040204" pitchFamily="34" charset="-120"/>
              </a:rPr>
              <a:t>），</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zh-CN" altLang="zh-CN" sz="2800" b="1" kern="100" dirty="0">
                <a:solidFill>
                  <a:srgbClr val="000000"/>
                </a:solidFill>
                <a:latin typeface="Times New Roman" panose="02020603050405020304" pitchFamily="18" charset="0"/>
                <a:ea typeface="Microsoft JhengHei" panose="020B0604030504040204" pitchFamily="34" charset="-120"/>
              </a:rPr>
              <a:t>因此祂乃像一个正常人出生、吃喝、向神敬拜、向人学习、共同成长、生活、工作。当然从基督永恒神性的角度说，整个人类的历史掌控在祂手中，末日也掌控在祂手中。</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31797700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08155"/>
            <a:ext cx="12182168" cy="6555641"/>
          </a:xfrm>
          <a:prstGeom prst="rect">
            <a:avLst/>
          </a:prstGeom>
        </p:spPr>
        <p:txBody>
          <a:bodyPr wrap="square">
            <a:spAutoFit/>
          </a:bodyPr>
          <a:lstStyle/>
          <a:p>
            <a:r>
              <a:rPr lang="zh-CN" altLang="zh-CN" sz="2800" b="1" kern="100" dirty="0">
                <a:solidFill>
                  <a:srgbClr val="000000"/>
                </a:solidFill>
                <a:latin typeface="Times New Roman" panose="02020603050405020304" pitchFamily="18" charset="0"/>
                <a:ea typeface="Microsoft JhengHei" panose="020B0604030504040204" pitchFamily="34" charset="-120"/>
              </a:rPr>
              <a:t>在世上作人的过程，针对末日的时刻祂说：</a:t>
            </a:r>
            <a:r>
              <a:rPr lang="zh-CN" altLang="zh-CN" sz="2800" b="1" kern="100" dirty="0">
                <a:solidFill>
                  <a:srgbClr val="0000CC"/>
                </a:solidFill>
                <a:latin typeface="Times New Roman" panose="02020603050405020304" pitchFamily="18" charset="0"/>
                <a:ea typeface="Microsoft JhengHei" panose="020B0604030504040204" pitchFamily="34" charset="-120"/>
              </a:rPr>
              <a:t>“子也不知道，唯独父知道” </a:t>
            </a:r>
            <a:r>
              <a:rPr lang="zh-CN" altLang="zh-CN" sz="2800" b="1" kern="100" dirty="0">
                <a:solidFill>
                  <a:srgbClr val="000000"/>
                </a:solidFill>
                <a:latin typeface="Times New Roman" panose="02020603050405020304" pitchFamily="18" charset="0"/>
                <a:ea typeface="Microsoft JhengHei" panose="020B0604030504040204" pitchFamily="34" charset="-120"/>
              </a:rPr>
              <a:t>是可理解的。主要原因是除了道成肉身中的自我限制，更最重要的是既然祂已来作人，不单要作世人救主，也是要在信仰与生活各层面作一般人的榜样。因此主的答案也是为告诉人们，无需针末日时刻追长问短，更重要的是当时时警惕警醒，随时准备迎见神在祂面前交账！（参太</a:t>
            </a:r>
            <a:r>
              <a:rPr lang="en-US" altLang="zh-CN" sz="2800" b="1" kern="100" dirty="0">
                <a:solidFill>
                  <a:srgbClr val="000000"/>
                </a:solidFill>
                <a:latin typeface="Times New Roman" panose="02020603050405020304" pitchFamily="18" charset="0"/>
                <a:ea typeface="Microsoft JhengHei" panose="020B0604030504040204" pitchFamily="34" charset="-120"/>
              </a:rPr>
              <a:t> 24</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37-44</a:t>
            </a:r>
            <a:r>
              <a:rPr lang="zh-CN" altLang="zh-CN" sz="2800" b="1" kern="100" dirty="0">
                <a:solidFill>
                  <a:srgbClr val="000000"/>
                </a:solidFill>
                <a:latin typeface="Times New Roman" panose="02020603050405020304" pitchFamily="18" charset="0"/>
                <a:ea typeface="Microsoft JhengHei" panose="020B0604030504040204" pitchFamily="34" charset="-120"/>
              </a:rPr>
              <a:t>）。基督乃以此阐明门徒无需针对末日“时刻”庸人自搔、追长问短。</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至于主的话“父是比我大的”也是可理解的。在三位一体关系中，虽然在神性本体与本质层面子与父原为一，但在父与子的互动中</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子乃是出于并附合于父（如阳光“出于</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附合</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于太阳）且顺服于父；特别在道成肉身中更是如此。其实主耶稣说在祂作人阶段，门徒</a:t>
            </a:r>
            <a:r>
              <a:rPr lang="zh-CN" altLang="en-US" sz="2800" b="1" dirty="0">
                <a:latin typeface="Microsoft JhengHei" panose="020B0604030504040204" pitchFamily="34" charset="-120"/>
                <a:ea typeface="Microsoft JhengHei" panose="020B0604030504040204" pitchFamily="34" charset="-120"/>
              </a:rPr>
              <a:t>的某些作为</a:t>
            </a:r>
            <a:r>
              <a:rPr lang="zh-CN" altLang="zh-CN" sz="2800" b="1" dirty="0">
                <a:latin typeface="Microsoft JhengHei" panose="020B0604030504040204" pitchFamily="34" charset="-120"/>
                <a:ea typeface="Microsoft JhengHei" panose="020B0604030504040204" pitchFamily="34" charset="-120"/>
              </a:rPr>
              <a:t>都可</a:t>
            </a:r>
            <a:r>
              <a:rPr lang="zh-CN" altLang="en-US" sz="2800" b="1" dirty="0">
                <a:latin typeface="Microsoft JhengHei" panose="020B0604030504040204" pitchFamily="34" charset="-120"/>
                <a:ea typeface="Microsoft JhengHei" panose="020B0604030504040204" pitchFamily="34" charset="-120"/>
              </a:rPr>
              <a:t>能</a:t>
            </a:r>
            <a:r>
              <a:rPr lang="zh-CN" altLang="zh-CN" sz="2800" b="1" dirty="0">
                <a:latin typeface="Microsoft JhengHei" panose="020B0604030504040204" pitchFamily="34" charset="-120"/>
                <a:ea typeface="Microsoft JhengHei" panose="020B0604030504040204" pitchFamily="34" charset="-120"/>
              </a:rPr>
              <a:t>比祂大！</a:t>
            </a:r>
            <a:r>
              <a:rPr lang="zh-CN" altLang="zh-CN" sz="2800" b="1" u="sng" dirty="0">
                <a:latin typeface="Microsoft JhengHei" panose="020B0604030504040204" pitchFamily="34" charset="-120"/>
                <a:ea typeface="Microsoft JhengHei" panose="020B0604030504040204" pitchFamily="34" charset="-120"/>
              </a:rPr>
              <a:t>约翰福音</a:t>
            </a:r>
            <a:r>
              <a:rPr lang="en-US" altLang="zh-CN" sz="2800" b="1" u="sng" dirty="0">
                <a:latin typeface="Microsoft JhengHei" panose="020B0604030504040204" pitchFamily="34" charset="-120"/>
                <a:ea typeface="Microsoft JhengHei" panose="020B0604030504040204" pitchFamily="34" charset="-120"/>
              </a:rPr>
              <a:t>14</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12</a:t>
            </a:r>
            <a:r>
              <a:rPr lang="zh-CN"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CC"/>
                </a:solidFill>
                <a:latin typeface="Microsoft JhengHei" panose="020B0604030504040204" pitchFamily="34" charset="-120"/>
                <a:ea typeface="Microsoft JhengHei" panose="020B0604030504040204" pitchFamily="34" charset="-120"/>
              </a:rPr>
              <a:t>“我实实在在地告诉你们，我所作的事，信我的人也要作。</a:t>
            </a:r>
            <a:r>
              <a:rPr lang="zh-CN" altLang="zh-CN" sz="2800" b="1" u="sng" dirty="0">
                <a:solidFill>
                  <a:srgbClr val="0000CC"/>
                </a:solidFill>
                <a:latin typeface="Microsoft JhengHei" panose="020B0604030504040204" pitchFamily="34" charset="-120"/>
                <a:ea typeface="Microsoft JhengHei" panose="020B0604030504040204" pitchFamily="34" charset="-120"/>
              </a:rPr>
              <a:t>并且要作比这更大的 事</a:t>
            </a:r>
            <a:r>
              <a:rPr lang="zh-CN" altLang="zh-CN" sz="2800" b="1" dirty="0">
                <a:solidFill>
                  <a:srgbClr val="0000CC"/>
                </a:solidFill>
                <a:latin typeface="Microsoft JhengHei" panose="020B0604030504040204" pitchFamily="34" charset="-120"/>
                <a:ea typeface="Microsoft JhengHei" panose="020B0604030504040204" pitchFamily="34" charset="-120"/>
              </a:rPr>
              <a:t>。因为我往父那里去。”</a:t>
            </a:r>
            <a:r>
              <a:rPr lang="zh-CN" altLang="zh-CN" sz="2800" b="1" dirty="0">
                <a:latin typeface="Microsoft JhengHei" panose="020B0604030504040204" pitchFamily="34" charset="-120"/>
                <a:ea typeface="Microsoft JhengHei" panose="020B0604030504040204" pitchFamily="34" charset="-120"/>
              </a:rPr>
              <a:t>主说门徒甚至可作比老师更大的事！原因是主离开后将赐予圣灵。其实在世年日基督甚至是“暂时”比天使小（希</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9</a:t>
            </a:r>
            <a:r>
              <a:rPr lang="zh-CN" altLang="zh-CN" sz="2800" b="1" dirty="0">
                <a:latin typeface="Microsoft JhengHei" panose="020B0604030504040204" pitchFamily="34" charset="-120"/>
                <a:ea typeface="Microsoft JhengHei" panose="020B0604030504040204" pitchFamily="34" charset="-120"/>
              </a:rPr>
              <a:t>）。</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3919983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5970865"/>
          </a:xfrm>
          <a:prstGeom prst="rect">
            <a:avLst/>
          </a:prstGeom>
        </p:spPr>
        <p:txBody>
          <a:bodyPr wrap="square">
            <a:spAutoFit/>
          </a:bodyPr>
          <a:lstStyle/>
          <a:p>
            <a:r>
              <a:rPr lang="zh-CN" altLang="zh-CN" sz="2800" b="1" kern="100" dirty="0">
                <a:solidFill>
                  <a:srgbClr val="000000"/>
                </a:solidFill>
                <a:latin typeface="Times New Roman" panose="02020603050405020304" pitchFamily="18" charset="0"/>
                <a:ea typeface="Microsoft JhengHei" panose="020B0604030504040204" pitchFamily="34" charset="-120"/>
              </a:rPr>
              <a:t>按“道成肉身”范式（</a:t>
            </a:r>
            <a:r>
              <a:rPr lang="en-US" altLang="zh-CN" sz="2800" b="1" kern="100" dirty="0">
                <a:solidFill>
                  <a:srgbClr val="000000"/>
                </a:solidFill>
                <a:latin typeface="Times New Roman" panose="02020603050405020304" pitchFamily="18" charset="0"/>
                <a:ea typeface="Microsoft JhengHei" panose="020B0604030504040204" pitchFamily="34" charset="-120"/>
              </a:rPr>
              <a:t>paradigm</a:t>
            </a:r>
            <a:r>
              <a:rPr lang="zh-CN" altLang="zh-CN" sz="2800" b="1" kern="100" dirty="0">
                <a:solidFill>
                  <a:srgbClr val="000000"/>
                </a:solidFill>
                <a:latin typeface="Times New Roman" panose="02020603050405020304" pitchFamily="18" charset="0"/>
                <a:ea typeface="Microsoft JhengHei" panose="020B0604030504040204" pitchFamily="34" charset="-120"/>
              </a:rPr>
              <a:t>），在地上服侍年日，基督乃以“虚己”之典范人（</a:t>
            </a:r>
            <a:r>
              <a:rPr lang="en-US" altLang="zh-CN" sz="2800" b="1" kern="100" dirty="0">
                <a:solidFill>
                  <a:srgbClr val="000000"/>
                </a:solidFill>
                <a:latin typeface="Times New Roman" panose="02020603050405020304" pitchFamily="18" charset="0"/>
                <a:ea typeface="Microsoft JhengHei" panose="020B0604030504040204" pitchFamily="34" charset="-120"/>
              </a:rPr>
              <a:t>model man</a:t>
            </a:r>
            <a:r>
              <a:rPr lang="zh-CN" altLang="zh-CN" sz="2800" b="1" kern="100" dirty="0">
                <a:solidFill>
                  <a:srgbClr val="000000"/>
                </a:solidFill>
                <a:latin typeface="Times New Roman" panose="02020603050405020304" pitchFamily="18" charset="0"/>
                <a:ea typeface="Microsoft JhengHei" panose="020B0604030504040204" pitchFamily="34" charset="-120"/>
              </a:rPr>
              <a:t>）的“形象</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本质”（</a:t>
            </a:r>
            <a:r>
              <a:rPr lang="en-US" altLang="zh-CN" sz="2800" b="1" kern="100" dirty="0" err="1">
                <a:solidFill>
                  <a:srgbClr val="000000"/>
                </a:solidFill>
                <a:latin typeface="Times New Roman" panose="02020603050405020304" pitchFamily="18" charset="0"/>
                <a:ea typeface="Microsoft JhengHei" panose="020B0604030504040204" pitchFamily="34" charset="-120"/>
              </a:rPr>
              <a:t>morphee</a:t>
            </a:r>
            <a:r>
              <a:rPr lang="zh-CN" altLang="zh-CN" sz="2800" b="1" kern="100" dirty="0">
                <a:solidFill>
                  <a:srgbClr val="000000"/>
                </a:solidFill>
                <a:latin typeface="Times New Roman" panose="02020603050405020304" pitchFamily="18" charset="0"/>
                <a:ea typeface="Microsoft JhengHei" panose="020B0604030504040204" pitchFamily="34" charset="-120"/>
              </a:rPr>
              <a:t>）作人（腓</a:t>
            </a:r>
            <a:r>
              <a:rPr lang="en-US" altLang="zh-CN" sz="2800" b="1" kern="100" dirty="0">
                <a:solidFill>
                  <a:srgbClr val="000000"/>
                </a:solidFill>
                <a:latin typeface="Times New Roman" panose="02020603050405020304" pitchFamily="18" charset="0"/>
                <a:ea typeface="Microsoft JhengHei" panose="020B0604030504040204" pitchFamily="34" charset="-120"/>
              </a:rPr>
              <a:t>2</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6-7</a:t>
            </a:r>
            <a:r>
              <a:rPr lang="zh-CN" altLang="zh-CN" sz="2800" b="1" kern="100" dirty="0">
                <a:solidFill>
                  <a:srgbClr val="000000"/>
                </a:solidFill>
                <a:latin typeface="Times New Roman" panose="02020603050405020304" pitchFamily="18" charset="0"/>
                <a:ea typeface="Microsoft JhengHei" panose="020B0604030504040204" pitchFamily="34" charset="-120"/>
              </a:rPr>
              <a:t>），如同一个凡事尊从神旨意</a:t>
            </a:r>
            <a:r>
              <a:rPr lang="zh-CN" altLang="en-US"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也被圣灵充满的正常人；乃是凡事顺服依靠父上帝，包括所行的神迹奇事。其含义是若是合乎神的旨意，基督所行的事跟随祂的人也能行；祂也在这方面给门徒立个榜样。毫无疑问这“以人性为主导”的道成肉身基督论范式（</a:t>
            </a:r>
            <a:r>
              <a:rPr lang="en-US" altLang="zh-CN" sz="2800" b="1" kern="100" dirty="0">
                <a:solidFill>
                  <a:srgbClr val="000000"/>
                </a:solidFill>
                <a:latin typeface="Times New Roman" panose="02020603050405020304" pitchFamily="18" charset="0"/>
                <a:ea typeface="Microsoft JhengHei" panose="020B0604030504040204" pitchFamily="34" charset="-120"/>
              </a:rPr>
              <a:t>Manhood-oriented Incarnational Christological Paradigm/ Model</a:t>
            </a:r>
            <a:r>
              <a:rPr lang="zh-CN" altLang="zh-CN" sz="2800" b="1" kern="100" dirty="0">
                <a:solidFill>
                  <a:srgbClr val="000000"/>
                </a:solidFill>
                <a:latin typeface="Times New Roman" panose="02020603050405020304" pitchFamily="18" charset="0"/>
                <a:ea typeface="Microsoft JhengHei" panose="020B0604030504040204" pitchFamily="34" charset="-120"/>
              </a:rPr>
              <a:t>）乃建立在圣经的明确启示</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腓</a:t>
            </a:r>
            <a:r>
              <a:rPr lang="en-US" altLang="zh-CN" sz="2800" b="1" kern="100" dirty="0">
                <a:solidFill>
                  <a:srgbClr val="000000"/>
                </a:solidFill>
                <a:latin typeface="Times New Roman" panose="02020603050405020304" pitchFamily="18" charset="0"/>
                <a:ea typeface="Microsoft JhengHei" panose="020B0604030504040204" pitchFamily="34" charset="-120"/>
              </a:rPr>
              <a:t>2</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5-11)</a:t>
            </a:r>
            <a:r>
              <a:rPr lang="zh-CN" altLang="zh-CN" sz="2800" b="1" kern="100" dirty="0">
                <a:solidFill>
                  <a:srgbClr val="000000"/>
                </a:solidFill>
                <a:latin typeface="Times New Roman" panose="02020603050405020304" pitchFamily="18" charset="0"/>
                <a:ea typeface="Microsoft JhengHei" panose="020B0604030504040204" pitchFamily="34" charset="-120"/>
              </a:rPr>
              <a:t>。</a:t>
            </a:r>
            <a:endParaRPr lang="zh-CN" altLang="zh-CN" sz="2800" kern="100" dirty="0">
              <a:latin typeface="Times New Roman" panose="02020603050405020304" pitchFamily="18" charset="0"/>
            </a:endParaRPr>
          </a:p>
          <a:p>
            <a:r>
              <a:rPr lang="en-US" altLang="zh-CN" sz="2800" b="1" kern="100" dirty="0">
                <a:solidFill>
                  <a:srgbClr val="000000"/>
                </a:solidFill>
                <a:latin typeface="Microsoft JhengHei" panose="020B0604030504040204" pitchFamily="34" charset="-120"/>
              </a:rPr>
              <a:t> </a:t>
            </a:r>
            <a:endParaRPr lang="zh-CN" altLang="zh-CN" sz="2800" kern="100" dirty="0">
              <a:latin typeface="Times New Roman" panose="02020603050405020304" pitchFamily="18" charset="0"/>
            </a:endParaRPr>
          </a:p>
          <a:p>
            <a:r>
              <a:rPr lang="zh-CN" altLang="zh-CN" sz="2800" b="1" kern="100" dirty="0">
                <a:solidFill>
                  <a:srgbClr val="000000"/>
                </a:solidFill>
                <a:latin typeface="Times New Roman" panose="02020603050405020304" pitchFamily="18" charset="0"/>
                <a:ea typeface="Microsoft JhengHei" panose="020B0604030504040204" pitchFamily="34" charset="-120"/>
              </a:rPr>
              <a:t>同样的</a:t>
            </a:r>
            <a:r>
              <a:rPr lang="zh-CN" altLang="en-US"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按照圣经，圣子的上述道成肉身范式</a:t>
            </a:r>
            <a:r>
              <a:rPr lang="zh-CN" altLang="en-US"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并不意味说在祂自我“虚己</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掏空</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限制”的年岁，基督乃是把祂的神性本位本质舍了或搁置一旁；道成肉身乃是给基督的神性加上人性，而丝毫未减少基督原有的神性本质。需要时基督仍可按照祂原有的神性主权与意愿行事。基督神性</a:t>
            </a:r>
            <a:r>
              <a:rPr lang="en-US" altLang="zh-CN" sz="2800" b="1" kern="100" dirty="0">
                <a:solidFill>
                  <a:srgbClr val="000000"/>
                </a:solidFill>
                <a:latin typeface="Times New Roman" panose="02020603050405020304" pitchFamily="18" charset="0"/>
                <a:ea typeface="Microsoft JhengHei" panose="020B0604030504040204" pitchFamily="34" charset="-120"/>
              </a:rPr>
              <a:t>/ </a:t>
            </a:r>
            <a:r>
              <a:rPr lang="zh-CN" altLang="zh-CN" sz="2800" b="1" kern="100" dirty="0">
                <a:solidFill>
                  <a:srgbClr val="000000"/>
                </a:solidFill>
                <a:latin typeface="Times New Roman" panose="02020603050405020304" pitchFamily="18" charset="0"/>
                <a:ea typeface="Microsoft JhengHei" panose="020B0604030504040204" pitchFamily="34" charset="-120"/>
              </a:rPr>
              <a:t>人性的合一与互动</a:t>
            </a:r>
            <a:r>
              <a:rPr lang="zh-CN" altLang="en-US"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是个无人可充分剖析理解的基督论奥秘，只可按经文所启迪者点到为止。</a:t>
            </a:r>
            <a:endParaRPr lang="zh-CN" altLang="zh-CN" sz="2800" kern="100" dirty="0">
              <a:latin typeface="Times New Roman" panose="02020603050405020304" pitchFamily="18" charset="0"/>
            </a:endParaRPr>
          </a:p>
          <a:p>
            <a:r>
              <a:rPr lang="en-US" altLang="zh-CN" b="1" kern="100" dirty="0">
                <a:solidFill>
                  <a:srgbClr val="000000"/>
                </a:solidFill>
                <a:latin typeface="Microsoft JhengHei" panose="020B0604030504040204" pitchFamily="34" charset="-120"/>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129541162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124754"/>
          </a:xfrm>
          <a:prstGeom prst="rect">
            <a:avLst/>
          </a:prstGeom>
        </p:spPr>
        <p:txBody>
          <a:bodyPr wrap="square">
            <a:spAutoFit/>
          </a:bodyPr>
          <a:lstStyle/>
          <a:p>
            <a:r>
              <a:rPr lang="zh-CN" altLang="zh-CN" sz="2800" b="1" kern="100" dirty="0">
                <a:solidFill>
                  <a:srgbClr val="000000"/>
                </a:solidFill>
                <a:latin typeface="Times New Roman" panose="02020603050405020304" pitchFamily="18" charset="0"/>
                <a:ea typeface="Microsoft JhengHei" panose="020B0604030504040204" pitchFamily="34" charset="-120"/>
              </a:rPr>
              <a:t>面对十字架时主耶稣曾说，“</a:t>
            </a:r>
            <a:r>
              <a:rPr lang="zh-CN" altLang="zh-CN" sz="2800" b="1" kern="100" dirty="0">
                <a:solidFill>
                  <a:srgbClr val="0000CC"/>
                </a:solidFill>
                <a:latin typeface="Times New Roman" panose="02020603050405020304" pitchFamily="18" charset="0"/>
                <a:ea typeface="Microsoft JhengHei" panose="020B0604030504040204" pitchFamily="34" charset="-120"/>
              </a:rPr>
              <a:t>没有人 夺我的命去，是我自己舍的。我有权柄舍了，也有权柄取回来。</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”（约</a:t>
            </a:r>
            <a:r>
              <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10</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18</a:t>
            </a:r>
            <a:r>
              <a:rPr lang="zh-CN" altLang="zh-CN" sz="2800" b="1" kern="100" dirty="0">
                <a:solidFill>
                  <a:srgbClr val="0000CC"/>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在被逮捕之夜，</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祂说祂可差派</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12</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营天使给祂营救（太</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26</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latin typeface="Times New Roman" panose="02020603050405020304" pitchFamily="18" charset="0"/>
                <a:ea typeface="Microsoft JhengHei" panose="020B0604030504040204" pitchFamily="34" charset="-120"/>
                <a:cs typeface="宋体" panose="02010600030101010101" pitchFamily="2" charset="-122"/>
              </a:rPr>
              <a:t>52-53</a:t>
            </a:r>
            <a:r>
              <a:rPr lang="zh-CN" altLang="zh-CN" sz="2800" b="1" kern="100" dirty="0">
                <a:latin typeface="Times New Roman" panose="02020603050405020304" pitchFamily="18" charset="0"/>
                <a:ea typeface="Microsoft JhengHei" panose="020B0604030504040204" pitchFamily="34" charset="-120"/>
                <a:cs typeface="宋体" panose="02010600030101010101" pitchFamily="2" charset="-122"/>
              </a:rPr>
              <a:t>），但祂乃是为着十字架而降世。由</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此可见道成肉身中基督</a:t>
            </a:r>
            <a:r>
              <a:rPr lang="zh-CN" altLang="en-US"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在神性层面的自我限制</a:t>
            </a:r>
            <a:r>
              <a:rPr lang="zh-CN" altLang="en-US"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毫不影响祂的神性本位本质（扔可自主取</a:t>
            </a:r>
            <a:r>
              <a:rPr lang="en-US"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a:t>
            </a:r>
            <a:r>
              <a:rPr lang="zh-CN" altLang="zh-CN" sz="2800" b="1" kern="100" dirty="0">
                <a:solidFill>
                  <a:srgbClr val="000000"/>
                </a:solidFill>
                <a:latin typeface="Times New Roman" panose="02020603050405020304" pitchFamily="18" charset="0"/>
                <a:ea typeface="Microsoft JhengHei" panose="020B0604030504040204" pitchFamily="34" charset="-120"/>
                <a:cs typeface="宋体" panose="02010600030101010101" pitchFamily="2" charset="-122"/>
              </a:rPr>
              <a:t>舍）。因此可说所有基督的神迹奇事，都彰显了祂圣化人性的荣耀光辉，同时也彰显了在祂人性之内神性本位本质的荣耀光辉。</a:t>
            </a:r>
            <a:endParaRPr lang="zh-CN" altLang="zh-CN" sz="2800" kern="100" dirty="0">
              <a:latin typeface="Times New Roman" panose="02020603050405020304" pitchFamily="18" charset="0"/>
            </a:endParaRPr>
          </a:p>
          <a:p>
            <a:r>
              <a:rPr lang="en-US" altLang="zh-CN" sz="2800" b="1" kern="100" dirty="0">
                <a:solidFill>
                  <a:srgbClr val="000000"/>
                </a:solidFill>
                <a:latin typeface="Microsoft JhengHei" panose="020B0604030504040204" pitchFamily="34" charset="-120"/>
                <a:cs typeface="宋体" panose="02010600030101010101" pitchFamily="2" charset="-122"/>
              </a:rPr>
              <a:t> </a:t>
            </a:r>
            <a:endParaRPr lang="zh-CN" altLang="zh-CN" sz="2800" kern="100" dirty="0">
              <a:latin typeface="Times New Roman" panose="02020603050405020304" pitchFamily="18" charset="0"/>
            </a:endParaRPr>
          </a:p>
          <a:p>
            <a:r>
              <a:rPr lang="en-US" altLang="zh-CN" sz="2800" b="1" u="sng" kern="100" dirty="0">
                <a:solidFill>
                  <a:srgbClr val="000000"/>
                </a:solidFill>
                <a:latin typeface="Microsoft JhengHei" panose="020B0604030504040204" pitchFamily="34" charset="-120"/>
              </a:rPr>
              <a:t>4</a:t>
            </a:r>
            <a:r>
              <a:rPr lang="zh-CN" altLang="zh-CN" sz="2800" b="1" u="sng" kern="100" dirty="0">
                <a:solidFill>
                  <a:srgbClr val="000000"/>
                </a:solidFill>
                <a:latin typeface="Times New Roman" panose="02020603050405020304" pitchFamily="18" charset="0"/>
                <a:ea typeface="Microsoft JhengHei" panose="020B0604030504040204" pitchFamily="34" charset="-120"/>
              </a:rPr>
              <a:t>）末了“沉重”的话</a:t>
            </a:r>
            <a:r>
              <a:rPr lang="zh-CN" altLang="zh-CN" sz="2800" b="1" kern="100" dirty="0">
                <a:solidFill>
                  <a:srgbClr val="000000"/>
                </a:solidFill>
                <a:latin typeface="Times New Roman" panose="02020603050405020304" pitchFamily="18" charset="0"/>
                <a:ea typeface="Microsoft JhengHei" panose="020B0604030504040204" pitchFamily="34" charset="-120"/>
              </a:rPr>
              <a:t>：</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r>
              <a:rPr lang="zh-CN" altLang="zh-CN" sz="2800" b="1" kern="100" dirty="0">
                <a:solidFill>
                  <a:srgbClr val="000000"/>
                </a:solidFill>
                <a:latin typeface="Times New Roman" panose="02020603050405020304" pitchFamily="18" charset="0"/>
                <a:ea typeface="Microsoft JhengHei" panose="020B0604030504040204" pitchFamily="34" charset="-120"/>
              </a:rPr>
              <a:t>结束本文之前，笔者乃带着沉重心情与阅者“分担”（不是“分享”）教会历史中的一段血泪教训。把道成肉身中基督神性</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人性偏颇、武断分化，加上政教权位的牵扯，曾给中古世代的西亚与北非的基督教会带来极大灾难，也分裂了东罗马基督教国！面对相关的神学争论，卡西敦信经（公元</a:t>
            </a:r>
            <a:r>
              <a:rPr lang="en-US" altLang="zh-CN" sz="2800" b="1" kern="100" dirty="0">
                <a:solidFill>
                  <a:srgbClr val="000000"/>
                </a:solidFill>
                <a:latin typeface="Times New Roman" panose="02020603050405020304" pitchFamily="18" charset="0"/>
                <a:ea typeface="Microsoft JhengHei" panose="020B0604030504040204" pitchFamily="34" charset="-120"/>
              </a:rPr>
              <a:t>451</a:t>
            </a:r>
            <a:r>
              <a:rPr lang="zh-CN" altLang="zh-CN" sz="2800" b="1" kern="100" dirty="0">
                <a:solidFill>
                  <a:srgbClr val="000000"/>
                </a:solidFill>
                <a:latin typeface="Times New Roman" panose="02020603050405020304" pitchFamily="18" charset="0"/>
                <a:ea typeface="Microsoft JhengHei" panose="020B0604030504040204" pitchFamily="34" charset="-120"/>
              </a:rPr>
              <a:t>）也只能呈述基督神性</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人性完备合一的信仰准则，而未曾也未能逾矩更深入剖析。</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1025437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260826" cy="6555641"/>
          </a:xfrm>
          <a:prstGeom prst="rect">
            <a:avLst/>
          </a:prstGeom>
        </p:spPr>
        <p:txBody>
          <a:bodyPr wrap="square">
            <a:spAutoFit/>
          </a:bodyPr>
          <a:lstStyle/>
          <a:p>
            <a:pPr algn="just">
              <a:spcAft>
                <a:spcPts val="0"/>
              </a:spcAft>
            </a:pPr>
            <a:r>
              <a:rPr lang="en-US" altLang="zh-CN" sz="2800" b="1" u="sng" kern="100" dirty="0">
                <a:solidFill>
                  <a:srgbClr val="FF0000"/>
                </a:solidFill>
                <a:latin typeface="Microsoft JhengHei" panose="020B0604030504040204" pitchFamily="34" charset="-120"/>
              </a:rPr>
              <a:t>1.2)</a:t>
            </a:r>
            <a:r>
              <a:rPr lang="zh-CN" altLang="zh-CN" sz="2800" b="1" u="sng" kern="100" dirty="0">
                <a:solidFill>
                  <a:srgbClr val="FF0000"/>
                </a:solidFill>
                <a:effectLst/>
                <a:latin typeface="Times New Roman" panose="02020603050405020304" pitchFamily="18" charset="0"/>
                <a:ea typeface="Microsoft JhengHei" panose="020B0604030504040204" pitchFamily="34" charset="-120"/>
              </a:rPr>
              <a:t>圣子基督与圣父上帝共同为万物的创造与维系主</a:t>
            </a:r>
            <a:endParaRPr lang="zh-CN" altLang="zh-CN" sz="2800" kern="100" dirty="0">
              <a:solidFill>
                <a:srgbClr val="FF0000"/>
              </a:solidFill>
              <a:latin typeface="Times New Roman" panose="02020603050405020304" pitchFamily="18" charset="0"/>
            </a:endParaRPr>
          </a:p>
          <a:p>
            <a:pPr algn="just">
              <a:spcAft>
                <a:spcPts val="0"/>
              </a:spcAft>
            </a:pPr>
            <a:r>
              <a:rPr lang="en-US" altLang="zh-CN" sz="2800" b="1" kern="100" dirty="0">
                <a:solidFill>
                  <a:srgbClr val="FF0000"/>
                </a:solidFill>
                <a:latin typeface="Microsoft JhengHei" panose="020B0604030504040204" pitchFamily="34" charset="-120"/>
              </a:rPr>
              <a:t> </a:t>
            </a:r>
            <a:endParaRPr lang="zh-CN" altLang="zh-CN" sz="2800" kern="100" dirty="0">
              <a:latin typeface="Times New Roman" panose="02020603050405020304" pitchFamily="18" charset="0"/>
            </a:endParaRPr>
          </a:p>
          <a:p>
            <a:r>
              <a:rPr lang="en-US" altLang="zh-CN" sz="2800" b="1" kern="100" dirty="0">
                <a:solidFill>
                  <a:srgbClr val="FF0000"/>
                </a:solidFill>
                <a:latin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耶和华上帝是创造宇宙万物的主：</a:t>
            </a:r>
            <a:r>
              <a:rPr lang="zh-CN" altLang="zh-CN" sz="2800" b="1" u="sng" kern="100" dirty="0">
                <a:effectLst/>
                <a:latin typeface="Times New Roman" panose="02020603050405020304" pitchFamily="18" charset="0"/>
                <a:ea typeface="Microsoft JhengHei" panose="020B0604030504040204" pitchFamily="34" charset="-120"/>
              </a:rPr>
              <a:t>创世记</a:t>
            </a:r>
            <a:r>
              <a:rPr lang="en-US" altLang="zh-CN" sz="2800" b="1" u="sng" kern="100" dirty="0">
                <a:effectLst/>
                <a:latin typeface="Times New Roman" panose="02020603050405020304" pitchFamily="18" charset="0"/>
                <a:ea typeface="Microsoft JhengHei" panose="020B0604030504040204" pitchFamily="34" charset="-120"/>
              </a:rPr>
              <a:t>1</a:t>
            </a:r>
            <a:r>
              <a:rPr lang="zh-CN" altLang="zh-CN" sz="2800" b="1" u="sng" kern="100" dirty="0">
                <a:effectLst/>
                <a:latin typeface="Times New Roman" panose="02020603050405020304" pitchFamily="18" charset="0"/>
                <a:ea typeface="Microsoft JhengHei" panose="020B0604030504040204" pitchFamily="34" charset="-120"/>
              </a:rPr>
              <a:t>：</a:t>
            </a:r>
            <a:r>
              <a:rPr lang="en-US" altLang="zh-CN" sz="2800" b="1" u="sng" kern="100" dirty="0">
                <a:effectLst/>
                <a:latin typeface="Times New Roman" panose="02020603050405020304" pitchFamily="18" charset="0"/>
                <a:ea typeface="Microsoft JhengHei" panose="020B0604030504040204" pitchFamily="34" charset="-120"/>
              </a:rPr>
              <a:t>1</a:t>
            </a:r>
            <a:r>
              <a:rPr lang="zh-CN" altLang="zh-CN" sz="2800" b="1" u="sng" kern="100" dirty="0">
                <a:effectLst/>
                <a:latin typeface="Times New Roman" panose="02020603050405020304" pitchFamily="18" charset="0"/>
                <a:ea typeface="Microsoft JhengHei" panose="020B0604030504040204" pitchFamily="34" charset="-120"/>
              </a:rPr>
              <a:t>，</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“起初，神创造天地。”</a:t>
            </a:r>
            <a:r>
              <a:rPr lang="zh-CN" altLang="zh-CN" sz="2800" b="1" kern="100" dirty="0">
                <a:effectLst/>
                <a:latin typeface="Times New Roman" panose="02020603050405020304" pitchFamily="18" charset="0"/>
                <a:ea typeface="Microsoft JhengHei" panose="020B0604030504040204" pitchFamily="34" charset="-120"/>
              </a:rPr>
              <a:t>然而太初就已先存的“道</a:t>
            </a:r>
            <a:r>
              <a:rPr lang="en-US" altLang="zh-CN"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rPr>
              <a:t>圣子”乃与上帝共同参与创造大工。</a:t>
            </a:r>
            <a:r>
              <a:rPr lang="zh-CN" altLang="zh-CN" sz="2800" b="1" u="sng" kern="100" dirty="0">
                <a:effectLst/>
                <a:latin typeface="Times New Roman" panose="02020603050405020304" pitchFamily="18" charset="0"/>
                <a:ea typeface="Microsoft JhengHei" panose="020B0604030504040204" pitchFamily="34" charset="-120"/>
              </a:rPr>
              <a:t>约翰福音</a:t>
            </a:r>
            <a:r>
              <a:rPr lang="en-US" altLang="zh-CN" sz="2800" b="1" u="sng" kern="100" dirty="0">
                <a:effectLst/>
                <a:latin typeface="Times New Roman" panose="02020603050405020304" pitchFamily="18" charset="0"/>
                <a:ea typeface="Microsoft JhengHei" panose="020B0604030504040204" pitchFamily="34" charset="-120"/>
              </a:rPr>
              <a:t>1</a:t>
            </a:r>
            <a:r>
              <a:rPr lang="zh-CN" altLang="zh-CN" sz="2800" b="1" u="sng" kern="100" dirty="0">
                <a:effectLst/>
                <a:latin typeface="Times New Roman" panose="02020603050405020304" pitchFamily="18" charset="0"/>
                <a:ea typeface="Microsoft JhengHei" panose="020B0604030504040204" pitchFamily="34" charset="-120"/>
              </a:rPr>
              <a:t>：</a:t>
            </a:r>
            <a:r>
              <a:rPr lang="en-US" altLang="zh-CN" sz="2800" b="1" u="sng" kern="100" dirty="0">
                <a:effectLst/>
                <a:latin typeface="Times New Roman" panose="02020603050405020304" pitchFamily="18" charset="0"/>
                <a:ea typeface="Microsoft JhengHei" panose="020B0604030504040204" pitchFamily="34" charset="-120"/>
              </a:rPr>
              <a:t>1-3</a:t>
            </a:r>
            <a:r>
              <a:rPr lang="zh-CN" altLang="zh-CN" sz="2800" b="1" kern="100" dirty="0">
                <a:effectLst/>
                <a:latin typeface="Times New Roman" panose="02020603050405020304" pitchFamily="18" charset="0"/>
                <a:ea typeface="Microsoft JhengHei" panose="020B0604030504040204" pitchFamily="34" charset="-120"/>
              </a:rPr>
              <a:t>，</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“太初有道，道与神同在，道就是神</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这道太初与神同在</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3.</a:t>
            </a:r>
            <a:r>
              <a:rPr lang="en-US" altLang="zh-CN" sz="2800" b="1" kern="100" dirty="0">
                <a:solidFill>
                  <a:srgbClr val="000099"/>
                </a:solidFill>
                <a:latin typeface="Microsoft JhengHei" panose="020B0604030504040204" pitchFamily="34" charset="-120"/>
              </a:rPr>
              <a:t> </a:t>
            </a:r>
            <a:r>
              <a:rPr lang="zh-CN" altLang="zh-CN" sz="2800" b="1" u="sng" kern="100" dirty="0">
                <a:solidFill>
                  <a:srgbClr val="000099"/>
                </a:solidFill>
                <a:effectLst/>
                <a:latin typeface="Times New Roman" panose="02020603050405020304" pitchFamily="18" charset="0"/>
                <a:ea typeface="Microsoft JhengHei" panose="020B0604030504040204" pitchFamily="34" charset="-120"/>
              </a:rPr>
              <a:t>万物是借着他造的。凡被造的，没有一 样不是借着他 造的</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zh-CN" altLang="zh-CN" b="1" u="sng" kern="100" dirty="0">
                <a:solidFill>
                  <a:srgbClr val="000000"/>
                </a:solidFill>
                <a:effectLst/>
                <a:latin typeface="Times New Roman" panose="02020603050405020304" pitchFamily="18" charset="0"/>
                <a:ea typeface="Microsoft JhengHei" panose="020B0604030504040204" pitchFamily="34" charset="-120"/>
              </a:rPr>
              <a:t> </a:t>
            </a:r>
            <a:endParaRPr lang="en-US" altLang="zh-CN" b="1" u="sng" kern="100" dirty="0">
              <a:solidFill>
                <a:srgbClr val="000000"/>
              </a:solidFill>
              <a:effectLst/>
              <a:latin typeface="Times New Roman" panose="02020603050405020304" pitchFamily="18" charset="0"/>
              <a:ea typeface="Microsoft JhengHei" panose="020B0604030504040204" pitchFamily="34" charset="-120"/>
            </a:endParaRPr>
          </a:p>
          <a:p>
            <a:endParaRPr lang="en-US" altLang="zh-CN" sz="1400" b="1" u="sng" kern="100" dirty="0">
              <a:solidFill>
                <a:srgbClr val="000000"/>
              </a:solidFill>
              <a:latin typeface="Times New Roman" panose="02020603050405020304" pitchFamily="18" charset="0"/>
              <a:ea typeface="Microsoft JhengHei" panose="020B0604030504040204" pitchFamily="34" charset="-120"/>
            </a:endParaRPr>
          </a:p>
          <a:p>
            <a:r>
              <a:rPr lang="zh-CN" altLang="zh-CN" sz="2800" b="1" u="sng" dirty="0">
                <a:latin typeface="Microsoft JhengHei" panose="020B0604030504040204" pitchFamily="34" charset="-120"/>
                <a:ea typeface="Microsoft JhengHei" panose="020B0604030504040204" pitchFamily="34" charset="-120"/>
              </a:rPr>
              <a:t>哥罗西</a:t>
            </a:r>
            <a:r>
              <a:rPr lang="en-US" altLang="zh-CN" sz="2800" b="1" u="sng" dirty="0">
                <a:latin typeface="Microsoft JhengHei" panose="020B0604030504040204" pitchFamily="34" charset="-120"/>
                <a:ea typeface="Microsoft JhengHei" panose="020B0604030504040204" pitchFamily="34" charset="-120"/>
              </a:rPr>
              <a:t>1</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15-17</a:t>
            </a:r>
            <a:r>
              <a:rPr lang="zh-CN"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15.</a:t>
            </a:r>
            <a:r>
              <a:rPr lang="zh-CN" altLang="zh-CN" sz="2800" b="1" dirty="0">
                <a:solidFill>
                  <a:srgbClr val="000099"/>
                </a:solidFill>
                <a:latin typeface="Microsoft JhengHei" panose="020B0604030504040204" pitchFamily="34" charset="-120"/>
                <a:ea typeface="Microsoft JhengHei" panose="020B0604030504040204" pitchFamily="34" charset="-120"/>
              </a:rPr>
              <a:t>爱子是那不能看见之神的像，是首生的，在一切被造的以先。</a:t>
            </a:r>
            <a:r>
              <a:rPr lang="en-US" altLang="zh-CN" sz="2800" b="1" dirty="0">
                <a:solidFill>
                  <a:srgbClr val="000099"/>
                </a:solidFill>
                <a:latin typeface="Microsoft JhengHei" panose="020B0604030504040204" pitchFamily="34" charset="-120"/>
                <a:ea typeface="Microsoft JhengHei" panose="020B0604030504040204" pitchFamily="34" charset="-120"/>
              </a:rPr>
              <a:t>16.</a:t>
            </a:r>
            <a:r>
              <a:rPr lang="zh-CN" altLang="zh-CN" sz="2800" b="1" u="sng" dirty="0">
                <a:solidFill>
                  <a:srgbClr val="000099"/>
                </a:solidFill>
                <a:latin typeface="Microsoft JhengHei" panose="020B0604030504040204" pitchFamily="34" charset="-120"/>
                <a:ea typeface="Microsoft JhengHei" panose="020B0604030504040204" pitchFamily="34" charset="-120"/>
              </a:rPr>
              <a:t>因为万有都是靠他（</a:t>
            </a:r>
            <a:r>
              <a:rPr lang="en-US" altLang="zh-CN" sz="2800" b="1" u="sng" dirty="0">
                <a:solidFill>
                  <a:srgbClr val="000099"/>
                </a:solidFill>
                <a:latin typeface="Microsoft JhengHei" panose="020B0604030504040204" pitchFamily="34" charset="-120"/>
                <a:ea typeface="Microsoft JhengHei" panose="020B0604030504040204" pitchFamily="34" charset="-120"/>
              </a:rPr>
              <a:t>in Him</a:t>
            </a:r>
            <a:r>
              <a:rPr lang="zh-CN" altLang="zh-CN" sz="2800" b="1" u="sng" dirty="0">
                <a:solidFill>
                  <a:srgbClr val="000099"/>
                </a:solidFill>
                <a:latin typeface="Microsoft JhengHei" panose="020B0604030504040204" pitchFamily="34" charset="-120"/>
                <a:ea typeface="Microsoft JhengHei" panose="020B0604030504040204" pitchFamily="34" charset="-120"/>
              </a:rPr>
              <a:t>）造的</a:t>
            </a:r>
            <a:r>
              <a:rPr lang="zh-CN" altLang="zh-CN" sz="2800" b="1" dirty="0">
                <a:solidFill>
                  <a:srgbClr val="000099"/>
                </a:solidFill>
                <a:latin typeface="Microsoft JhengHei" panose="020B0604030504040204" pitchFamily="34" charset="-120"/>
                <a:ea typeface="Microsoft JhengHei" panose="020B0604030504040204" pitchFamily="34" charset="-120"/>
              </a:rPr>
              <a:t>，无论是天上的，地上的，能看见的，不能看见的，或是有位的， 主治的，执政的，掌权的， </a:t>
            </a:r>
            <a:r>
              <a:rPr lang="zh-CN" altLang="zh-CN" sz="2800" b="1" u="sng" dirty="0">
                <a:solidFill>
                  <a:srgbClr val="000099"/>
                </a:solidFill>
                <a:latin typeface="Microsoft JhengHei" panose="020B0604030504040204" pitchFamily="34" charset="-120"/>
                <a:ea typeface="Microsoft JhengHei" panose="020B0604030504040204" pitchFamily="34" charset="-120"/>
              </a:rPr>
              <a:t>一 概都是借着他（</a:t>
            </a:r>
            <a:r>
              <a:rPr lang="en-US" altLang="zh-CN" sz="2800" b="1" u="sng" dirty="0">
                <a:solidFill>
                  <a:srgbClr val="000099"/>
                </a:solidFill>
                <a:latin typeface="Microsoft JhengHei" panose="020B0604030504040204" pitchFamily="34" charset="-120"/>
                <a:ea typeface="Microsoft JhengHei" panose="020B0604030504040204" pitchFamily="34" charset="-120"/>
              </a:rPr>
              <a:t>through Him</a:t>
            </a:r>
            <a:r>
              <a:rPr lang="zh-CN" altLang="zh-CN" sz="2800" b="1" u="sng" dirty="0">
                <a:solidFill>
                  <a:srgbClr val="000099"/>
                </a:solidFill>
                <a:latin typeface="Microsoft JhengHei" panose="020B0604030504040204" pitchFamily="34" charset="-120"/>
                <a:ea typeface="Microsoft JhengHei" panose="020B0604030504040204" pitchFamily="34" charset="-120"/>
              </a:rPr>
              <a:t>）造的，又是为他（</a:t>
            </a:r>
            <a:r>
              <a:rPr lang="en-US" altLang="zh-CN" sz="2800" b="1" u="sng" dirty="0">
                <a:solidFill>
                  <a:srgbClr val="000099"/>
                </a:solidFill>
                <a:latin typeface="Microsoft JhengHei" panose="020B0604030504040204" pitchFamily="34" charset="-120"/>
                <a:ea typeface="Microsoft JhengHei" panose="020B0604030504040204" pitchFamily="34" charset="-120"/>
              </a:rPr>
              <a:t>for Him</a:t>
            </a:r>
            <a:r>
              <a:rPr lang="zh-CN" altLang="zh-CN" sz="2800" b="1" u="sng" dirty="0">
                <a:solidFill>
                  <a:srgbClr val="000099"/>
                </a:solidFill>
                <a:latin typeface="Microsoft JhengHei" panose="020B0604030504040204" pitchFamily="34" charset="-120"/>
                <a:ea typeface="Microsoft JhengHei" panose="020B0604030504040204" pitchFamily="34" charset="-120"/>
              </a:rPr>
              <a:t>）造的</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17 </a:t>
            </a:r>
            <a:r>
              <a:rPr lang="zh-CN" altLang="zh-CN" sz="2800" b="1" dirty="0">
                <a:solidFill>
                  <a:srgbClr val="000099"/>
                </a:solidFill>
                <a:latin typeface="Microsoft JhengHei" panose="020B0604030504040204" pitchFamily="34" charset="-120"/>
                <a:ea typeface="Microsoft JhengHei" panose="020B0604030504040204" pitchFamily="34" charset="-120"/>
              </a:rPr>
              <a:t>他在万有之先， </a:t>
            </a:r>
            <a:r>
              <a:rPr lang="zh-CN" altLang="zh-CN" sz="2800" b="1" u="sng" dirty="0">
                <a:solidFill>
                  <a:srgbClr val="000099"/>
                </a:solidFill>
                <a:latin typeface="Microsoft JhengHei" panose="020B0604030504040204" pitchFamily="34" charset="-120"/>
                <a:ea typeface="Microsoft JhengHei" panose="020B0604030504040204" pitchFamily="34" charset="-120"/>
              </a:rPr>
              <a:t>万 有也靠他（</a:t>
            </a:r>
            <a:r>
              <a:rPr lang="en-US" altLang="zh-CN" sz="2800" b="1" u="sng" dirty="0">
                <a:solidFill>
                  <a:srgbClr val="000099"/>
                </a:solidFill>
                <a:latin typeface="Microsoft JhengHei" panose="020B0604030504040204" pitchFamily="34" charset="-120"/>
                <a:ea typeface="Microsoft JhengHei" panose="020B0604030504040204" pitchFamily="34" charset="-120"/>
              </a:rPr>
              <a:t>in Him</a:t>
            </a:r>
            <a:r>
              <a:rPr lang="zh-CN" altLang="zh-CN" sz="2800" b="1" u="sng" dirty="0">
                <a:solidFill>
                  <a:srgbClr val="000099"/>
                </a:solidFill>
                <a:latin typeface="Microsoft JhengHei" panose="020B0604030504040204" pitchFamily="34" charset="-120"/>
                <a:ea typeface="Microsoft JhengHei" panose="020B0604030504040204" pitchFamily="34" charset="-120"/>
              </a:rPr>
              <a:t>）而立</a:t>
            </a:r>
            <a:r>
              <a:rPr lang="zh-CN" altLang="zh-CN" sz="2800" b="1" dirty="0">
                <a:solidFill>
                  <a:srgbClr val="000099"/>
                </a:solidFill>
                <a:latin typeface="Microsoft JhengHei" panose="020B0604030504040204" pitchFamily="34" charset="-120"/>
                <a:ea typeface="Microsoft JhengHei" panose="020B0604030504040204" pitchFamily="34" charset="-120"/>
              </a:rPr>
              <a:t>。”</a:t>
            </a:r>
            <a:endParaRPr lang="en-US" altLang="zh-CN" sz="2800" b="1" dirty="0">
              <a:solidFill>
                <a:srgbClr val="000099"/>
              </a:solidFill>
              <a:latin typeface="Microsoft JhengHei" panose="020B0604030504040204" pitchFamily="34" charset="-120"/>
              <a:ea typeface="Microsoft JhengHei" panose="020B0604030504040204" pitchFamily="34" charset="-120"/>
            </a:endParaRPr>
          </a:p>
          <a:p>
            <a:endParaRPr lang="en-US" altLang="zh-CN" sz="2800" b="1" dirty="0">
              <a:solidFill>
                <a:srgbClr val="000099"/>
              </a:solidFill>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注意：万有都是“靠着</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借着”、也是“为着”圣子而造，并且是“靠祂”而立，充分展示祂的全备与丰满神性；无偏见的人都会从内心回应说：阿们！</a:t>
            </a:r>
            <a:endParaRPr lang="zh-CN" altLang="zh-CN" sz="2800" dirty="0">
              <a:latin typeface="Microsoft JhengHei" panose="020B0604030504040204" pitchFamily="34" charset="-120"/>
              <a:ea typeface="Microsoft JhengHei" panose="020B0604030504040204" pitchFamily="34" charset="-120"/>
            </a:endParaRPr>
          </a:p>
          <a:p>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16743031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r>
              <a:rPr lang="zh-CN" altLang="zh-CN" sz="2800" b="1" kern="100" dirty="0">
                <a:solidFill>
                  <a:srgbClr val="000000"/>
                </a:solidFill>
                <a:latin typeface="Times New Roman" panose="02020603050405020304" pitchFamily="18" charset="0"/>
                <a:ea typeface="Microsoft JhengHei" panose="020B0604030504040204" pitchFamily="34" charset="-120"/>
              </a:rPr>
              <a:t>周联华牧师的《神学纲要</a:t>
            </a:r>
            <a:r>
              <a:rPr lang="en-US" altLang="zh-CN"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卷二》，页</a:t>
            </a:r>
            <a:r>
              <a:rPr lang="en-US" altLang="zh-CN" sz="2800" b="1" kern="100" dirty="0">
                <a:solidFill>
                  <a:srgbClr val="000000"/>
                </a:solidFill>
                <a:latin typeface="Times New Roman" panose="02020603050405020304" pitchFamily="18" charset="0"/>
                <a:ea typeface="Microsoft JhengHei" panose="020B0604030504040204" pitchFamily="34" charset="-120"/>
              </a:rPr>
              <a:t>135-144</a:t>
            </a:r>
            <a:r>
              <a:rPr lang="zh-CN" altLang="zh-CN" sz="2800" b="1" kern="100" dirty="0">
                <a:solidFill>
                  <a:srgbClr val="000000"/>
                </a:solidFill>
                <a:latin typeface="Times New Roman" panose="02020603050405020304" pitchFamily="18" charset="0"/>
                <a:ea typeface="Microsoft JhengHei" panose="020B0604030504040204" pitchFamily="34" charset="-120"/>
              </a:rPr>
              <a:t>针对相关课题（“道如何能成肉身？”）有所论述，笔者十分赞同他的结论：</a:t>
            </a:r>
            <a:endParaRPr lang="zh-CN" altLang="zh-CN" sz="2800" kern="100" dirty="0">
              <a:latin typeface="Times New Roman" panose="02020603050405020304" pitchFamily="18" charset="0"/>
            </a:endParaRPr>
          </a:p>
          <a:p>
            <a:r>
              <a:rPr lang="en-US" altLang="zh-CN" sz="2800" b="1" kern="100" dirty="0">
                <a:solidFill>
                  <a:srgbClr val="000000"/>
                </a:solidFill>
                <a:latin typeface="Microsoft JhengHei" panose="020B0604030504040204" pitchFamily="34" charset="-120"/>
              </a:rPr>
              <a:t> </a:t>
            </a:r>
            <a:endParaRPr lang="zh-CN" altLang="zh-CN" sz="2800" kern="100" dirty="0">
              <a:latin typeface="Times New Roman" panose="02020603050405020304" pitchFamily="18" charset="0"/>
            </a:endParaRPr>
          </a:p>
          <a:p>
            <a:r>
              <a:rPr lang="zh-CN" altLang="zh-CN" sz="2800" b="1" kern="100" dirty="0">
                <a:solidFill>
                  <a:srgbClr val="000000"/>
                </a:solidFill>
                <a:latin typeface="Times New Roman" panose="02020603050405020304" pitchFamily="18" charset="0"/>
                <a:ea typeface="Microsoft JhengHei" panose="020B0604030504040204" pitchFamily="34" charset="-120"/>
              </a:rPr>
              <a:t>“道究竟如何成为肉身、神性和人性怎么分配等问题，经过了二百余年的辩论，真理没有辨明，反如一缸混水，越搅越浑浊。也许有人认为天下本无事，庸人自搔之。但是这二百余年的教训叫我们不能再陷在里面了。他们的讨论给我们的教训是</a:t>
            </a:r>
            <a:r>
              <a:rPr lang="zh-CN" altLang="en-US" sz="2800" b="1" kern="100" dirty="0">
                <a:solidFill>
                  <a:srgbClr val="000000"/>
                </a:solidFill>
                <a:latin typeface="Times New Roman" panose="02020603050405020304" pitchFamily="18" charset="0"/>
                <a:ea typeface="Microsoft JhengHei" panose="020B0604030504040204" pitchFamily="34" charset="-120"/>
              </a:rPr>
              <a:t>，</a:t>
            </a:r>
            <a:r>
              <a:rPr lang="zh-CN" altLang="zh-CN" sz="2800" b="1" kern="100" dirty="0">
                <a:solidFill>
                  <a:srgbClr val="000000"/>
                </a:solidFill>
                <a:latin typeface="Times New Roman" panose="02020603050405020304" pitchFamily="18" charset="0"/>
                <a:ea typeface="Microsoft JhengHei" panose="020B0604030504040204" pitchFamily="34" charset="-120"/>
              </a:rPr>
              <a:t>这是神学园地的紫禁城，最好别往里钻。道成肉身是奥秘！圣经上仅仅告诉我们道成肉身的事实，我们以信心来接受这事实便足够了。”（页</a:t>
            </a:r>
            <a:r>
              <a:rPr lang="en-US" altLang="zh-CN" sz="2800" b="1" kern="100" dirty="0">
                <a:solidFill>
                  <a:srgbClr val="000000"/>
                </a:solidFill>
                <a:latin typeface="Times New Roman" panose="02020603050405020304" pitchFamily="18" charset="0"/>
                <a:ea typeface="Microsoft JhengHei" panose="020B0604030504040204" pitchFamily="34" charset="-120"/>
              </a:rPr>
              <a:t>144</a:t>
            </a:r>
            <a:r>
              <a:rPr lang="zh-CN" altLang="zh-CN" sz="2800" b="1" kern="100" dirty="0">
                <a:solidFill>
                  <a:srgbClr val="000000"/>
                </a:solidFill>
                <a:latin typeface="Times New Roman" panose="02020603050405020304" pitchFamily="18" charset="0"/>
                <a:ea typeface="Microsoft JhengHei" panose="020B0604030504040204" pitchFamily="34" charset="-120"/>
              </a:rPr>
              <a:t>）（</a:t>
            </a:r>
            <a:r>
              <a:rPr lang="en-US" altLang="zh-CN" sz="2800" b="1" kern="100" dirty="0">
                <a:solidFill>
                  <a:srgbClr val="000000"/>
                </a:solidFill>
                <a:latin typeface="Times New Roman" panose="02020603050405020304" pitchFamily="18" charset="0"/>
                <a:ea typeface="Microsoft JhengHei" panose="020B0604030504040204" pitchFamily="34" charset="-120"/>
              </a:rPr>
              <a:t>*4</a:t>
            </a:r>
            <a:r>
              <a:rPr lang="zh-CN" altLang="zh-CN" sz="2800" b="1" kern="100" dirty="0">
                <a:solidFill>
                  <a:srgbClr val="000000"/>
                </a:solidFill>
                <a:latin typeface="Times New Roman" panose="02020603050405020304" pitchFamily="18" charset="0"/>
                <a:ea typeface="Microsoft JhengHei" panose="020B0604030504040204" pitchFamily="34" charset="-120"/>
              </a:rPr>
              <a:t>）</a:t>
            </a:r>
            <a:endParaRPr lang="en-US" altLang="zh-CN" sz="2800" b="1" kern="100" dirty="0">
              <a:solidFill>
                <a:srgbClr val="000000"/>
              </a:solidFill>
              <a:latin typeface="Times New Roman" panose="02020603050405020304" pitchFamily="18" charset="0"/>
              <a:ea typeface="Microsoft JhengHei" panose="020B0604030504040204" pitchFamily="34" charset="-120"/>
            </a:endParaRPr>
          </a:p>
          <a:p>
            <a:endParaRPr lang="en-US" altLang="zh-CN" sz="2800" b="1" kern="100" dirty="0">
              <a:solidFill>
                <a:srgbClr val="000000"/>
              </a:solidFill>
              <a:ea typeface="Microsoft JhengHei" panose="020B0604030504040204" pitchFamily="34" charset="-120"/>
            </a:endParaRPr>
          </a:p>
          <a:p>
            <a:pPr fontAlgn="base"/>
            <a:r>
              <a:rPr lang="en-US" altLang="zh-CN" sz="2000" b="1" u="sng" dirty="0">
                <a:ea typeface="Microsoft JhengHei" panose="020B0604030504040204" pitchFamily="34" charset="-120"/>
              </a:rPr>
              <a:t>*</a:t>
            </a:r>
            <a:r>
              <a:rPr lang="zh-CN" altLang="zh-CN" sz="2000" b="1" u="sng" dirty="0">
                <a:ea typeface="Microsoft JhengHei" panose="020B0604030504040204" pitchFamily="34" charset="-120"/>
              </a:rPr>
              <a:t>参考资料：</a:t>
            </a:r>
            <a:endParaRPr lang="zh-CN" altLang="zh-CN" sz="2000" b="1" dirty="0">
              <a:ea typeface="Microsoft JhengHei" panose="020B0604030504040204" pitchFamily="34" charset="-120"/>
            </a:endParaRPr>
          </a:p>
          <a:p>
            <a:r>
              <a:rPr lang="zh-CN" altLang="zh-CN" sz="2000" b="1" dirty="0">
                <a:ea typeface="Microsoft JhengHei" panose="020B0604030504040204" pitchFamily="34" charset="-120"/>
              </a:rPr>
              <a:t>（</a:t>
            </a:r>
            <a:r>
              <a:rPr lang="en-US" altLang="zh-CN" sz="2000" b="1" dirty="0">
                <a:ea typeface="Microsoft JhengHei" panose="020B0604030504040204" pitchFamily="34" charset="-120"/>
              </a:rPr>
              <a:t>*1</a:t>
            </a:r>
            <a:r>
              <a:rPr lang="zh-CN" altLang="zh-CN" sz="2000" b="1" dirty="0">
                <a:ea typeface="Microsoft JhengHei" panose="020B0604030504040204" pitchFamily="34" charset="-120"/>
              </a:rPr>
              <a:t>）</a:t>
            </a:r>
            <a:r>
              <a:rPr lang="en-US" altLang="zh-CN" sz="2000" b="1" dirty="0">
                <a:ea typeface="Microsoft JhengHei" panose="020B0604030504040204" pitchFamily="34" charset="-120"/>
              </a:rPr>
              <a:t>Robert L. </a:t>
            </a:r>
            <a:r>
              <a:rPr lang="en-US" altLang="zh-CN" sz="2000" b="1" dirty="0" err="1">
                <a:ea typeface="Microsoft JhengHei" panose="020B0604030504040204" pitchFamily="34" charset="-120"/>
              </a:rPr>
              <a:t>Reymond</a:t>
            </a:r>
            <a:r>
              <a:rPr lang="zh-CN" altLang="zh-CN" sz="2000" b="1" dirty="0">
                <a:ea typeface="Microsoft JhengHei" panose="020B0604030504040204" pitchFamily="34" charset="-120"/>
              </a:rPr>
              <a:t>，</a:t>
            </a:r>
            <a:r>
              <a:rPr lang="en-US" altLang="zh-CN" sz="2000" b="1" i="1" dirty="0">
                <a:ea typeface="Microsoft JhengHei" panose="020B0604030504040204" pitchFamily="34" charset="-120"/>
              </a:rPr>
              <a:t>Jesus Divine Messiah-The New Testament </a:t>
            </a:r>
            <a:r>
              <a:rPr lang="en-US" altLang="zh-CN" sz="2000" b="1" i="1" dirty="0" err="1">
                <a:ea typeface="Microsoft JhengHei" panose="020B0604030504040204" pitchFamily="34" charset="-120"/>
              </a:rPr>
              <a:t>Witness</a:t>
            </a:r>
            <a:r>
              <a:rPr lang="en-US" altLang="zh-CN" sz="2000" b="1" dirty="0" err="1">
                <a:ea typeface="Microsoft JhengHei" panose="020B0604030504040204" pitchFamily="34" charset="-120"/>
              </a:rPr>
              <a:t>.Philipsburg</a:t>
            </a:r>
            <a:r>
              <a:rPr lang="en-US" altLang="zh-CN" sz="2000" b="1" dirty="0">
                <a:ea typeface="Microsoft JhengHei" panose="020B0604030504040204" pitchFamily="34" charset="-120"/>
              </a:rPr>
              <a:t>: Presbyterian and Reformed Pub. Company,1990.</a:t>
            </a:r>
            <a:r>
              <a:rPr lang="zh-CN" altLang="zh-CN" sz="2000" b="1" dirty="0">
                <a:ea typeface="Microsoft JhengHei" panose="020B0604030504040204" pitchFamily="34" charset="-120"/>
              </a:rPr>
              <a:t>这是一本十分全面、严谨、且深入论述基督神性的大作，该当人手一册。</a:t>
            </a:r>
          </a:p>
          <a:p>
            <a:pPr fontAlgn="base"/>
            <a:r>
              <a:rPr lang="zh-CN" altLang="zh-CN" sz="2000" b="1" dirty="0">
                <a:ea typeface="Microsoft JhengHei" panose="020B0604030504040204" pitchFamily="34" charset="-120"/>
              </a:rPr>
              <a:t>（</a:t>
            </a:r>
            <a:r>
              <a:rPr lang="en-US" altLang="zh-CN" sz="2000" b="1" dirty="0">
                <a:ea typeface="Microsoft JhengHei" panose="020B0604030504040204" pitchFamily="34" charset="-120"/>
              </a:rPr>
              <a:t>*2</a:t>
            </a:r>
            <a:r>
              <a:rPr lang="zh-CN" altLang="zh-CN" sz="2000" b="1" dirty="0">
                <a:ea typeface="Microsoft JhengHei" panose="020B0604030504040204" pitchFamily="34" charset="-120"/>
              </a:rPr>
              <a:t>）</a:t>
            </a:r>
            <a:r>
              <a:rPr lang="en-US" altLang="zh-CN" sz="2000" b="1" dirty="0">
                <a:ea typeface="Microsoft JhengHei" panose="020B0604030504040204" pitchFamily="34" charset="-120"/>
              </a:rPr>
              <a:t>www.BibleRef.com/ Biblehub.com/ JW.org</a:t>
            </a:r>
            <a:r>
              <a:rPr lang="zh-CN" altLang="zh-CN" sz="2000" b="1">
                <a:ea typeface="Microsoft JhengHei" panose="020B0604030504040204" pitchFamily="34" charset="-120"/>
              </a:rPr>
              <a:t>。等等</a:t>
            </a:r>
            <a:r>
              <a:rPr lang="zh-CN" altLang="zh-CN" sz="2000" b="1" dirty="0">
                <a:ea typeface="Microsoft JhengHei" panose="020B0604030504040204" pitchFamily="34" charset="-120"/>
              </a:rPr>
              <a:t>网上资讯。</a:t>
            </a:r>
          </a:p>
          <a:p>
            <a:r>
              <a:rPr lang="zh-CN" altLang="zh-CN" sz="2000" b="1" dirty="0">
                <a:ea typeface="Microsoft JhengHei" panose="020B0604030504040204" pitchFamily="34" charset="-120"/>
              </a:rPr>
              <a:t>（</a:t>
            </a:r>
            <a:r>
              <a:rPr lang="en-US" altLang="zh-CN" sz="2000" b="1" dirty="0">
                <a:ea typeface="Microsoft JhengHei" panose="020B0604030504040204" pitchFamily="34" charset="-120"/>
              </a:rPr>
              <a:t>*3</a:t>
            </a:r>
            <a:r>
              <a:rPr lang="zh-CN" altLang="zh-CN" sz="2000" b="1" dirty="0">
                <a:ea typeface="Microsoft JhengHei" panose="020B0604030504040204" pitchFamily="34" charset="-120"/>
              </a:rPr>
              <a:t>）</a:t>
            </a:r>
            <a:r>
              <a:rPr lang="en-US" altLang="zh-CN" sz="2000" b="1" dirty="0">
                <a:ea typeface="Microsoft JhengHei" panose="020B0604030504040204" pitchFamily="34" charset="-120"/>
              </a:rPr>
              <a:t>Edward L. </a:t>
            </a:r>
            <a:r>
              <a:rPr lang="en-US" altLang="zh-CN" sz="2000" b="1" dirty="0" err="1">
                <a:ea typeface="Microsoft JhengHei" panose="020B0604030504040204" pitchFamily="34" charset="-120"/>
              </a:rPr>
              <a:t>Dalcour</a:t>
            </a:r>
            <a:r>
              <a:rPr lang="en-US" altLang="zh-CN" sz="2000" b="1" dirty="0">
                <a:ea typeface="Microsoft JhengHei" panose="020B0604030504040204" pitchFamily="34" charset="-120"/>
              </a:rPr>
              <a:t>, </a:t>
            </a:r>
            <a:r>
              <a:rPr lang="zh-CN" altLang="zh-CN" sz="2000" b="1" dirty="0">
                <a:ea typeface="Microsoft JhengHei" panose="020B0604030504040204" pitchFamily="34" charset="-120"/>
              </a:rPr>
              <a:t>“</a:t>
            </a:r>
            <a:r>
              <a:rPr lang="en-US" altLang="zh-CN" sz="2000" b="1" dirty="0">
                <a:ea typeface="Microsoft JhengHei" panose="020B0604030504040204" pitchFamily="34" charset="-120"/>
              </a:rPr>
              <a:t>Jesus’s Claims to be God—Answering the Objections</a:t>
            </a:r>
            <a:r>
              <a:rPr lang="zh-CN" altLang="zh-CN" sz="2000" b="1" dirty="0">
                <a:ea typeface="Microsoft JhengHei" panose="020B0604030504040204" pitchFamily="34" charset="-120"/>
              </a:rPr>
              <a:t>”；</a:t>
            </a:r>
            <a:r>
              <a:rPr lang="en-US" altLang="zh-CN" sz="2000" b="1" dirty="0">
                <a:ea typeface="Microsoft JhengHei" panose="020B0604030504040204" pitchFamily="34" charset="-120"/>
              </a:rPr>
              <a:t>E.   L. </a:t>
            </a:r>
            <a:r>
              <a:rPr lang="en-US" altLang="zh-CN" sz="2000" b="1" dirty="0" err="1">
                <a:ea typeface="Microsoft JhengHei" panose="020B0604030504040204" pitchFamily="34" charset="-120"/>
              </a:rPr>
              <a:t>Dalcour</a:t>
            </a:r>
            <a:r>
              <a:rPr lang="zh-CN" altLang="zh-CN" sz="2000" b="1" dirty="0">
                <a:ea typeface="Microsoft JhengHei" panose="020B0604030504040204" pitchFamily="34" charset="-120"/>
              </a:rPr>
              <a:t>；</a:t>
            </a:r>
            <a:r>
              <a:rPr lang="en-US" altLang="zh-CN" sz="2000" b="1" i="1" dirty="0">
                <a:ea typeface="Microsoft JhengHei" panose="020B0604030504040204" pitchFamily="34" charset="-120"/>
              </a:rPr>
              <a:t>The Journal for Trinitarian Studies</a:t>
            </a:r>
            <a:r>
              <a:rPr lang="zh-CN" altLang="zh-CN" sz="2000" b="1" dirty="0">
                <a:ea typeface="Microsoft JhengHei" panose="020B0604030504040204" pitchFamily="34" charset="-120"/>
              </a:rPr>
              <a:t>，</a:t>
            </a:r>
            <a:r>
              <a:rPr lang="en-US" altLang="zh-CN" sz="2000" b="1" dirty="0">
                <a:ea typeface="Microsoft JhengHei" panose="020B0604030504040204" pitchFamily="34" charset="-120"/>
              </a:rPr>
              <a:t>Pub. by The Christian Apologetics and Research Ministry</a:t>
            </a:r>
            <a:r>
              <a:rPr lang="zh-CN" altLang="zh-CN" sz="2000" b="1" dirty="0">
                <a:ea typeface="Microsoft JhengHei" panose="020B0604030504040204" pitchFamily="34" charset="-120"/>
              </a:rPr>
              <a:t>，</a:t>
            </a:r>
            <a:r>
              <a:rPr lang="en-US" altLang="zh-CN" sz="2000" b="1" dirty="0">
                <a:ea typeface="Microsoft JhengHei" panose="020B0604030504040204" pitchFamily="34" charset="-120"/>
              </a:rPr>
              <a:t>2013; pp. 91-117, </a:t>
            </a:r>
            <a:endParaRPr lang="zh-CN" altLang="zh-CN" sz="2000" b="1" dirty="0">
              <a:ea typeface="Microsoft JhengHei" panose="020B0604030504040204" pitchFamily="34" charset="-120"/>
            </a:endParaRPr>
          </a:p>
          <a:p>
            <a:r>
              <a:rPr lang="en-US" altLang="zh-CN" sz="2000" b="1" dirty="0">
                <a:ea typeface="Microsoft JhengHei" panose="020B0604030504040204" pitchFamily="34" charset="-120"/>
              </a:rPr>
              <a:t> </a:t>
            </a:r>
            <a:r>
              <a:rPr lang="zh-CN" altLang="zh-CN" sz="2000" b="1" dirty="0">
                <a:ea typeface="Microsoft JhengHei" panose="020B0604030504040204" pitchFamily="34" charset="-120"/>
              </a:rPr>
              <a:t>（</a:t>
            </a:r>
            <a:r>
              <a:rPr lang="en-US" altLang="zh-CN" sz="2000" b="1" dirty="0">
                <a:ea typeface="Microsoft JhengHei" panose="020B0604030504040204" pitchFamily="34" charset="-120"/>
              </a:rPr>
              <a:t>*4</a:t>
            </a:r>
            <a:r>
              <a:rPr lang="zh-CN" altLang="zh-CN" sz="2000" b="1" dirty="0">
                <a:ea typeface="Microsoft JhengHei" panose="020B0604030504040204" pitchFamily="34" charset="-120"/>
              </a:rPr>
              <a:t>）周联华，《神学纲要</a:t>
            </a:r>
            <a:r>
              <a:rPr lang="en-US" altLang="zh-CN" sz="2000" b="1" dirty="0">
                <a:ea typeface="Microsoft JhengHei" panose="020B0604030504040204" pitchFamily="34" charset="-120"/>
              </a:rPr>
              <a:t>-</a:t>
            </a:r>
            <a:r>
              <a:rPr lang="zh-CN" altLang="zh-CN" sz="2000" b="1" dirty="0">
                <a:ea typeface="Microsoft JhengHei" panose="020B0604030504040204" pitchFamily="34" charset="-120"/>
              </a:rPr>
              <a:t>卷二》。台北：台湾基督教文艺出版社，</a:t>
            </a:r>
            <a:r>
              <a:rPr lang="en-US" altLang="zh-CN" sz="2000" b="1" dirty="0">
                <a:ea typeface="Microsoft JhengHei" panose="020B0604030504040204" pitchFamily="34" charset="-120"/>
              </a:rPr>
              <a:t>1990</a:t>
            </a:r>
            <a:r>
              <a:rPr lang="zh-CN" altLang="zh-CN" sz="2000" b="1" dirty="0">
                <a:ea typeface="Microsoft JhengHei" panose="020B0604030504040204" pitchFamily="34" charset="-120"/>
              </a:rPr>
              <a:t>。</a:t>
            </a:r>
            <a:endParaRPr lang="zh-CN" altLang="zh-CN" sz="1400" b="1" kern="100" dirty="0">
              <a:ea typeface="Microsoft JhengHei" panose="020B0604030504040204" pitchFamily="34" charset="-120"/>
            </a:endParaRPr>
          </a:p>
        </p:txBody>
      </p:sp>
    </p:spTree>
    <p:extLst>
      <p:ext uri="{BB962C8B-B14F-4D97-AF65-F5344CB8AC3E}">
        <p14:creationId xmlns:p14="http://schemas.microsoft.com/office/powerpoint/2010/main" val="1593375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986528"/>
          </a:xfrm>
          <a:prstGeom prst="rect">
            <a:avLst/>
          </a:prstGeom>
        </p:spPr>
        <p:txBody>
          <a:bodyPr wrap="square">
            <a:spAutoFit/>
          </a:bodyPr>
          <a:lstStyle/>
          <a:p>
            <a:r>
              <a:rPr lang="zh-CN" altLang="en-US" sz="2800" b="1" u="sng" kern="0" dirty="0">
                <a:latin typeface="Times New Roman" panose="02020603050405020304" pitchFamily="18" charset="0"/>
                <a:ea typeface="Microsoft JhengHei" panose="020B0604030504040204" pitchFamily="34" charset="-120"/>
                <a:cs typeface="宋体" panose="02010600030101010101" pitchFamily="2" charset="-122"/>
              </a:rPr>
              <a:t>希</a:t>
            </a:r>
            <a:r>
              <a:rPr lang="zh-CN"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伯来书</a:t>
            </a:r>
            <a:r>
              <a:rPr lang="en-US"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1</a:t>
            </a:r>
            <a:r>
              <a:rPr lang="zh-CN"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2</a:t>
            </a:r>
            <a:r>
              <a:rPr lang="zh-CN"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u="sng" kern="0" dirty="0">
                <a:effectLst/>
                <a:latin typeface="Times New Roman" panose="02020603050405020304" pitchFamily="18" charset="0"/>
                <a:ea typeface="Microsoft JhengHei" panose="020B0604030504040204" pitchFamily="34" charset="-120"/>
                <a:cs typeface="宋体" panose="02010600030101010101" pitchFamily="2" charset="-122"/>
              </a:rPr>
              <a:t>10-11</a:t>
            </a:r>
            <a:r>
              <a:rPr lang="zh-CN" altLang="zh-CN" sz="2800" b="1" kern="0" dirty="0">
                <a:effectLst/>
                <a:latin typeface="Times New Roman" panose="02020603050405020304" pitchFamily="18" charset="0"/>
                <a:ea typeface="Microsoft JhengHei" panose="020B0604030504040204" pitchFamily="34" charset="-120"/>
                <a:cs typeface="宋体" panose="02010600030101010101" pitchFamily="2" charset="-122"/>
              </a:rPr>
              <a:t>，上帝</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“就在这末世，借着他儿子晓谕我们，又早已</a:t>
            </a:r>
            <a:r>
              <a:rPr lang="zh-CN"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立他为承受万</a:t>
            </a:r>
            <a:r>
              <a:rPr lang="zh-CN" altLang="zh-CN" sz="2800" b="1" u="sng" kern="0" dirty="0">
                <a:solidFill>
                  <a:srgbClr val="000099"/>
                </a:solidFill>
                <a:effectLst/>
                <a:latin typeface="Times New Roman" panose="02020603050405020304" pitchFamily="18" charset="0"/>
                <a:ea typeface="Microsoft JhengHei" panose="020B0604030504040204" pitchFamily="34" charset="-120"/>
              </a:rPr>
              <a:t> </a:t>
            </a:r>
            <a:r>
              <a:rPr lang="zh-CN"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有的</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，也曾</a:t>
            </a:r>
            <a:r>
              <a:rPr lang="zh-CN" altLang="zh-CN" sz="2800" b="1" u="sng"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借着他创造诸世界</a:t>
            </a:r>
            <a:r>
              <a:rPr lang="zh-CN" altLang="zh-CN" sz="2800" b="1" kern="0" dirty="0">
                <a:solidFill>
                  <a:srgbClr val="000099"/>
                </a:solidFill>
                <a:effectLst/>
                <a:latin typeface="Times New Roman" panose="02020603050405020304" pitchFamily="18" charset="0"/>
                <a:ea typeface="Microsoft JhengHei" panose="020B0604030504040204" pitchFamily="34" charset="-120"/>
              </a:rPr>
              <a:t> </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10.</a:t>
            </a:r>
            <a:r>
              <a:rPr lang="zh-CN" altLang="zh-CN" sz="2800" b="1" kern="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（圣父指着圣子）</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又说，“主阿，你起初立了地 的根基，天也是你手所造的</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r>
              <a:rPr lang="en-US"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11.</a:t>
            </a:r>
            <a:r>
              <a:rPr lang="zh-CN" altLang="zh-CN" sz="2800" b="1" kern="100" dirty="0">
                <a:solidFill>
                  <a:srgbClr val="000099"/>
                </a:solidFill>
                <a:effectLst/>
                <a:latin typeface="Times New Roman" panose="02020603050405020304" pitchFamily="18" charset="0"/>
                <a:ea typeface="Microsoft JhengHei" panose="020B0604030504040204" pitchFamily="34" charset="-120"/>
              </a:rPr>
              <a:t>天地都要灭没，你却要长存。天地都要像衣服渐渐旧了</a:t>
            </a:r>
            <a:r>
              <a:rPr lang="zh-CN"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rPr>
              <a:t>。”</a:t>
            </a:r>
            <a:endParaRPr lang="en-US" altLang="zh-CN" sz="2800" b="1" kern="100" dirty="0">
              <a:solidFill>
                <a:srgbClr val="000099"/>
              </a:solidFill>
              <a:effectLst/>
              <a:latin typeface="Times New Roman" panose="02020603050405020304" pitchFamily="18" charset="0"/>
              <a:ea typeface="Microsoft JhengHei" panose="020B0604030504040204" pitchFamily="34" charset="-120"/>
              <a:cs typeface="宋体" panose="02010600030101010101" pitchFamily="2" charset="-122"/>
            </a:endParaRPr>
          </a:p>
          <a:p>
            <a:r>
              <a:rPr lang="zh-CN" altLang="zh-CN" sz="2800" b="1" kern="100" dirty="0">
                <a:solidFill>
                  <a:srgbClr val="000000"/>
                </a:solidFill>
                <a:effectLst/>
                <a:latin typeface="Times New Roman" panose="02020603050405020304" pitchFamily="18" charset="0"/>
                <a:ea typeface="Microsoft JhengHei" panose="020B0604030504040204" pitchFamily="34" charset="-120"/>
                <a:cs typeface="宋体" panose="02010600030101010101" pitchFamily="2" charset="-122"/>
              </a:rPr>
              <a:t>这里经文也充分显示圣子与圣父乃共同为创造的主神，彰显了圣父与圣子创造与维系宇宙万有（包括物界灵界）的大能。</a:t>
            </a:r>
            <a:endParaRPr lang="en-US" altLang="zh-CN" sz="2800" b="1" kern="100" dirty="0">
              <a:solidFill>
                <a:srgbClr val="000000"/>
              </a:solidFill>
              <a:latin typeface="Microsoft JhengHei" panose="020B0604030504040204" pitchFamily="34" charset="-120"/>
              <a:ea typeface="Microsoft JhengHei" panose="020B0604030504040204" pitchFamily="34" charset="-120"/>
              <a:cs typeface="宋体" panose="02010600030101010101" pitchFamily="2" charset="-122"/>
            </a:endParaRPr>
          </a:p>
          <a:p>
            <a:endParaRPr lang="en-US" altLang="zh-CN" sz="2800" b="1" u="sng" dirty="0">
              <a:latin typeface="Microsoft JhengHei" panose="020B0604030504040204" pitchFamily="34" charset="-120"/>
              <a:ea typeface="Microsoft JhengHei" panose="020B0604030504040204" pitchFamily="34" charset="-120"/>
            </a:endParaRPr>
          </a:p>
          <a:p>
            <a:r>
              <a:rPr lang="zh-CN" altLang="zh-CN" sz="2800" b="1" u="sng" dirty="0">
                <a:latin typeface="Microsoft JhengHei" panose="020B0604030504040204" pitchFamily="34" charset="-120"/>
                <a:ea typeface="Microsoft JhengHei" panose="020B0604030504040204" pitchFamily="34" charset="-120"/>
              </a:rPr>
              <a:t>约翰福音</a:t>
            </a:r>
            <a:r>
              <a:rPr lang="en-US" altLang="zh-CN" sz="2800" b="1" u="sng" dirty="0">
                <a:latin typeface="Microsoft JhengHei" panose="020B0604030504040204" pitchFamily="34" charset="-120"/>
                <a:ea typeface="Microsoft JhengHei" panose="020B0604030504040204" pitchFamily="34" charset="-120"/>
              </a:rPr>
              <a:t>4</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24</a:t>
            </a:r>
            <a:r>
              <a:rPr lang="zh-CN"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99"/>
                </a:solidFill>
                <a:latin typeface="Microsoft JhengHei" panose="020B0604030504040204" pitchFamily="34" charset="-120"/>
                <a:ea typeface="Microsoft JhengHei" panose="020B0604030504040204" pitchFamily="34" charset="-120"/>
              </a:rPr>
              <a:t>“神是灵</a:t>
            </a:r>
            <a:r>
              <a:rPr lang="zh-CN" altLang="en-US" sz="2800" b="1" dirty="0">
                <a:solidFill>
                  <a:srgbClr val="000099"/>
                </a:solidFill>
                <a:latin typeface="Microsoft JhengHei" panose="020B0604030504040204" pitchFamily="34" charset="-120"/>
                <a:ea typeface="Microsoft JhengHei" panose="020B0604030504040204" pitchFamily="34" charset="-120"/>
              </a:rPr>
              <a:t>，</a:t>
            </a:r>
            <a:r>
              <a:rPr lang="zh-CN" altLang="zh-CN" sz="2800" b="1" dirty="0">
                <a:solidFill>
                  <a:srgbClr val="000099"/>
                </a:solidFill>
                <a:latin typeface="Microsoft JhengHei" panose="020B0604030504040204" pitchFamily="34" charset="-120"/>
                <a:ea typeface="Microsoft JhengHei" panose="020B0604030504040204" pitchFamily="34" charset="-120"/>
              </a:rPr>
              <a:t>所以拜他的，必须用心灵和诚实</a:t>
            </a:r>
            <a:r>
              <a:rPr lang="en-US" altLang="zh-CN" sz="2800" b="1" dirty="0">
                <a:solidFill>
                  <a:srgbClr val="000099"/>
                </a:solidFill>
                <a:latin typeface="Microsoft JhengHei" panose="020B0604030504040204" pitchFamily="34" charset="-120"/>
                <a:ea typeface="Microsoft JhengHei" panose="020B0604030504040204" pitchFamily="34" charset="-120"/>
              </a:rPr>
              <a:t> [</a:t>
            </a:r>
            <a:r>
              <a:rPr lang="zh-CN" altLang="zh-CN" sz="2800" b="1" dirty="0">
                <a:solidFill>
                  <a:srgbClr val="000099"/>
                </a:solidFill>
                <a:latin typeface="Microsoft JhengHei" panose="020B0604030504040204" pitchFamily="34" charset="-120"/>
                <a:ea typeface="Microsoft JhengHei" panose="020B0604030504040204" pitchFamily="34" charset="-120"/>
              </a:rPr>
              <a:t>“真理”</a:t>
            </a:r>
            <a:r>
              <a:rPr lang="en-US" altLang="zh-CN" sz="2800" b="1" dirty="0">
                <a:solidFill>
                  <a:srgbClr val="000099"/>
                </a:solidFill>
                <a:latin typeface="Microsoft JhengHei" panose="020B0604030504040204" pitchFamily="34" charset="-120"/>
                <a:ea typeface="Microsoft JhengHei" panose="020B0604030504040204" pitchFamily="34" charset="-120"/>
              </a:rPr>
              <a:t>] </a:t>
            </a:r>
            <a:r>
              <a:rPr lang="zh-CN" altLang="zh-CN" sz="2800" b="1" dirty="0">
                <a:solidFill>
                  <a:srgbClr val="000099"/>
                </a:solidFill>
                <a:latin typeface="Microsoft JhengHei" panose="020B0604030504040204" pitchFamily="34" charset="-120"/>
                <a:ea typeface="Microsoft JhengHei" panose="020B0604030504040204" pitchFamily="34" charset="-120"/>
              </a:rPr>
              <a:t>拜他。”</a:t>
            </a:r>
            <a:r>
              <a:rPr lang="zh-CN" altLang="zh-CN" sz="2800" b="1" dirty="0">
                <a:latin typeface="Microsoft JhengHei" panose="020B0604030504040204" pitchFamily="34" charset="-120"/>
                <a:ea typeface="Microsoft JhengHei" panose="020B0604030504040204" pitchFamily="34" charset="-120"/>
              </a:rPr>
              <a:t> 哥林多后书</a:t>
            </a:r>
            <a:r>
              <a:rPr lang="en-US" altLang="zh-CN" sz="2800" b="1" dirty="0">
                <a:latin typeface="Microsoft JhengHei" panose="020B0604030504040204" pitchFamily="34" charset="-120"/>
                <a:ea typeface="Microsoft JhengHei" panose="020B0604030504040204" pitchFamily="34" charset="-120"/>
              </a:rPr>
              <a:t> 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17</a:t>
            </a:r>
            <a:r>
              <a:rPr lang="zh-CN" altLang="zh-CN" sz="2800" b="1" dirty="0">
                <a:latin typeface="Microsoft JhengHei" panose="020B0604030504040204" pitchFamily="34" charset="-120"/>
                <a:ea typeface="Microsoft JhengHei" panose="020B0604030504040204" pitchFamily="34" charset="-120"/>
              </a:rPr>
              <a:t>称“</a:t>
            </a:r>
            <a:r>
              <a:rPr lang="zh-CN" altLang="zh-CN" sz="2800" b="1" dirty="0">
                <a:solidFill>
                  <a:srgbClr val="000099"/>
                </a:solidFill>
                <a:latin typeface="Microsoft JhengHei" panose="020B0604030504040204" pitchFamily="34" charset="-120"/>
                <a:ea typeface="Microsoft JhengHei" panose="020B0604030504040204" pitchFamily="34" charset="-120"/>
              </a:rPr>
              <a:t>主（基督）就是那灵。主的灵在哪里，哪里就得以自由。” </a:t>
            </a:r>
            <a:endParaRPr lang="en-US" altLang="zh-CN" sz="2800" b="1" dirty="0">
              <a:solidFill>
                <a:srgbClr val="000099"/>
              </a:solidFill>
              <a:latin typeface="Microsoft JhengHei" panose="020B0604030504040204" pitchFamily="34" charset="-120"/>
              <a:ea typeface="Microsoft JhengHei" panose="020B0604030504040204" pitchFamily="34" charset="-120"/>
            </a:endParaRPr>
          </a:p>
          <a:p>
            <a:endParaRPr lang="en-US" altLang="zh-CN" sz="2800" b="1" dirty="0">
              <a:solidFill>
                <a:srgbClr val="000099"/>
              </a:solidFill>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经文显示在本体与本质上（</a:t>
            </a:r>
            <a:r>
              <a:rPr lang="en-US" altLang="zh-CN" sz="2800" b="1" dirty="0">
                <a:latin typeface="Microsoft JhengHei" panose="020B0604030504040204" pitchFamily="34" charset="-120"/>
                <a:ea typeface="Microsoft JhengHei" panose="020B0604030504040204" pitchFamily="34" charset="-120"/>
              </a:rPr>
              <a:t>ontologically and substantially</a:t>
            </a:r>
            <a:r>
              <a:rPr lang="zh-CN" altLang="zh-CN" sz="2800" b="1" dirty="0">
                <a:latin typeface="Microsoft JhengHei" panose="020B0604030504040204" pitchFamily="34" charset="-120"/>
                <a:ea typeface="Microsoft JhengHei" panose="020B0604030504040204" pitchFamily="34" charset="-120"/>
              </a:rPr>
              <a:t>），圣父、圣子、圣灵都是“原为一”（</a:t>
            </a:r>
            <a:r>
              <a:rPr lang="en-US" altLang="zh-CN" sz="2800" b="1" dirty="0">
                <a:latin typeface="Microsoft JhengHei" panose="020B0604030504040204" pitchFamily="34" charset="-120"/>
                <a:ea typeface="Microsoft JhengHei" panose="020B0604030504040204" pitchFamily="34" charset="-120"/>
              </a:rPr>
              <a:t>originally One</a:t>
            </a:r>
            <a:r>
              <a:rPr lang="zh-CN" altLang="zh-CN" sz="2800" b="1" dirty="0">
                <a:latin typeface="Microsoft JhengHei" panose="020B0604030504040204" pitchFamily="34" charset="-120"/>
                <a:ea typeface="Microsoft JhengHei" panose="020B0604030504040204" pitchFamily="34" charset="-120"/>
              </a:rPr>
              <a:t>）；就如主耶稣所宣告：“</a:t>
            </a:r>
            <a:r>
              <a:rPr lang="zh-CN" altLang="zh-CN" sz="2800" b="1" dirty="0">
                <a:solidFill>
                  <a:srgbClr val="000099"/>
                </a:solidFill>
                <a:latin typeface="Microsoft JhengHei" panose="020B0604030504040204" pitchFamily="34" charset="-120"/>
                <a:ea typeface="Microsoft JhengHei" panose="020B0604030504040204" pitchFamily="34" charset="-120"/>
              </a:rPr>
              <a:t>我与父原为一。”</a:t>
            </a:r>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10</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30</a:t>
            </a:r>
            <a:r>
              <a:rPr lang="zh-CN" altLang="zh-CN" sz="2800" b="1" dirty="0">
                <a:latin typeface="Microsoft JhengHei" panose="020B0604030504040204" pitchFamily="34" charset="-120"/>
                <a:ea typeface="Microsoft JhengHei" panose="020B0604030504040204" pitchFamily="34" charset="-120"/>
              </a:rPr>
              <a:t>）。三者都“本为”无时不存、无所不在、无所不知、无所不能、真善美圣“神灵”，是“灵体”的上帝（</a:t>
            </a:r>
            <a:r>
              <a:rPr lang="en-US" altLang="zh-CN" sz="2800" b="1" dirty="0">
                <a:latin typeface="Microsoft JhengHei" panose="020B0604030504040204" pitchFamily="34" charset="-120"/>
                <a:ea typeface="Microsoft JhengHei" panose="020B0604030504040204" pitchFamily="34" charset="-120"/>
              </a:rPr>
              <a:t>Godhead</a:t>
            </a:r>
            <a:r>
              <a:rPr lang="zh-CN" altLang="zh-CN" sz="2800" b="1" dirty="0">
                <a:latin typeface="Microsoft JhengHei" panose="020B0604030504040204" pitchFamily="34" charset="-120"/>
                <a:ea typeface="Microsoft JhengHei" panose="020B0604030504040204" pitchFamily="34" charset="-120"/>
              </a:rPr>
              <a:t>）；唯有圣子曾“道成肉身”降生于人世间，灵体成为人体，神性加上</a:t>
            </a:r>
            <a:r>
              <a:rPr lang="zh-CN" altLang="en-US" sz="2800" b="1" dirty="0">
                <a:latin typeface="Microsoft JhengHei" panose="020B0604030504040204" pitchFamily="34" charset="-120"/>
                <a:ea typeface="Microsoft JhengHei" panose="020B0604030504040204" pitchFamily="34" charset="-120"/>
              </a:rPr>
              <a:t>人</a:t>
            </a:r>
            <a:r>
              <a:rPr lang="zh-CN" altLang="zh-CN" sz="2800" b="1" dirty="0">
                <a:latin typeface="Microsoft JhengHei" panose="020B0604030504040204" pitchFamily="34" charset="-120"/>
                <a:ea typeface="Microsoft JhengHei" panose="020B0604030504040204" pitchFamily="34" charset="-120"/>
              </a:rPr>
              <a:t>性。</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987625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94195"/>
          </a:xfrm>
          <a:prstGeom prst="rect">
            <a:avLst/>
          </a:prstGeom>
        </p:spPr>
        <p:txBody>
          <a:bodyPr wrap="square">
            <a:spAutoFit/>
          </a:bodyPr>
          <a:lstStyle/>
          <a:p>
            <a:pPr algn="just">
              <a:spcAft>
                <a:spcPts val="0"/>
              </a:spcAft>
            </a:pPr>
            <a:r>
              <a:rPr lang="en-US" altLang="zh-CN" sz="3200" b="1" u="sng" kern="100" dirty="0">
                <a:solidFill>
                  <a:srgbClr val="FF0000"/>
                </a:solidFill>
                <a:latin typeface="Microsoft JhengHei" panose="020B0604030504040204" pitchFamily="34" charset="-120"/>
              </a:rPr>
              <a:t>1.3)</a:t>
            </a:r>
            <a:r>
              <a:rPr lang="zh-CN" altLang="zh-CN" sz="3200" b="1" u="sng" kern="100" dirty="0">
                <a:solidFill>
                  <a:srgbClr val="FF0000"/>
                </a:solidFill>
                <a:effectLst/>
                <a:latin typeface="Times New Roman" panose="02020603050405020304" pitchFamily="18" charset="0"/>
                <a:ea typeface="Microsoft JhengHei" panose="020B0604030504040204" pitchFamily="34" charset="-120"/>
              </a:rPr>
              <a:t>圣子基督与圣父在救赎、塑造与护卫圣徒恩典上“原为一”</a:t>
            </a:r>
            <a:endParaRPr lang="zh-CN" altLang="zh-CN" sz="2400" kern="100" dirty="0">
              <a:solidFill>
                <a:srgbClr val="FF0000"/>
              </a:solidFill>
              <a:latin typeface="Times New Roman" panose="02020603050405020304" pitchFamily="18" charset="0"/>
            </a:endParaRPr>
          </a:p>
          <a:p>
            <a:pPr algn="just">
              <a:spcAft>
                <a:spcPts val="0"/>
              </a:spcAft>
            </a:pPr>
            <a:r>
              <a:rPr lang="en-US" altLang="zh-CN" b="1" kern="100" dirty="0">
                <a:solidFill>
                  <a:srgbClr val="FF0000"/>
                </a:solidFill>
                <a:latin typeface="Microsoft JhengHei" panose="020B0604030504040204" pitchFamily="34" charset="-120"/>
              </a:rPr>
              <a:t> </a:t>
            </a:r>
            <a:endParaRPr lang="zh-CN" altLang="zh-CN" sz="1400" kern="100" dirty="0">
              <a:latin typeface="Times New Roman" panose="02020603050405020304" pitchFamily="18" charset="0"/>
            </a:endParaRPr>
          </a:p>
          <a:p>
            <a:pPr algn="just">
              <a:spcAft>
                <a:spcPts val="0"/>
              </a:spcAft>
            </a:pPr>
            <a:r>
              <a:rPr lang="zh-CN" altLang="zh-CN" sz="2800" b="1" kern="100" dirty="0">
                <a:effectLst/>
                <a:latin typeface="Times New Roman" panose="02020603050405020304" pitchFamily="18" charset="0"/>
                <a:ea typeface="Microsoft JhengHei" panose="020B0604030504040204" pitchFamily="34" charset="-120"/>
              </a:rPr>
              <a:t>对照参考相关经文，将发觉不单在本源、本性与创造并维系宇宙的工程上圣父与圣子是合一的，在救赎、灵命塑造与护卫圣徒事上也是一样。福音是上帝的福音（帖前</a:t>
            </a:r>
            <a:r>
              <a:rPr lang="en-US" altLang="zh-CN" sz="2800" b="1" kern="100" dirty="0">
                <a:effectLst/>
                <a:latin typeface="Times New Roman" panose="02020603050405020304" pitchFamily="18" charset="0"/>
                <a:ea typeface="Microsoft JhengHei" panose="020B0604030504040204" pitchFamily="34" charset="-120"/>
              </a:rPr>
              <a:t>2</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2</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8-9</a:t>
            </a:r>
            <a:r>
              <a:rPr lang="zh-CN" altLang="zh-CN" sz="2800" b="1" kern="100" dirty="0">
                <a:effectLst/>
                <a:latin typeface="Times New Roman" panose="02020603050405020304" pitchFamily="18" charset="0"/>
                <a:ea typeface="Microsoft JhengHei" panose="020B0604030504040204" pitchFamily="34" charset="-120"/>
              </a:rPr>
              <a:t>），也是基督的福音（帖前</a:t>
            </a:r>
            <a:r>
              <a:rPr lang="en-US" altLang="zh-CN" sz="2800" b="1" kern="100" dirty="0">
                <a:effectLst/>
                <a:latin typeface="Times New Roman" panose="02020603050405020304" pitchFamily="18" charset="0"/>
                <a:ea typeface="Microsoft JhengHei" panose="020B0604030504040204" pitchFamily="34" charset="-120"/>
              </a:rPr>
              <a:t>3</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2</a:t>
            </a:r>
            <a:r>
              <a:rPr lang="zh-CN" altLang="zh-CN" sz="2800" b="1" kern="100" dirty="0">
                <a:effectLst/>
                <a:latin typeface="Times New Roman" panose="02020603050405020304" pitchFamily="18" charset="0"/>
                <a:ea typeface="Microsoft JhengHei" panose="020B0604030504040204" pitchFamily="34" charset="-120"/>
              </a:rPr>
              <a:t>；加</a:t>
            </a:r>
            <a:r>
              <a:rPr lang="en-US" altLang="zh-CN" sz="2800" b="1" kern="100" dirty="0">
                <a:effectLst/>
                <a:latin typeface="Times New Roman" panose="02020603050405020304" pitchFamily="18" charset="0"/>
                <a:ea typeface="Microsoft JhengHei" panose="020B0604030504040204" pitchFamily="34" charset="-120"/>
              </a:rPr>
              <a:t>1</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7</a:t>
            </a:r>
            <a:r>
              <a:rPr lang="zh-CN" altLang="zh-CN" sz="2800" b="1" kern="100" dirty="0">
                <a:effectLst/>
                <a:latin typeface="Times New Roman" panose="02020603050405020304" pitchFamily="18" charset="0"/>
                <a:ea typeface="Microsoft JhengHei" panose="020B0604030504040204" pitchFamily="34" charset="-120"/>
              </a:rPr>
              <a:t>）；教会是父上帝的</a:t>
            </a:r>
            <a:r>
              <a:rPr lang="en-US"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加</a:t>
            </a:r>
            <a:r>
              <a:rPr lang="en-US" altLang="zh-CN" sz="2800" b="1" kern="100" dirty="0">
                <a:effectLst/>
                <a:latin typeface="Times New Roman" panose="02020603050405020304" pitchFamily="18" charset="0"/>
                <a:ea typeface="Microsoft JhengHei" panose="020B0604030504040204" pitchFamily="34" charset="-120"/>
              </a:rPr>
              <a:t> 1:13; </a:t>
            </a:r>
            <a:r>
              <a:rPr lang="zh-CN" altLang="zh-CN" sz="2800" b="1" kern="100" dirty="0">
                <a:effectLst/>
                <a:latin typeface="Times New Roman" panose="02020603050405020304" pitchFamily="18" charset="0"/>
                <a:ea typeface="Microsoft JhengHei" panose="020B0604030504040204" pitchFamily="34" charset="-120"/>
              </a:rPr>
              <a:t>林前</a:t>
            </a:r>
            <a:r>
              <a:rPr lang="en-US" altLang="zh-CN" sz="2800" b="1" kern="100" dirty="0">
                <a:effectLst/>
                <a:latin typeface="Times New Roman" panose="02020603050405020304" pitchFamily="18" charset="0"/>
                <a:ea typeface="Microsoft JhengHei" panose="020B0604030504040204" pitchFamily="34" charset="-120"/>
              </a:rPr>
              <a:t>15:9), </a:t>
            </a:r>
            <a:r>
              <a:rPr lang="zh-CN" altLang="zh-CN" sz="2800" b="1" kern="100" dirty="0">
                <a:effectLst/>
                <a:latin typeface="Times New Roman" panose="02020603050405020304" pitchFamily="18" charset="0"/>
                <a:ea typeface="Microsoft JhengHei" panose="020B0604030504040204" pitchFamily="34" charset="-120"/>
              </a:rPr>
              <a:t>也是基督的</a:t>
            </a:r>
            <a:r>
              <a:rPr lang="en-US"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罗</a:t>
            </a:r>
            <a:r>
              <a:rPr lang="en-US" altLang="zh-CN" sz="2800" b="1" kern="100" dirty="0">
                <a:effectLst/>
                <a:latin typeface="Times New Roman" panose="02020603050405020304" pitchFamily="18" charset="0"/>
                <a:ea typeface="Microsoft JhengHei" panose="020B0604030504040204" pitchFamily="34" charset="-120"/>
              </a:rPr>
              <a:t>16</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16)</a:t>
            </a:r>
            <a:r>
              <a:rPr lang="zh-CN" altLang="zh-CN" sz="2800" b="1" kern="100" dirty="0">
                <a:effectLst/>
                <a:latin typeface="Times New Roman" panose="02020603050405020304" pitchFamily="18" charset="0"/>
                <a:ea typeface="Microsoft JhengHei" panose="020B0604030504040204" pitchFamily="34" charset="-120"/>
              </a:rPr>
              <a:t>；国度属于父上帝</a:t>
            </a:r>
            <a:r>
              <a:rPr lang="en-US" altLang="zh-CN" sz="2800" b="1" kern="100" dirty="0">
                <a:effectLst/>
                <a:latin typeface="Times New Roman" panose="02020603050405020304" pitchFamily="18" charset="0"/>
                <a:ea typeface="Microsoft JhengHei" panose="020B0604030504040204" pitchFamily="34" charset="-120"/>
              </a:rPr>
              <a:t>(</a:t>
            </a:r>
            <a:r>
              <a:rPr lang="zh-CN" altLang="zh-CN" sz="2800" b="1" kern="100" dirty="0">
                <a:effectLst/>
                <a:latin typeface="Times New Roman" panose="02020603050405020304" pitchFamily="18" charset="0"/>
                <a:ea typeface="Microsoft JhengHei" panose="020B0604030504040204" pitchFamily="34" charset="-120"/>
              </a:rPr>
              <a:t>帖前</a:t>
            </a:r>
            <a:r>
              <a:rPr lang="en-US" altLang="zh-CN" sz="2800" b="1" kern="100" dirty="0">
                <a:effectLst/>
                <a:latin typeface="Times New Roman" panose="02020603050405020304" pitchFamily="18" charset="0"/>
                <a:ea typeface="Microsoft JhengHei" panose="020B0604030504040204" pitchFamily="34" charset="-120"/>
              </a:rPr>
              <a:t>2:12), </a:t>
            </a:r>
            <a:r>
              <a:rPr lang="zh-CN" altLang="zh-CN" sz="2800" b="1" kern="100" dirty="0">
                <a:effectLst/>
                <a:latin typeface="Times New Roman" panose="02020603050405020304" pitchFamily="18" charset="0"/>
                <a:ea typeface="Microsoft JhengHei" panose="020B0604030504040204" pitchFamily="34" charset="-120"/>
              </a:rPr>
              <a:t>也属于基督</a:t>
            </a:r>
            <a:r>
              <a:rPr lang="en-US"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弗</a:t>
            </a:r>
            <a:r>
              <a:rPr lang="en-US" altLang="zh-CN" sz="2800" b="1" kern="100" dirty="0">
                <a:effectLst/>
                <a:latin typeface="Times New Roman" panose="02020603050405020304" pitchFamily="18" charset="0"/>
                <a:ea typeface="Microsoft JhengHei" panose="020B0604030504040204" pitchFamily="34" charset="-120"/>
              </a:rPr>
              <a:t> 5:5)</a:t>
            </a:r>
            <a:r>
              <a:rPr lang="zh-CN" altLang="zh-CN" sz="2800" b="1" kern="100" dirty="0">
                <a:effectLst/>
                <a:latin typeface="Times New Roman" panose="02020603050405020304" pitchFamily="18" charset="0"/>
                <a:ea typeface="Microsoft JhengHei" panose="020B0604030504040204" pitchFamily="34" charset="-120"/>
              </a:rPr>
              <a:t>；上帝的道</a:t>
            </a:r>
            <a:r>
              <a:rPr lang="en-US"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西</a:t>
            </a:r>
            <a:r>
              <a:rPr lang="en-US" altLang="zh-CN" sz="2800" b="1" kern="100" dirty="0">
                <a:effectLst/>
                <a:latin typeface="Times New Roman" panose="02020603050405020304" pitchFamily="18" charset="0"/>
                <a:ea typeface="Microsoft JhengHei" panose="020B0604030504040204" pitchFamily="34" charset="-120"/>
              </a:rPr>
              <a:t> 1:25; </a:t>
            </a:r>
            <a:r>
              <a:rPr lang="zh-CN" altLang="zh-CN" sz="2800" b="1" kern="100" dirty="0">
                <a:effectLst/>
                <a:latin typeface="Times New Roman" panose="02020603050405020304" pitchFamily="18" charset="0"/>
                <a:ea typeface="Microsoft JhengHei" panose="020B0604030504040204" pitchFamily="34" charset="-120"/>
              </a:rPr>
              <a:t>帖前</a:t>
            </a:r>
            <a:r>
              <a:rPr lang="en-US" altLang="zh-CN" sz="2800" b="1" kern="100" dirty="0">
                <a:effectLst/>
                <a:latin typeface="Times New Roman" panose="02020603050405020304" pitchFamily="18" charset="0"/>
                <a:ea typeface="Microsoft JhengHei" panose="020B0604030504040204" pitchFamily="34" charset="-120"/>
              </a:rPr>
              <a:t> 2:13), </a:t>
            </a:r>
            <a:r>
              <a:rPr lang="zh-CN" altLang="zh-CN" sz="2800" b="1" kern="100" dirty="0">
                <a:effectLst/>
                <a:latin typeface="Times New Roman" panose="02020603050405020304" pitchFamily="18" charset="0"/>
                <a:ea typeface="Microsoft JhengHei" panose="020B0604030504040204" pitchFamily="34" charset="-120"/>
              </a:rPr>
              <a:t>也就是基督的道</a:t>
            </a:r>
            <a:r>
              <a:rPr lang="en-US"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帖前</a:t>
            </a:r>
            <a:r>
              <a:rPr lang="en-US" altLang="zh-CN" sz="2800" b="1" kern="100" dirty="0">
                <a:effectLst/>
                <a:latin typeface="Times New Roman" panose="02020603050405020304" pitchFamily="18" charset="0"/>
                <a:ea typeface="Microsoft JhengHei" panose="020B0604030504040204" pitchFamily="34" charset="-120"/>
              </a:rPr>
              <a:t>1:8; 4:15)</a:t>
            </a:r>
            <a:r>
              <a:rPr lang="zh-CN" altLang="zh-CN" sz="2800" b="1" kern="100" dirty="0">
                <a:effectLst/>
                <a:latin typeface="Times New Roman" panose="02020603050405020304" pitchFamily="18" charset="0"/>
                <a:ea typeface="Microsoft JhengHei" panose="020B0604030504040204" pitchFamily="34" charset="-120"/>
              </a:rPr>
              <a:t>；救恩来自上帝</a:t>
            </a:r>
            <a:r>
              <a:rPr lang="en-US"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西</a:t>
            </a:r>
            <a:r>
              <a:rPr lang="en-US" altLang="zh-CN" sz="2800" b="1" kern="100" dirty="0">
                <a:effectLst/>
                <a:latin typeface="Times New Roman" panose="02020603050405020304" pitchFamily="18" charset="0"/>
                <a:ea typeface="Microsoft JhengHei" panose="020B0604030504040204" pitchFamily="34" charset="-120"/>
              </a:rPr>
              <a:t> 1:13), </a:t>
            </a:r>
            <a:r>
              <a:rPr lang="zh-CN" altLang="zh-CN" sz="2800" b="1" kern="100" dirty="0">
                <a:effectLst/>
                <a:latin typeface="Times New Roman" panose="02020603050405020304" pitchFamily="18" charset="0"/>
                <a:ea typeface="Microsoft JhengHei" panose="020B0604030504040204" pitchFamily="34" charset="-120"/>
              </a:rPr>
              <a:t>也来自基督</a:t>
            </a:r>
            <a:r>
              <a:rPr lang="en-US" altLang="zh-CN" sz="2800" b="1" kern="100" dirty="0">
                <a:effectLst/>
                <a:latin typeface="Times New Roman" panose="02020603050405020304" pitchFamily="18" charset="0"/>
                <a:ea typeface="Microsoft JhengHei" panose="020B0604030504040204" pitchFamily="34" charset="-120"/>
              </a:rPr>
              <a:t> (</a:t>
            </a:r>
            <a:r>
              <a:rPr lang="zh-CN" altLang="zh-CN" sz="2800" b="1" kern="100" dirty="0">
                <a:effectLst/>
                <a:latin typeface="Times New Roman" panose="02020603050405020304" pitchFamily="18" charset="0"/>
                <a:ea typeface="Microsoft JhengHei" panose="020B0604030504040204" pitchFamily="34" charset="-120"/>
              </a:rPr>
              <a:t>西</a:t>
            </a:r>
            <a:r>
              <a:rPr lang="en-US" altLang="zh-CN" sz="2800" b="1" kern="100" dirty="0">
                <a:effectLst/>
                <a:latin typeface="Times New Roman" panose="02020603050405020304" pitchFamily="18" charset="0"/>
                <a:ea typeface="Microsoft JhengHei" panose="020B0604030504040204" pitchFamily="34" charset="-120"/>
              </a:rPr>
              <a:t>1</a:t>
            </a:r>
            <a:r>
              <a:rPr lang="zh-CN" altLang="zh-CN" sz="2800" b="1" kern="100" dirty="0">
                <a:effectLst/>
                <a:latin typeface="Times New Roman" panose="02020603050405020304" pitchFamily="18" charset="0"/>
                <a:ea typeface="Microsoft JhengHei" panose="020B0604030504040204" pitchFamily="34" charset="-120"/>
              </a:rPr>
              <a:t>：</a:t>
            </a:r>
            <a:r>
              <a:rPr lang="en-US" altLang="zh-CN" sz="2800" b="1" kern="100" dirty="0">
                <a:effectLst/>
                <a:latin typeface="Times New Roman" panose="02020603050405020304" pitchFamily="18" charset="0"/>
                <a:ea typeface="Microsoft JhengHei" panose="020B0604030504040204" pitchFamily="34" charset="-120"/>
              </a:rPr>
              <a:t>14</a:t>
            </a:r>
            <a:r>
              <a:rPr lang="zh-CN" altLang="zh-CN" sz="2800" b="1" kern="100" dirty="0">
                <a:effectLst/>
                <a:latin typeface="Times New Roman" panose="02020603050405020304" pitchFamily="18" charset="0"/>
                <a:ea typeface="Microsoft JhengHei" panose="020B0604030504040204" pitchFamily="34" charset="-120"/>
              </a:rPr>
              <a:t>；帖前</a:t>
            </a:r>
            <a:r>
              <a:rPr lang="en-US" altLang="zh-CN" sz="2800" b="1" kern="100" dirty="0">
                <a:effectLst/>
                <a:latin typeface="Times New Roman" panose="02020603050405020304" pitchFamily="18" charset="0"/>
                <a:ea typeface="Microsoft JhengHei" panose="020B0604030504040204" pitchFamily="34" charset="-120"/>
              </a:rPr>
              <a:t>1 :10) </a:t>
            </a:r>
            <a:r>
              <a:rPr lang="zh-CN" altLang="zh-CN" sz="2800" b="1" kern="100" dirty="0">
                <a:effectLst/>
                <a:latin typeface="Times New Roman" panose="02020603050405020304" pitchFamily="18" charset="0"/>
                <a:ea typeface="Microsoft JhengHei" panose="020B0604030504040204" pitchFamily="34" charset="-120"/>
              </a:rPr>
              <a:t>等</a:t>
            </a:r>
            <a:endParaRPr lang="en-US" altLang="zh-CN" sz="2800" b="1" kern="100" dirty="0">
              <a:effectLst/>
              <a:latin typeface="Times New Roman" panose="02020603050405020304" pitchFamily="18" charset="0"/>
              <a:ea typeface="Microsoft JhengHei" panose="020B0604030504040204" pitchFamily="34" charset="-120"/>
            </a:endParaRPr>
          </a:p>
          <a:p>
            <a:pPr algn="just">
              <a:spcAft>
                <a:spcPts val="0"/>
              </a:spcAft>
            </a:pPr>
            <a:endParaRPr lang="en-US" altLang="zh-CN" sz="2800" b="1" kern="100" dirty="0">
              <a:latin typeface="Times New Roman" panose="02020603050405020304" pitchFamily="18" charset="0"/>
              <a:ea typeface="Microsoft JhengHei" panose="020B0604030504040204" pitchFamily="34" charset="-120"/>
            </a:endParaRPr>
          </a:p>
          <a:p>
            <a:pPr algn="just"/>
            <a:r>
              <a:rPr lang="zh-CN" altLang="zh-CN" sz="2800" b="1" u="sng" dirty="0">
                <a:latin typeface="Microsoft JhengHei" panose="020B0604030504040204" pitchFamily="34" charset="-120"/>
                <a:ea typeface="Microsoft JhengHei" panose="020B0604030504040204" pitchFamily="34" charset="-120"/>
              </a:rPr>
              <a:t>约翰福音</a:t>
            </a:r>
            <a:r>
              <a:rPr lang="en-US" altLang="zh-CN" sz="2800" b="1" u="sng" dirty="0">
                <a:latin typeface="Microsoft JhengHei" panose="020B0604030504040204" pitchFamily="34" charset="-120"/>
                <a:ea typeface="Microsoft JhengHei" panose="020B0604030504040204" pitchFamily="34" charset="-120"/>
              </a:rPr>
              <a:t>10</a:t>
            </a:r>
            <a:r>
              <a:rPr lang="zh-CN" altLang="zh-CN" sz="2800" b="1" u="sng" dirty="0">
                <a:latin typeface="Microsoft JhengHei" panose="020B0604030504040204" pitchFamily="34" charset="-120"/>
                <a:ea typeface="Microsoft JhengHei" panose="020B0604030504040204" pitchFamily="34" charset="-120"/>
              </a:rPr>
              <a:t>：</a:t>
            </a:r>
            <a:r>
              <a:rPr lang="en-US" altLang="zh-CN" sz="2800" b="1" u="sng" dirty="0">
                <a:latin typeface="Microsoft JhengHei" panose="020B0604030504040204" pitchFamily="34" charset="-120"/>
                <a:ea typeface="Microsoft JhengHei" panose="020B0604030504040204" pitchFamily="34" charset="-120"/>
              </a:rPr>
              <a:t>27-30</a:t>
            </a:r>
            <a:r>
              <a:rPr lang="zh-CN" altLang="zh-CN" sz="2800" b="1" dirty="0">
                <a:latin typeface="Microsoft JhengHei" panose="020B0604030504040204" pitchFamily="34" charset="-120"/>
                <a:ea typeface="Microsoft JhengHei" panose="020B0604030504040204" pitchFamily="34" charset="-120"/>
              </a:rPr>
              <a:t>，主耶稣说：“</a:t>
            </a:r>
            <a:r>
              <a:rPr lang="en-US" altLang="zh-CN" sz="2800" b="1" dirty="0">
                <a:solidFill>
                  <a:srgbClr val="000099"/>
                </a:solidFill>
                <a:latin typeface="Microsoft JhengHei" panose="020B0604030504040204" pitchFamily="34" charset="-120"/>
                <a:ea typeface="Microsoft JhengHei" panose="020B0604030504040204" pitchFamily="34" charset="-120"/>
              </a:rPr>
              <a:t>27</a:t>
            </a:r>
            <a:r>
              <a:rPr lang="zh-CN" altLang="zh-CN" sz="2800" b="1" dirty="0">
                <a:solidFill>
                  <a:srgbClr val="000099"/>
                </a:solidFill>
                <a:latin typeface="Microsoft JhengHei" panose="020B0604030504040204" pitchFamily="34" charset="-120"/>
                <a:ea typeface="Microsoft JhengHei" panose="020B0604030504040204" pitchFamily="34" charset="-120"/>
              </a:rPr>
              <a:t>我的羊听我的声音，我也认识他们，他们也跟着我。</a:t>
            </a:r>
            <a:r>
              <a:rPr lang="en-US" altLang="zh-CN" sz="2800" b="1" dirty="0">
                <a:solidFill>
                  <a:srgbClr val="000099"/>
                </a:solidFill>
                <a:latin typeface="Microsoft JhengHei" panose="020B0604030504040204" pitchFamily="34" charset="-120"/>
                <a:ea typeface="Microsoft JhengHei" panose="020B0604030504040204" pitchFamily="34" charset="-120"/>
              </a:rPr>
              <a:t>28</a:t>
            </a:r>
            <a:r>
              <a:rPr lang="zh-CN" altLang="zh-CN" sz="2800" b="1" u="sng" dirty="0">
                <a:solidFill>
                  <a:srgbClr val="000099"/>
                </a:solidFill>
                <a:latin typeface="Microsoft JhengHei" panose="020B0604030504040204" pitchFamily="34" charset="-120"/>
                <a:ea typeface="Microsoft JhengHei" panose="020B0604030504040204" pitchFamily="34" charset="-120"/>
              </a:rPr>
              <a:t>我 又赐给他们永生</a:t>
            </a:r>
            <a:r>
              <a:rPr lang="zh-CN" altLang="zh-CN" sz="2800" b="1" dirty="0">
                <a:solidFill>
                  <a:srgbClr val="000099"/>
                </a:solidFill>
                <a:latin typeface="Microsoft JhengHei" panose="020B0604030504040204" pitchFamily="34" charset="-120"/>
                <a:ea typeface="Microsoft JhengHei" panose="020B0604030504040204" pitchFamily="34" charset="-120"/>
              </a:rPr>
              <a:t>。他们永不灭亡，</a:t>
            </a:r>
            <a:r>
              <a:rPr lang="zh-CN" altLang="zh-CN" sz="2800" b="1" u="sng" dirty="0">
                <a:solidFill>
                  <a:srgbClr val="000099"/>
                </a:solidFill>
                <a:latin typeface="Microsoft JhengHei" panose="020B0604030504040204" pitchFamily="34" charset="-120"/>
                <a:ea typeface="Microsoft JhengHei" panose="020B0604030504040204" pitchFamily="34" charset="-120"/>
              </a:rPr>
              <a:t>谁也不能从我手里把他们夺去</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29</a:t>
            </a:r>
            <a:r>
              <a:rPr lang="zh-CN" altLang="zh-CN" sz="2800" b="1" dirty="0">
                <a:solidFill>
                  <a:srgbClr val="000099"/>
                </a:solidFill>
                <a:latin typeface="Microsoft JhengHei" panose="020B0604030504040204" pitchFamily="34" charset="-120"/>
                <a:ea typeface="Microsoft JhengHei" panose="020B0604030504040204" pitchFamily="34" charset="-120"/>
              </a:rPr>
              <a:t>我父把羊赐给我，他比万有 都大。</a:t>
            </a:r>
            <a:r>
              <a:rPr lang="zh-CN" altLang="zh-CN" sz="2800" b="1" u="sng" dirty="0">
                <a:solidFill>
                  <a:srgbClr val="000099"/>
                </a:solidFill>
                <a:latin typeface="Microsoft JhengHei" panose="020B0604030504040204" pitchFamily="34" charset="-120"/>
                <a:ea typeface="Microsoft JhengHei" panose="020B0604030504040204" pitchFamily="34" charset="-120"/>
              </a:rPr>
              <a:t>谁也不能从我父手里把他们夺去</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30. </a:t>
            </a:r>
            <a:r>
              <a:rPr lang="zh-CN" altLang="zh-CN" sz="2800" b="1" u="sng" dirty="0">
                <a:solidFill>
                  <a:srgbClr val="000099"/>
                </a:solidFill>
                <a:latin typeface="Microsoft JhengHei" panose="020B0604030504040204" pitchFamily="34" charset="-120"/>
                <a:ea typeface="Microsoft JhengHei" panose="020B0604030504040204" pitchFamily="34" charset="-120"/>
              </a:rPr>
              <a:t>我与父原为一</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 </a:t>
            </a:r>
            <a:endParaRPr lang="en-US" altLang="zh-CN" sz="2800" b="1" dirty="0">
              <a:latin typeface="Microsoft JhengHei" panose="020B0604030504040204" pitchFamily="34" charset="-120"/>
              <a:ea typeface="Microsoft JhengHei" panose="020B0604030504040204" pitchFamily="34" charset="-120"/>
            </a:endParaRPr>
          </a:p>
          <a:p>
            <a:pPr algn="just"/>
            <a:endParaRPr lang="en-US" altLang="zh-CN" sz="2800" b="1" dirty="0">
              <a:latin typeface="Microsoft JhengHei" panose="020B0604030504040204" pitchFamily="34" charset="-120"/>
              <a:ea typeface="Microsoft JhengHei" panose="020B0604030504040204" pitchFamily="34" charset="-120"/>
            </a:endParaRPr>
          </a:p>
          <a:p>
            <a:pPr algn="just"/>
            <a:r>
              <a:rPr lang="zh-CN" altLang="zh-CN" sz="2800" b="1" dirty="0">
                <a:latin typeface="Microsoft JhengHei" panose="020B0604030504040204" pitchFamily="34" charset="-120"/>
                <a:ea typeface="Microsoft JhengHei" panose="020B0604030504040204" pitchFamily="34" charset="-120"/>
              </a:rPr>
              <a:t>这里反应基督为牧者与诗篇</a:t>
            </a:r>
            <a:r>
              <a:rPr lang="en-US" altLang="zh-CN" sz="2800" b="1" dirty="0">
                <a:latin typeface="Microsoft JhengHei" panose="020B0604030504040204" pitchFamily="34" charset="-120"/>
                <a:ea typeface="Microsoft JhengHei" panose="020B0604030504040204" pitchFamily="34" charset="-120"/>
              </a:rPr>
              <a:t>23</a:t>
            </a:r>
            <a:r>
              <a:rPr lang="zh-CN" altLang="zh-CN" sz="2800" b="1" dirty="0">
                <a:latin typeface="Microsoft JhengHei" panose="020B0604030504040204" pitchFamily="34" charset="-120"/>
                <a:ea typeface="Microsoft JhengHei" panose="020B0604030504040204" pitchFamily="34" charset="-120"/>
              </a:rPr>
              <a:t>篇耶和华为牧者的合一性。上述经文都提述圣父与圣子对圣徒的共同救赎、灵命牧养与施恩守护。</a:t>
            </a:r>
          </a:p>
        </p:txBody>
      </p:sp>
    </p:spTree>
    <p:extLst>
      <p:ext uri="{BB962C8B-B14F-4D97-AF65-F5344CB8AC3E}">
        <p14:creationId xmlns:p14="http://schemas.microsoft.com/office/powerpoint/2010/main" val="852193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986528"/>
          </a:xfrm>
          <a:prstGeom prst="rect">
            <a:avLst/>
          </a:prstGeom>
        </p:spPr>
        <p:txBody>
          <a:bodyPr wrap="square">
            <a:spAutoFit/>
          </a:bodyPr>
          <a:lstStyle/>
          <a:p>
            <a:r>
              <a:rPr lang="zh-CN" altLang="zh-CN" sz="2800" b="1" u="sng" kern="100" dirty="0">
                <a:solidFill>
                  <a:srgbClr val="000000"/>
                </a:solidFill>
                <a:effectLst/>
                <a:ea typeface="Microsoft JhengHei" panose="020B0604030504040204" pitchFamily="34" charset="-120"/>
                <a:cs typeface="Times New Roman" panose="02020603050405020304" pitchFamily="18" charset="0"/>
              </a:rPr>
              <a:t>约</a:t>
            </a:r>
            <a:r>
              <a:rPr lang="en-US" altLang="zh-CN" sz="2800" b="1" u="sng" kern="100" dirty="0">
                <a:solidFill>
                  <a:srgbClr val="000000"/>
                </a:solidFill>
                <a:effectLst/>
                <a:ea typeface="Microsoft JhengHei" panose="020B0604030504040204" pitchFamily="34" charset="-120"/>
                <a:cs typeface="Times New Roman" panose="02020603050405020304" pitchFamily="18" charset="0"/>
              </a:rPr>
              <a:t>14</a:t>
            </a:r>
            <a:r>
              <a:rPr lang="zh-CN" altLang="zh-CN" sz="2800" b="1" u="sng" kern="100" dirty="0">
                <a:solidFill>
                  <a:srgbClr val="000000"/>
                </a:solidFill>
                <a:effectLst/>
                <a:ea typeface="Microsoft JhengHei" panose="020B0604030504040204" pitchFamily="34" charset="-120"/>
                <a:cs typeface="Times New Roman" panose="02020603050405020304" pitchFamily="18" charset="0"/>
              </a:rPr>
              <a:t>：</a:t>
            </a:r>
            <a:r>
              <a:rPr lang="en-US" altLang="zh-CN" sz="2800" b="1" u="sng" kern="100" dirty="0">
                <a:solidFill>
                  <a:srgbClr val="000000"/>
                </a:solidFill>
                <a:effectLst/>
                <a:ea typeface="Microsoft JhengHei" panose="020B0604030504040204" pitchFamily="34" charset="-120"/>
                <a:cs typeface="Times New Roman" panose="02020603050405020304" pitchFamily="18" charset="0"/>
              </a:rPr>
              <a:t>9-11</a:t>
            </a:r>
            <a:r>
              <a:rPr lang="zh-CN" altLang="zh-CN" sz="2800" b="1" kern="100" dirty="0">
                <a:solidFill>
                  <a:srgbClr val="000099"/>
                </a:solidFill>
                <a:effectLst/>
                <a:ea typeface="Microsoft JhengHei" panose="020B0604030504040204" pitchFamily="34" charset="-120"/>
                <a:cs typeface="Times New Roman" panose="02020603050405020304" pitchFamily="18" charset="0"/>
              </a:rPr>
              <a:t>“耶稣对他说，腓力，我与你们同在这样长久，你还不认识我吗？</a:t>
            </a:r>
            <a:r>
              <a:rPr lang="zh-CN" altLang="zh-CN" sz="2800" b="1" u="sng" kern="100" dirty="0">
                <a:solidFill>
                  <a:srgbClr val="000099"/>
                </a:solidFill>
                <a:effectLst/>
                <a:ea typeface="Microsoft JhengHei" panose="020B0604030504040204" pitchFamily="34" charset="-120"/>
                <a:cs typeface="Times New Roman" panose="02020603050405020304" pitchFamily="18" charset="0"/>
              </a:rPr>
              <a:t>人看见了我，就 是看见了父</a:t>
            </a:r>
            <a:r>
              <a:rPr lang="zh-CN" altLang="zh-CN" sz="2800" b="1" kern="100" dirty="0">
                <a:solidFill>
                  <a:srgbClr val="000099"/>
                </a:solidFill>
                <a:effectLst/>
                <a:ea typeface="Microsoft JhengHei" panose="020B0604030504040204" pitchFamily="34" charset="-120"/>
                <a:cs typeface="Times New Roman" panose="02020603050405020304" pitchFamily="18" charset="0"/>
              </a:rPr>
              <a:t>。你怎么说，将父显给我们看呢</a:t>
            </a:r>
            <a:r>
              <a:rPr lang="zh-CN" altLang="zh-CN" sz="2800" b="1" kern="100" dirty="0">
                <a:solidFill>
                  <a:srgbClr val="000099"/>
                </a:solidFill>
                <a:effectLst/>
                <a:ea typeface="Microsoft JhengHei" panose="020B0604030504040204" pitchFamily="34" charset="-120"/>
                <a:cs typeface="宋体" panose="02010600030101010101" pitchFamily="2" charset="-122"/>
              </a:rPr>
              <a:t>？</a:t>
            </a:r>
            <a:r>
              <a:rPr lang="en-US" altLang="zh-CN" sz="2800" b="1" u="sng" kern="100" dirty="0">
                <a:solidFill>
                  <a:srgbClr val="000099"/>
                </a:solidFill>
                <a:effectLst/>
                <a:ea typeface="Microsoft JhengHei" panose="020B0604030504040204" pitchFamily="34" charset="-120"/>
                <a:cs typeface="宋体" panose="02010600030101010101" pitchFamily="2" charset="-122"/>
              </a:rPr>
              <a:t>10</a:t>
            </a:r>
            <a:r>
              <a:rPr lang="zh-CN" altLang="zh-CN" sz="2800" b="1" u="sng" kern="100" dirty="0">
                <a:solidFill>
                  <a:srgbClr val="000099"/>
                </a:solidFill>
                <a:effectLst/>
                <a:ea typeface="Microsoft JhengHei" panose="020B0604030504040204" pitchFamily="34" charset="-120"/>
                <a:cs typeface="Times New Roman" panose="02020603050405020304" pitchFamily="18" charset="0"/>
              </a:rPr>
              <a:t>我在父里面，父在我里面</a:t>
            </a:r>
            <a:r>
              <a:rPr lang="zh-CN" altLang="zh-CN" sz="2800" b="1" kern="100" dirty="0">
                <a:solidFill>
                  <a:srgbClr val="000099"/>
                </a:solidFill>
                <a:effectLst/>
                <a:ea typeface="Microsoft JhengHei" panose="020B0604030504040204" pitchFamily="34" charset="-120"/>
                <a:cs typeface="Times New Roman" panose="02020603050405020304" pitchFamily="18" charset="0"/>
              </a:rPr>
              <a:t>，你不信吗？我对你们 所说的话，不是凭着自己说的，乃是住在我里面的父作他自己的事</a:t>
            </a:r>
            <a:r>
              <a:rPr lang="zh-CN" altLang="zh-CN" sz="2800" b="1" kern="100" dirty="0">
                <a:solidFill>
                  <a:srgbClr val="000099"/>
                </a:solidFill>
                <a:effectLst/>
                <a:ea typeface="Microsoft JhengHei" panose="020B0604030504040204" pitchFamily="34" charset="-120"/>
                <a:cs typeface="宋体" panose="02010600030101010101" pitchFamily="2" charset="-122"/>
              </a:rPr>
              <a:t>。</a:t>
            </a:r>
            <a:r>
              <a:rPr lang="en-US" altLang="zh-CN" sz="2800" b="1" kern="100" dirty="0">
                <a:solidFill>
                  <a:srgbClr val="000099"/>
                </a:solidFill>
                <a:effectLst/>
                <a:ea typeface="Microsoft JhengHei" panose="020B0604030504040204" pitchFamily="34" charset="-120"/>
                <a:cs typeface="宋体" panose="02010600030101010101" pitchFamily="2" charset="-122"/>
              </a:rPr>
              <a:t>11.</a:t>
            </a:r>
            <a:r>
              <a:rPr lang="zh-CN" altLang="zh-CN" sz="2800" b="1" kern="100" dirty="0">
                <a:solidFill>
                  <a:srgbClr val="000099"/>
                </a:solidFill>
                <a:effectLst/>
                <a:ea typeface="Microsoft JhengHei" panose="020B0604030504040204" pitchFamily="34" charset="-120"/>
                <a:cs typeface="Times New Roman" panose="02020603050405020304" pitchFamily="18" charset="0"/>
              </a:rPr>
              <a:t>你们当信我，</a:t>
            </a:r>
            <a:r>
              <a:rPr lang="zh-CN" altLang="zh-CN" sz="2800" b="1" u="sng" kern="100" dirty="0">
                <a:solidFill>
                  <a:srgbClr val="000099"/>
                </a:solidFill>
                <a:effectLst/>
                <a:ea typeface="Microsoft JhengHei" panose="020B0604030504040204" pitchFamily="34" charset="-120"/>
                <a:cs typeface="Times New Roman" panose="02020603050405020304" pitchFamily="18" charset="0"/>
              </a:rPr>
              <a:t>我在父里 面，父在我里面</a:t>
            </a:r>
            <a:r>
              <a:rPr lang="zh-CN" altLang="zh-CN" sz="2800" b="1" kern="100" dirty="0">
                <a:solidFill>
                  <a:srgbClr val="000099"/>
                </a:solidFill>
                <a:effectLst/>
                <a:ea typeface="Microsoft JhengHei" panose="020B0604030504040204" pitchFamily="34" charset="-120"/>
                <a:cs typeface="Times New Roman" panose="02020603050405020304" pitchFamily="18" charset="0"/>
              </a:rPr>
              <a:t> 。</a:t>
            </a:r>
            <a:r>
              <a:rPr lang="zh-CN" altLang="zh-CN" sz="2800" b="1" kern="100" dirty="0">
                <a:solidFill>
                  <a:srgbClr val="000000"/>
                </a:solidFill>
                <a:effectLst/>
                <a:ea typeface="Microsoft JhengHei" panose="020B0604030504040204" pitchFamily="34" charset="-120"/>
                <a:cs typeface="宋体" panose="02010600030101010101" pitchFamily="2" charset="-122"/>
              </a:rPr>
              <a:t>”</a:t>
            </a:r>
            <a:endParaRPr lang="en-US" altLang="zh-CN" sz="2800" b="1" kern="100" dirty="0">
              <a:solidFill>
                <a:srgbClr val="000000"/>
              </a:solidFill>
              <a:effectLst/>
              <a:ea typeface="Microsoft JhengHei" panose="020B0604030504040204" pitchFamily="34" charset="-120"/>
              <a:cs typeface="宋体" panose="02010600030101010101" pitchFamily="2" charset="-122"/>
            </a:endParaRPr>
          </a:p>
          <a:p>
            <a:endParaRPr lang="en-US" altLang="zh-CN" sz="2800" b="1" kern="100" dirty="0">
              <a:solidFill>
                <a:srgbClr val="000000"/>
              </a:solidFill>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从来没有人见过圣父，唯有圣子借着祂的生命与服侍把祂彰显出来。子乃是属于父、在父里面、与父同在、来自父、最后也回归于父（</a:t>
            </a:r>
            <a:r>
              <a:rPr lang="en-US" altLang="zh-CN" sz="2800" b="1" dirty="0">
                <a:latin typeface="Microsoft JhengHei" panose="020B0604030504040204" pitchFamily="34" charset="-120"/>
                <a:ea typeface="Microsoft JhengHei" panose="020B0604030504040204" pitchFamily="34" charset="-120"/>
              </a:rPr>
              <a:t>of/ in/ with/ from and back to the Father</a:t>
            </a:r>
            <a:r>
              <a:rPr lang="zh-CN" altLang="zh-CN" sz="2800" b="1" dirty="0">
                <a:latin typeface="Microsoft JhengHei" panose="020B0604030504040204" pitchFamily="34" charset="-120"/>
                <a:ea typeface="Microsoft JhengHei" panose="020B0604030504040204" pitchFamily="34" charset="-120"/>
              </a:rPr>
              <a:t>）。</a:t>
            </a:r>
            <a:endParaRPr lang="en-US" altLang="zh-CN" sz="2800" b="1" dirty="0">
              <a:latin typeface="Microsoft JhengHei" panose="020B0604030504040204" pitchFamily="34" charset="-120"/>
              <a:ea typeface="Microsoft JhengHei" panose="020B0604030504040204" pitchFamily="34" charset="-120"/>
            </a:endParaRPr>
          </a:p>
          <a:p>
            <a:endParaRPr lang="en-US" altLang="zh-CN" sz="2800" b="1" dirty="0">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父是如何的真善美圣，子也是一样的真善美圣。父的旨意、说话、医治、拯救、护卫、审判等工作都乃借着子体现。</a:t>
            </a:r>
            <a:endParaRPr lang="en-US" altLang="zh-CN" sz="2800" b="1" dirty="0">
              <a:latin typeface="Microsoft JhengHei" panose="020B0604030504040204" pitchFamily="34" charset="-120"/>
              <a:ea typeface="Microsoft JhengHei" panose="020B0604030504040204" pitchFamily="34" charset="-120"/>
            </a:endParaRPr>
          </a:p>
          <a:p>
            <a:endParaRPr lang="en-US" altLang="zh-CN" sz="2800" b="1" dirty="0">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圣父与圣子在本体与本性上原为一，在创造与救赎等工程也原为一，显明共同的神性。因此在世时圣子一切的一切乃顺从</a:t>
            </a:r>
            <a:r>
              <a:rPr lang="en-US" altLang="zh-CN" sz="2800" b="1" dirty="0">
                <a:latin typeface="Microsoft JhengHei" panose="020B0604030504040204" pitchFamily="34" charset="-120"/>
                <a:ea typeface="Microsoft JhengHei" panose="020B0604030504040204" pitchFamily="34" charset="-120"/>
              </a:rPr>
              <a:t>(submitting to)</a:t>
            </a:r>
            <a:r>
              <a:rPr lang="zh-CN" altLang="zh-CN" sz="2800" b="1" dirty="0">
                <a:latin typeface="Microsoft JhengHei" panose="020B0604030504040204" pitchFamily="34" charset="-120"/>
                <a:ea typeface="Microsoft JhengHei" panose="020B0604030504040204" pitchFamily="34" charset="-120"/>
              </a:rPr>
              <a:t>、代表</a:t>
            </a:r>
            <a:r>
              <a:rPr lang="en-US" altLang="zh-CN" sz="2800" b="1" dirty="0">
                <a:latin typeface="Microsoft JhengHei" panose="020B0604030504040204" pitchFamily="34" charset="-120"/>
                <a:ea typeface="Microsoft JhengHei" panose="020B0604030504040204" pitchFamily="34" charset="-120"/>
              </a:rPr>
              <a:t>(representing)</a:t>
            </a:r>
            <a:r>
              <a:rPr lang="zh-CN" altLang="zh-CN" sz="2800" b="1" dirty="0">
                <a:latin typeface="Microsoft JhengHei" panose="020B0604030504040204" pitchFamily="34" charset="-120"/>
                <a:ea typeface="Microsoft JhengHei" panose="020B0604030504040204" pitchFamily="34" charset="-120"/>
              </a:rPr>
              <a:t>、代替</a:t>
            </a:r>
            <a:r>
              <a:rPr lang="en-US" altLang="zh-CN" sz="2800" b="1" dirty="0">
                <a:latin typeface="Microsoft JhengHei" panose="020B0604030504040204" pitchFamily="34" charset="-120"/>
                <a:ea typeface="Microsoft JhengHei" panose="020B0604030504040204" pitchFamily="34" charset="-120"/>
              </a:rPr>
              <a:t>(substituting)</a:t>
            </a:r>
            <a:r>
              <a:rPr lang="zh-CN" altLang="zh-CN" sz="2800" b="1" dirty="0">
                <a:latin typeface="Microsoft JhengHei" panose="020B0604030504040204" pitchFamily="34" charset="-120"/>
                <a:ea typeface="Microsoft JhengHei" panose="020B0604030504040204" pitchFamily="34" charset="-120"/>
              </a:rPr>
              <a:t>且等同于（</a:t>
            </a:r>
            <a:r>
              <a:rPr lang="en-US" altLang="zh-CN" sz="2800" b="1" dirty="0">
                <a:latin typeface="Microsoft JhengHei" panose="020B0604030504040204" pitchFamily="34" charset="-120"/>
                <a:ea typeface="Microsoft JhengHei" panose="020B0604030504040204" pitchFamily="34" charset="-120"/>
              </a:rPr>
              <a:t>equating/IS)</a:t>
            </a:r>
            <a:r>
              <a:rPr lang="zh-CN" altLang="zh-CN" sz="2800" b="1" dirty="0">
                <a:latin typeface="Microsoft JhengHei" panose="020B0604030504040204" pitchFamily="34" charset="-120"/>
                <a:ea typeface="Microsoft JhengHei" panose="020B0604030504040204" pitchFamily="34" charset="-120"/>
              </a:rPr>
              <a:t>神。</a:t>
            </a:r>
          </a:p>
          <a:p>
            <a:endParaRPr lang="zh-CN" altLang="en-US" sz="2800" dirty="0"/>
          </a:p>
        </p:txBody>
      </p:sp>
    </p:spTree>
    <p:extLst>
      <p:ext uri="{BB962C8B-B14F-4D97-AF65-F5344CB8AC3E}">
        <p14:creationId xmlns:p14="http://schemas.microsoft.com/office/powerpoint/2010/main" val="148939825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TotalTime>
  <Words>15518</Words>
  <Application>Microsoft Office PowerPoint</Application>
  <PresentationFormat>Widescreen</PresentationFormat>
  <Paragraphs>316</Paragraphs>
  <Slides>60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60</vt:i4>
      </vt:variant>
    </vt:vector>
  </HeadingPairs>
  <TitlesOfParts>
    <vt:vector size="67" baseType="lpstr">
      <vt:lpstr>Microsoft JhengHei</vt:lpstr>
      <vt:lpstr>宋体</vt:lpstr>
      <vt:lpstr>Arial</vt:lpstr>
      <vt:lpstr>Calibri</vt:lpstr>
      <vt:lpstr>Calibri Light</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chan HK</cp:lastModifiedBy>
  <cp:revision>34</cp:revision>
  <dcterms:created xsi:type="dcterms:W3CDTF">2020-05-04T02:02:46Z</dcterms:created>
  <dcterms:modified xsi:type="dcterms:W3CDTF">2024-12-29T13:38:59Z</dcterms:modified>
</cp:coreProperties>
</file>