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302" r:id="rId8"/>
    <p:sldId id="262" r:id="rId9"/>
    <p:sldId id="263" r:id="rId10"/>
    <p:sldId id="264" r:id="rId11"/>
    <p:sldId id="265" r:id="rId12"/>
    <p:sldId id="266" r:id="rId13"/>
    <p:sldId id="267" r:id="rId14"/>
    <p:sldId id="268" r:id="rId15"/>
    <p:sldId id="303" r:id="rId16"/>
    <p:sldId id="269" r:id="rId17"/>
    <p:sldId id="270" r:id="rId18"/>
    <p:sldId id="304" r:id="rId19"/>
    <p:sldId id="271"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9" r:id="rId36"/>
    <p:sldId id="290" r:id="rId37"/>
    <p:sldId id="291" r:id="rId38"/>
    <p:sldId id="292" r:id="rId39"/>
    <p:sldId id="293" r:id="rId40"/>
    <p:sldId id="288" r:id="rId41"/>
    <p:sldId id="294" r:id="rId42"/>
    <p:sldId id="295" r:id="rId43"/>
    <p:sldId id="296" r:id="rId44"/>
    <p:sldId id="297" r:id="rId45"/>
    <p:sldId id="298" r:id="rId46"/>
    <p:sldId id="299" r:id="rId4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45" y="58"/>
      </p:cViewPr>
      <p:guideLst/>
    </p:cSldViewPr>
  </p:slideViewPr>
  <p:notesTextViewPr>
    <p:cViewPr>
      <p:scale>
        <a:sx n="1" d="1"/>
        <a:sy n="1" d="1"/>
      </p:scale>
      <p:origin x="0" y="0"/>
    </p:cViewPr>
  </p:notesTextViewPr>
  <p:sorterViewPr>
    <p:cViewPr>
      <p:scale>
        <a:sx n="100" d="100"/>
        <a:sy n="100" d="100"/>
      </p:scale>
      <p:origin x="0" y="-26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4131724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1614591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1541153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95489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3286440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284735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887499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2254164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521882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2760979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D5DF272-40A4-4F48-B293-9BD55C8349B3}" type="datetimeFigureOut">
              <a:rPr lang="zh-CN" altLang="en-US" smtClean="0"/>
              <a:t>2024/12/25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2750528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5DF272-40A4-4F48-B293-9BD55C8349B3}" type="datetimeFigureOut">
              <a:rPr lang="zh-CN" altLang="en-US" smtClean="0"/>
              <a:t>2024/12/25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7151D5-1737-4A39-873E-936579714481}" type="slidenum">
              <a:rPr lang="zh-CN" altLang="en-US" smtClean="0"/>
              <a:t>‹#›</a:t>
            </a:fld>
            <a:endParaRPr lang="zh-CN" altLang="en-US"/>
          </a:p>
        </p:txBody>
      </p:sp>
    </p:spTree>
    <p:extLst>
      <p:ext uri="{BB962C8B-B14F-4D97-AF65-F5344CB8AC3E}">
        <p14:creationId xmlns:p14="http://schemas.microsoft.com/office/powerpoint/2010/main" val="18119893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hyperlink" Target="mailto:BiblicalPress@carm.or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88490"/>
            <a:ext cx="12192000" cy="7017306"/>
          </a:xfrm>
          <a:prstGeom prst="rect">
            <a:avLst/>
          </a:prstGeom>
        </p:spPr>
        <p:txBody>
          <a:bodyPr wrap="square">
            <a:spAutoFit/>
          </a:bodyPr>
          <a:lstStyle/>
          <a:p>
            <a:pPr algn="ctr">
              <a:spcAft>
                <a:spcPts val="0"/>
              </a:spcAft>
            </a:pPr>
            <a:r>
              <a:rPr lang="zh-CN" altLang="zh-CN" sz="3000" b="1" u="sng" kern="0" dirty="0">
                <a:solidFill>
                  <a:srgbClr val="FF0000"/>
                </a:solidFill>
                <a:effectLst/>
                <a:latin typeface="Microsoft JhengHei" panose="020B0604030504040204" pitchFamily="34" charset="-120"/>
                <a:ea typeface="Microsoft JhengHei" panose="020B0604030504040204" pitchFamily="34" charset="-120"/>
                <a:cs typeface="宋体" panose="02010600030101010101" pitchFamily="2" charset="-122"/>
              </a:rPr>
              <a:t>三一真神与十字架的荣耀光辉</a:t>
            </a:r>
            <a:endParaRPr lang="zh-CN" altLang="zh-CN" sz="3000" b="1" kern="100" dirty="0">
              <a:latin typeface="Microsoft JhengHei" panose="020B0604030504040204" pitchFamily="34" charset="-120"/>
              <a:ea typeface="Microsoft JhengHei" panose="020B0604030504040204" pitchFamily="34" charset="-120"/>
            </a:endParaRPr>
          </a:p>
          <a:p>
            <a:r>
              <a:rPr lang="en-MY" altLang="zh-CN" sz="3000" b="1" kern="0" dirty="0">
                <a:latin typeface="Microsoft JhengHei" panose="020B0604030504040204" pitchFamily="34" charset="-120"/>
                <a:ea typeface="Microsoft JhengHei" panose="020B0604030504040204" pitchFamily="34" charset="-120"/>
                <a:cs typeface="宋体" panose="02010600030101010101" pitchFamily="2" charset="-122"/>
              </a:rPr>
              <a:t> </a:t>
            </a:r>
            <a:endParaRPr lang="zh-CN" altLang="zh-CN" sz="3000" b="1" kern="100" dirty="0">
              <a:latin typeface="Microsoft JhengHei" panose="020B0604030504040204" pitchFamily="34" charset="-120"/>
              <a:ea typeface="Microsoft JhengHei" panose="020B0604030504040204" pitchFamily="34" charset="-120"/>
            </a:endParaRPr>
          </a:p>
          <a:p>
            <a:r>
              <a:rPr lang="zh-CN" altLang="en-US" sz="3000" b="1" u="sng" kern="100" dirty="0">
                <a:solidFill>
                  <a:srgbClr val="FF0000"/>
                </a:solidFill>
                <a:effectLst/>
                <a:latin typeface="Microsoft JhengHei" panose="020B0604030504040204" pitchFamily="34" charset="-120"/>
                <a:ea typeface="Microsoft JhengHei" panose="020B0604030504040204" pitchFamily="34" charset="-120"/>
              </a:rPr>
              <a:t>导论</a:t>
            </a:r>
            <a:r>
              <a:rPr lang="zh-CN" altLang="zh-CN" sz="3000" b="1" kern="100" dirty="0">
                <a:solidFill>
                  <a:srgbClr val="FF0000"/>
                </a:solidFill>
                <a:effectLst/>
                <a:latin typeface="Microsoft JhengHei" panose="020B0604030504040204" pitchFamily="34" charset="-120"/>
                <a:ea typeface="Microsoft JhengHei" panose="020B0604030504040204" pitchFamily="34" charset="-120"/>
              </a:rPr>
              <a:t>：</a:t>
            </a:r>
            <a:endParaRPr lang="zh-CN" altLang="zh-CN" sz="3000" b="1" kern="100" dirty="0">
              <a:latin typeface="Microsoft JhengHei" panose="020B0604030504040204" pitchFamily="34" charset="-120"/>
              <a:ea typeface="Microsoft JhengHei" panose="020B0604030504040204" pitchFamily="34" charset="-120"/>
            </a:endParaRPr>
          </a:p>
          <a:p>
            <a:r>
              <a:rPr lang="en-US" altLang="zh-CN" sz="2900" b="1" kern="100" dirty="0">
                <a:solidFill>
                  <a:srgbClr val="000000"/>
                </a:solidFill>
                <a:latin typeface="Microsoft JhengHei" panose="020B0604030504040204" pitchFamily="34" charset="-120"/>
                <a:ea typeface="Microsoft JhengHei" panose="020B0604030504040204" pitchFamily="34" charset="-120"/>
              </a:rPr>
              <a:t> </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rPr>
              <a:t>伊斯兰否定上帝是父，否定耶稣是上帝独特、神性的圣子，也不认识圣灵为真主的灵</a:t>
            </a:r>
            <a:r>
              <a:rPr lang="zh-CN" altLang="en-US" sz="2900" b="1" kern="100" dirty="0">
                <a:solidFill>
                  <a:srgbClr val="000000"/>
                </a:solidFill>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rPr>
              <a:t>因此</a:t>
            </a:r>
            <a:r>
              <a:rPr lang="zh-CN" altLang="en-US"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rPr>
              <a:t>从开始即误解并否定基督教“三位一体”的信仰</a:t>
            </a:r>
            <a:r>
              <a:rPr lang="zh-CN" altLang="en-US"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rPr>
              <a:t>古兰经中一些</a:t>
            </a:r>
            <a:r>
              <a:rPr lang="zh-CN" altLang="en-US" sz="2900" b="1" kern="100" dirty="0">
                <a:solidFill>
                  <a:srgbClr val="000000"/>
                </a:solidFill>
                <a:effectLst/>
                <a:latin typeface="Microsoft JhengHei" panose="020B0604030504040204" pitchFamily="34" charset="-120"/>
                <a:ea typeface="Microsoft JhengHei" panose="020B0604030504040204" pitchFamily="34" charset="-120"/>
              </a:rPr>
              <a:t>持反对的</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rPr>
              <a:t>经文如下：</a:t>
            </a:r>
            <a:endParaRPr lang="zh-CN" altLang="zh-CN" sz="2900" b="1" kern="100" dirty="0">
              <a:latin typeface="Microsoft JhengHei" panose="020B0604030504040204" pitchFamily="34" charset="-120"/>
              <a:ea typeface="Microsoft JhengHei" panose="020B0604030504040204" pitchFamily="34" charset="-120"/>
            </a:endParaRPr>
          </a:p>
          <a:p>
            <a:r>
              <a:rPr lang="en-US" altLang="zh-CN" sz="2900" b="1" kern="100" dirty="0">
                <a:solidFill>
                  <a:srgbClr val="000000"/>
                </a:solidFill>
                <a:latin typeface="Microsoft JhengHei" panose="020B0604030504040204" pitchFamily="34" charset="-120"/>
                <a:ea typeface="Microsoft JhengHei" panose="020B0604030504040204" pitchFamily="34" charset="-120"/>
              </a:rPr>
              <a:t> </a:t>
            </a:r>
            <a:endParaRPr lang="zh-CN" altLang="zh-CN" sz="2900" b="1" kern="100" dirty="0">
              <a:latin typeface="Microsoft JhengHei" panose="020B0604030504040204" pitchFamily="34" charset="-120"/>
              <a:ea typeface="Microsoft JhengHei" panose="020B0604030504040204" pitchFamily="34" charset="-120"/>
            </a:endParaRPr>
          </a:p>
          <a:p>
            <a:r>
              <a:rPr lang="zh-CN" altLang="zh-CN" sz="2900" b="1" u="sng" kern="100" dirty="0">
                <a:effectLst/>
                <a:latin typeface="Microsoft JhengHei" panose="020B0604030504040204" pitchFamily="34" charset="-120"/>
                <a:ea typeface="Microsoft JhengHei" panose="020B0604030504040204" pitchFamily="34" charset="-120"/>
              </a:rPr>
              <a:t>古兰经</a:t>
            </a:r>
            <a:r>
              <a:rPr lang="en-US" altLang="zh-CN" sz="2900" b="1" u="sng" kern="100" dirty="0">
                <a:effectLst/>
                <a:latin typeface="Microsoft JhengHei" panose="020B0604030504040204" pitchFamily="34" charset="-120"/>
                <a:ea typeface="Microsoft JhengHei" panose="020B0604030504040204" pitchFamily="34" charset="-120"/>
              </a:rPr>
              <a:t>5</a:t>
            </a:r>
            <a:r>
              <a:rPr lang="zh-CN" altLang="zh-CN" sz="2900" b="1" u="sng" kern="100" dirty="0">
                <a:effectLst/>
                <a:latin typeface="Microsoft JhengHei" panose="020B0604030504040204" pitchFamily="34" charset="-120"/>
                <a:ea typeface="Microsoft JhengHei" panose="020B0604030504040204" pitchFamily="34" charset="-120"/>
              </a:rPr>
              <a:t>：</a:t>
            </a:r>
            <a:r>
              <a:rPr lang="en-US" altLang="zh-CN" sz="2900" b="1" u="sng" kern="100" dirty="0">
                <a:effectLst/>
                <a:latin typeface="Microsoft JhengHei" panose="020B0604030504040204" pitchFamily="34" charset="-120"/>
                <a:ea typeface="Microsoft JhengHei" panose="020B0604030504040204" pitchFamily="34" charset="-120"/>
              </a:rPr>
              <a:t>72-73</a:t>
            </a:r>
            <a:r>
              <a:rPr lang="zh-CN"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solidFill>
                  <a:srgbClr val="008000"/>
                </a:solidFill>
                <a:effectLst/>
                <a:latin typeface="Microsoft JhengHei" panose="020B0604030504040204" pitchFamily="34" charset="-120"/>
                <a:ea typeface="Microsoft JhengHei" panose="020B0604030504040204" pitchFamily="34" charset="-120"/>
              </a:rPr>
              <a:t>妄言真主就是麦尔彦之子麦西哈（弥赛亚）的人，确已不信道了。麦西哈曾说：“以色列的后裔啊</a:t>
            </a:r>
            <a:r>
              <a:rPr lang="en-US" altLang="zh-CN" sz="2900" b="1" kern="100" dirty="0">
                <a:solidFill>
                  <a:srgbClr val="008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8000"/>
                </a:solidFill>
                <a:effectLst/>
                <a:latin typeface="Microsoft JhengHei" panose="020B0604030504040204" pitchFamily="34" charset="-120"/>
                <a:ea typeface="Microsoft JhengHei" panose="020B0604030504040204" pitchFamily="34" charset="-120"/>
              </a:rPr>
              <a:t>你们当崇拜真主—我的主，和你们的主。谁以物配主，真主必禁止谁入乐园，他的归宿是火狱。</a:t>
            </a:r>
            <a:r>
              <a:rPr lang="en-US" altLang="zh-CN" sz="2900" b="1" kern="100" dirty="0">
                <a:solidFill>
                  <a:srgbClr val="008000"/>
                </a:solidFill>
                <a:effectLst/>
                <a:latin typeface="Microsoft JhengHei" panose="020B0604030504040204" pitchFamily="34" charset="-120"/>
                <a:ea typeface="Microsoft JhengHei" panose="020B0604030504040204" pitchFamily="34" charset="-120"/>
              </a:rPr>
              <a:t>73.</a:t>
            </a:r>
            <a:r>
              <a:rPr lang="zh-CN" altLang="zh-CN" sz="2900" b="1" u="sng" kern="100" dirty="0">
                <a:solidFill>
                  <a:srgbClr val="008000"/>
                </a:solidFill>
                <a:effectLst/>
                <a:latin typeface="Microsoft JhengHei" panose="020B0604030504040204" pitchFamily="34" charset="-120"/>
                <a:ea typeface="Microsoft JhengHei" panose="020B0604030504040204" pitchFamily="34" charset="-120"/>
              </a:rPr>
              <a:t>妄言真主确是三位中的一位</a:t>
            </a:r>
            <a:r>
              <a:rPr lang="zh-CN" altLang="zh-CN" sz="2900" b="1" u="sng" kern="100" dirty="0">
                <a:solidFill>
                  <a:srgbClr val="008000"/>
                </a:solidFill>
                <a:latin typeface="Microsoft JhengHei" panose="020B0604030504040204" pitchFamily="34" charset="-120"/>
                <a:ea typeface="Microsoft JhengHei" panose="020B0604030504040204" pitchFamily="34" charset="-120"/>
              </a:rPr>
              <a:t>的人（“</a:t>
            </a:r>
            <a:r>
              <a:rPr lang="en-US" altLang="zh-CN" sz="2900" b="1" u="sng" kern="100" dirty="0" err="1">
                <a:solidFill>
                  <a:srgbClr val="008000"/>
                </a:solidFill>
                <a:latin typeface="Microsoft JhengHei" panose="020B0604030504040204" pitchFamily="34" charset="-120"/>
                <a:ea typeface="Microsoft JhengHei" panose="020B0604030504040204" pitchFamily="34" charset="-120"/>
              </a:rPr>
              <a:t>thaalithu</a:t>
            </a:r>
            <a:r>
              <a:rPr lang="en-US" altLang="zh-CN" sz="2900" b="1" u="sng" kern="100" dirty="0">
                <a:solidFill>
                  <a:srgbClr val="008000"/>
                </a:solidFill>
                <a:latin typeface="Microsoft JhengHei" panose="020B0604030504040204" pitchFamily="34" charset="-120"/>
                <a:ea typeface="Microsoft JhengHei" panose="020B0604030504040204" pitchFamily="34" charset="-120"/>
              </a:rPr>
              <a:t> </a:t>
            </a:r>
            <a:r>
              <a:rPr lang="en-US" altLang="zh-CN" sz="2900" b="1" u="sng" kern="100" dirty="0" err="1">
                <a:solidFill>
                  <a:srgbClr val="008000"/>
                </a:solidFill>
                <a:latin typeface="Microsoft JhengHei" panose="020B0604030504040204" pitchFamily="34" charset="-120"/>
                <a:ea typeface="Microsoft JhengHei" panose="020B0604030504040204" pitchFamily="34" charset="-120"/>
              </a:rPr>
              <a:t>thalatha</a:t>
            </a:r>
            <a:r>
              <a:rPr lang="zh-CN" altLang="zh-CN" sz="2900" b="1" u="sng" kern="100" dirty="0">
                <a:solidFill>
                  <a:srgbClr val="008000"/>
                </a:solidFill>
                <a:latin typeface="Microsoft JhengHei" panose="020B0604030504040204" pitchFamily="34" charset="-120"/>
                <a:ea typeface="Microsoft JhengHei" panose="020B0604030504040204" pitchFamily="34" charset="-120"/>
              </a:rPr>
              <a:t>”</a:t>
            </a:r>
            <a:r>
              <a:rPr lang="en-US" altLang="zh-CN" sz="2900" b="1" u="sng" kern="100" dirty="0">
                <a:solidFill>
                  <a:srgbClr val="008000"/>
                </a:solidFill>
                <a:latin typeface="Microsoft JhengHei" panose="020B0604030504040204" pitchFamily="34" charset="-120"/>
                <a:ea typeface="Microsoft JhengHei" panose="020B0604030504040204" pitchFamily="34" charset="-120"/>
              </a:rPr>
              <a:t>-the third of the three</a:t>
            </a:r>
            <a:r>
              <a:rPr lang="zh-CN" altLang="zh-CN" sz="2900" b="1" u="sng" kern="100" dirty="0">
                <a:solidFill>
                  <a:srgbClr val="008000"/>
                </a:solidFill>
                <a:latin typeface="Microsoft JhengHei" panose="020B0604030504040204" pitchFamily="34" charset="-120"/>
                <a:ea typeface="Microsoft JhengHei" panose="020B0604030504040204" pitchFamily="34" charset="-120"/>
              </a:rPr>
              <a:t>） </a:t>
            </a:r>
            <a:r>
              <a:rPr lang="zh-CN" altLang="zh-CN" sz="2900" b="1" kern="100" dirty="0">
                <a:solidFill>
                  <a:srgbClr val="008000"/>
                </a:solidFill>
                <a:effectLst/>
                <a:latin typeface="Microsoft JhengHei" panose="020B0604030504040204" pitchFamily="34" charset="-120"/>
                <a:ea typeface="Microsoft JhengHei" panose="020B0604030504040204" pitchFamily="34" charset="-120"/>
              </a:rPr>
              <a:t>确已不信道了。除独一的主宰外，绝无应受崇拜的</a:t>
            </a:r>
            <a:endParaRPr lang="en-US" altLang="zh-CN" sz="2900" b="1" kern="100" dirty="0">
              <a:effectLst/>
              <a:latin typeface="Microsoft JhengHei" panose="020B0604030504040204" pitchFamily="34" charset="-120"/>
              <a:ea typeface="Microsoft JhengHei" panose="020B0604030504040204" pitchFamily="34" charset="-120"/>
            </a:endParaRPr>
          </a:p>
          <a:p>
            <a:endParaRPr lang="en-US" altLang="zh-CN" sz="2900" b="1" u="sng" kern="100" dirty="0">
              <a:effectLst/>
              <a:latin typeface="Microsoft JhengHei" panose="020B0604030504040204" pitchFamily="34" charset="-120"/>
              <a:ea typeface="Microsoft JhengHei" panose="020B0604030504040204" pitchFamily="34" charset="-120"/>
            </a:endParaRPr>
          </a:p>
          <a:p>
            <a:r>
              <a:rPr lang="zh-CN" altLang="zh-CN" sz="2900" b="1" u="sng" kern="100" dirty="0">
                <a:effectLst/>
                <a:latin typeface="Microsoft JhengHei" panose="020B0604030504040204" pitchFamily="34" charset="-120"/>
                <a:ea typeface="Microsoft JhengHei" panose="020B0604030504040204" pitchFamily="34" charset="-120"/>
              </a:rPr>
              <a:t>古</a:t>
            </a:r>
            <a:r>
              <a:rPr lang="en-US" altLang="zh-CN" sz="2900" b="1" u="sng" kern="100" dirty="0">
                <a:effectLst/>
                <a:latin typeface="Microsoft JhengHei" panose="020B0604030504040204" pitchFamily="34" charset="-120"/>
                <a:ea typeface="Microsoft JhengHei" panose="020B0604030504040204" pitchFamily="34" charset="-120"/>
              </a:rPr>
              <a:t>5</a:t>
            </a:r>
            <a:r>
              <a:rPr lang="zh-CN" altLang="zh-CN" sz="2900" b="1" u="sng" kern="100" dirty="0">
                <a:effectLst/>
                <a:latin typeface="Microsoft JhengHei" panose="020B0604030504040204" pitchFamily="34" charset="-120"/>
                <a:ea typeface="Microsoft JhengHei" panose="020B0604030504040204" pitchFamily="34" charset="-120"/>
              </a:rPr>
              <a:t>：</a:t>
            </a:r>
            <a:r>
              <a:rPr lang="en-US" altLang="zh-CN" sz="2900" b="1" u="sng" kern="100" dirty="0">
                <a:effectLst/>
                <a:latin typeface="Microsoft JhengHei" panose="020B0604030504040204" pitchFamily="34" charset="-120"/>
                <a:ea typeface="Microsoft JhengHei" panose="020B0604030504040204" pitchFamily="34" charset="-120"/>
              </a:rPr>
              <a:t>75</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solidFill>
                  <a:srgbClr val="008000"/>
                </a:solidFill>
                <a:effectLst/>
                <a:latin typeface="Microsoft JhengHei" panose="020B0604030504040204" pitchFamily="34" charset="-120"/>
                <a:ea typeface="Microsoft JhengHei" panose="020B0604030504040204" pitchFamily="34" charset="-120"/>
              </a:rPr>
              <a:t>麦尔彦之子麦西哈只是一个使者，在他之前有许多使者确已逝去了。</a:t>
            </a:r>
            <a:r>
              <a:rPr lang="zh-CN" altLang="zh-CN" sz="2900" b="1" kern="100" dirty="0">
                <a:effectLst/>
                <a:latin typeface="Microsoft JhengHei" panose="020B0604030504040204" pitchFamily="34" charset="-120"/>
                <a:ea typeface="Microsoft JhengHei" panose="020B0604030504040204" pitchFamily="34" charset="-120"/>
              </a:rPr>
              <a:t>看来古兰经乃是把“三位一体”</a:t>
            </a:r>
            <a:r>
              <a:rPr lang="zh-CN" altLang="en-US" sz="2900" b="1" kern="100" dirty="0">
                <a:effectLst/>
                <a:latin typeface="Microsoft JhengHei" panose="020B0604030504040204" pitchFamily="34" charset="-120"/>
                <a:ea typeface="Microsoft JhengHei" panose="020B0604030504040204" pitchFamily="34" charset="-120"/>
              </a:rPr>
              <a:t>理解</a:t>
            </a:r>
            <a:r>
              <a:rPr lang="zh-CN" altLang="zh-CN" sz="2900" b="1" kern="100" dirty="0">
                <a:effectLst/>
                <a:latin typeface="Microsoft JhengHei" panose="020B0604030504040204" pitchFamily="34" charset="-120"/>
                <a:ea typeface="Microsoft JhengHei" panose="020B0604030504040204" pitchFamily="34" charset="-120"/>
              </a:rPr>
              <a:t>为是三个各别分开的神。 </a:t>
            </a:r>
            <a:endParaRPr lang="zh-CN" altLang="zh-CN" sz="2900" b="1"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289959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4428"/>
            <a:ext cx="12192000" cy="6817251"/>
          </a:xfrm>
          <a:prstGeom prst="rect">
            <a:avLst/>
          </a:prstGeom>
        </p:spPr>
        <p:txBody>
          <a:bodyPr wrap="square">
            <a:spAutoFit/>
          </a:bodyPr>
          <a:lstStyle/>
          <a:p>
            <a:pPr algn="just">
              <a:spcAft>
                <a:spcPts val="0"/>
              </a:spcAft>
            </a:pP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（二）怎样的神</a:t>
            </a:r>
            <a:r>
              <a:rPr lang="zh-CN" altLang="en-US"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成就怎样的事</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基督教的神观与救赎观</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，两者</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存在着</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密切的关系。基督信仰的上帝是</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上帝，因此基督教的神论、基督论、圣灵论与救赎论是环环相扣、连成一体的。救恩乃是三位一体上帝的共同作为。同样的，伊斯兰的神观也带出相应的救赎观。伊斯兰否定三位一体，否定圣父、圣子、圣灵内在生命的合一，因此它的救赎观</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跟基督教</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存有</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很</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大</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差别。</a:t>
            </a:r>
            <a:r>
              <a:rPr lang="zh-CN"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伊斯兰所提供的救恩乃是</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一位一体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阿拉独个的作为。</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祂使人上天堂下地狱。</a:t>
            </a:r>
            <a:r>
              <a:rPr lang="zh-CN"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两者的救赎观</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绝不是殊途同归，而是各有</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自己的路，自己的门</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所。</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900" b="1" kern="100" dirty="0">
                <a:effectLst/>
                <a:latin typeface="Microsoft JhengHei" panose="020B0604030504040204" pitchFamily="34" charset="-120"/>
                <a:ea typeface="Microsoft JhengHei" panose="020B0604030504040204" pitchFamily="34" charset="-120"/>
              </a:rPr>
              <a:t> </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论</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到</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两者的神观与救赎观，需要先厘清一个信仰的前提。伊斯兰弆绝三位一体，因为它误以为基督教的三位一体指敬拜阿拉、耶稣、玛利亚为三位同尊的神（参</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5: 116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）；或误以为耶稣乃等同于阿拉，即阿拉就是耶稣（参</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5: 72</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）；或误会基督教乃敬拜三个不同的阿拉，而阿拉不过是三个中的一个，或其中的三分之一（参</a:t>
            </a:r>
            <a:r>
              <a:rPr lang="en-US" altLang="zh-CN" sz="2900" b="1" kern="100" dirty="0">
                <a:effectLst/>
                <a:latin typeface="Microsoft JhengHei" panose="020B0604030504040204" pitchFamily="34" charset="-120"/>
                <a:ea typeface="Microsoft JhengHei" panose="020B0604030504040204" pitchFamily="34" charset="-120"/>
              </a:rPr>
              <a:t>-4: 171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5: 73</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344470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060" y="0"/>
            <a:ext cx="12277060" cy="7017306"/>
          </a:xfrm>
          <a:prstGeom prst="rect">
            <a:avLst/>
          </a:prstGeom>
        </p:spPr>
        <p:txBody>
          <a:bodyPr wrap="square">
            <a:spAutoFit/>
          </a:bodyPr>
          <a:lstStyle/>
          <a:p>
            <a:pPr algn="just">
              <a:spcAft>
                <a:spcPts val="0"/>
              </a:spcAft>
            </a:pP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伊斯兰对基督教</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有关三位一体的观念</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都是对基督信仰的无知与误解。可悲穆斯林至今</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仍然</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攻击基督宗教为错缪的多神教，是</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以物配主</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shirk</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）的宗教，基督宗教徒为</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不信者</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err="1">
                <a:effectLst/>
                <a:latin typeface="Microsoft JhengHei" panose="020B0604030504040204" pitchFamily="34" charset="-120"/>
                <a:ea typeface="Microsoft JhengHei" panose="020B0604030504040204" pitchFamily="34" charset="-120"/>
              </a:rPr>
              <a:t>kafirs</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）。对伊斯兰来说</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以物配主</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是死罪！这是伊斯兰自创教以来</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即排斥逼迫基督宗教的一个主要因素。基督门徒极需就此</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面对</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挑战</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辩道平反。</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u="none" strike="noStrike"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（三）基督教坚持一神信仰</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从信仰的前题而论，基督教乃坚持一神信仰（</a:t>
            </a:r>
            <a:r>
              <a:rPr lang="en-US" altLang="zh-CN" sz="3000" b="1" kern="100" dirty="0">
                <a:effectLst/>
                <a:latin typeface="Microsoft JhengHei" panose="020B0604030504040204" pitchFamily="34" charset="-120"/>
                <a:ea typeface="Microsoft JhengHei" panose="020B0604030504040204" pitchFamily="34" charset="-120"/>
              </a:rPr>
              <a:t>monotheism</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）。这是整部新旧约圣经的教导，也是历世历代基督教信仰的傳承。</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旧约</a:t>
            </a:r>
            <a:r>
              <a:rPr lang="zh-CN" altLang="zh-CN" sz="3000" b="1" u="sng"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出埃及记</a:t>
            </a:r>
            <a:r>
              <a:rPr lang="en-US" altLang="zh-CN" sz="3000" b="1" u="sng" kern="100" dirty="0">
                <a:solidFill>
                  <a:srgbClr val="0D0D0D"/>
                </a:solidFill>
                <a:effectLst/>
                <a:latin typeface="Microsoft JhengHei" panose="020B0604030504040204" pitchFamily="34" charset="-120"/>
                <a:ea typeface="Microsoft JhengHei" panose="020B0604030504040204" pitchFamily="34" charset="-120"/>
              </a:rPr>
              <a:t>20</a:t>
            </a:r>
            <a:r>
              <a:rPr lang="zh-CN" altLang="zh-CN" sz="3000" b="1" u="sng"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solidFill>
                  <a:srgbClr val="0D0D0D"/>
                </a:solidFill>
                <a:effectLst/>
                <a:latin typeface="Microsoft JhengHei" panose="020B0604030504040204" pitchFamily="34" charset="-120"/>
                <a:ea typeface="Microsoft JhengHei" panose="020B0604030504040204" pitchFamily="34" charset="-120"/>
              </a:rPr>
              <a:t>3</a:t>
            </a:r>
            <a:r>
              <a:rPr lang="zh-CN" altLang="zh-CN" sz="3000" b="1" u="sng"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D0D0D"/>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除了我以外，你不可有别的神。</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又</a:t>
            </a:r>
            <a:r>
              <a:rPr lang="zh-CN" altLang="zh-CN" sz="3000" b="1" u="sng"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申命记</a:t>
            </a:r>
            <a:r>
              <a:rPr lang="en-US" altLang="zh-CN" sz="3000" b="1" u="sng" kern="100" dirty="0">
                <a:solidFill>
                  <a:srgbClr val="0D0D0D"/>
                </a:solidFill>
                <a:effectLst/>
                <a:latin typeface="Microsoft JhengHei" panose="020B0604030504040204" pitchFamily="34" charset="-120"/>
                <a:ea typeface="Microsoft JhengHei" panose="020B0604030504040204" pitchFamily="34" charset="-120"/>
              </a:rPr>
              <a:t>6</a:t>
            </a:r>
            <a:r>
              <a:rPr lang="zh-CN" altLang="zh-CN" sz="3000" b="1" u="sng"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solidFill>
                  <a:srgbClr val="0D0D0D"/>
                </a:solidFill>
                <a:effectLst/>
                <a:latin typeface="Microsoft JhengHei" panose="020B0604030504040204" pitchFamily="34" charset="-120"/>
                <a:ea typeface="Microsoft JhengHei" panose="020B0604030504040204" pitchFamily="34" charset="-120"/>
              </a:rPr>
              <a:t>4</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以色列啊，你要听！耶和华</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我们神是独一的主。</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en-US"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请</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注意：经文中的</a:t>
            </a:r>
            <a:r>
              <a:rPr lang="en-US" altLang="zh-CN" sz="3000" b="1" kern="100" dirty="0">
                <a:solidFill>
                  <a:srgbClr val="0D0D0D"/>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独一</a:t>
            </a:r>
            <a:r>
              <a:rPr lang="en-US" altLang="zh-CN" sz="3000" b="1" kern="100" dirty="0">
                <a:solidFill>
                  <a:srgbClr val="0D0D0D"/>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（希伯来文</a:t>
            </a:r>
            <a:r>
              <a:rPr lang="en-US" altLang="zh-CN" sz="3000" b="1" i="1" kern="100" dirty="0">
                <a:effectLst/>
                <a:latin typeface="Microsoft JhengHei" panose="020B0604030504040204" pitchFamily="34" charset="-120"/>
                <a:ea typeface="Microsoft JhengHei" panose="020B0604030504040204" pitchFamily="34" charset="-120"/>
              </a:rPr>
              <a:t> ’</a:t>
            </a:r>
            <a:r>
              <a:rPr lang="en-US" altLang="zh-CN" sz="3000" b="1" i="1" kern="100" dirty="0" err="1">
                <a:effectLst/>
                <a:latin typeface="Microsoft JhengHei" panose="020B0604030504040204" pitchFamily="34" charset="-120"/>
                <a:ea typeface="Microsoft JhengHei" panose="020B0604030504040204" pitchFamily="34" charset="-120"/>
              </a:rPr>
              <a:t>echad</a:t>
            </a:r>
            <a:r>
              <a:rPr lang="en-US" altLang="zh-CN" sz="3000" b="1" i="1" kern="100" dirty="0">
                <a:effectLst/>
                <a:latin typeface="Microsoft JhengHei" panose="020B0604030504040204" pitchFamily="34" charset="-120"/>
                <a:ea typeface="Microsoft JhengHei" panose="020B0604030504040204" pitchFamily="34" charset="-120"/>
              </a:rPr>
              <a:t> </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即英语的</a:t>
            </a:r>
            <a:r>
              <a:rPr lang="en-US" altLang="zh-CN" sz="3000" b="1" kern="100" dirty="0">
                <a:effectLst/>
                <a:latin typeface="Microsoft JhengHei" panose="020B0604030504040204" pitchFamily="34" charset="-120"/>
                <a:ea typeface="Microsoft JhengHei" panose="020B0604030504040204" pitchFamily="34" charset="-120"/>
              </a:rPr>
              <a:t>“one”</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）可指</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孤独的一</a:t>
            </a:r>
            <a:r>
              <a:rPr lang="en-US" altLang="zh-CN" sz="3000" b="1" kern="100" dirty="0">
                <a:effectLst/>
                <a:latin typeface="Microsoft JhengHei" panose="020B0604030504040204" pitchFamily="34" charset="-120"/>
                <a:ea typeface="Microsoft JhengHei" panose="020B0604030504040204" pitchFamily="34" charset="-120"/>
              </a:rPr>
              <a:t>-solitary oneness”</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，也可指</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综合的一</a:t>
            </a:r>
            <a:r>
              <a:rPr lang="en-US" altLang="zh-CN" sz="3000" b="1" kern="100" dirty="0">
                <a:effectLst/>
                <a:latin typeface="Microsoft JhengHei" panose="020B0604030504040204" pitchFamily="34" charset="-120"/>
                <a:ea typeface="Microsoft JhengHei" panose="020B0604030504040204" pitchFamily="34" charset="-120"/>
              </a:rPr>
              <a:t>-composite/ compound oneness”</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；另一个字眼</a:t>
            </a:r>
            <a:r>
              <a:rPr lang="en-US" altLang="zh-CN" sz="3000" b="1" kern="100" dirty="0">
                <a:effectLst/>
                <a:latin typeface="Microsoft JhengHei" panose="020B0604030504040204" pitchFamily="34" charset="-120"/>
                <a:ea typeface="Microsoft JhengHei" panose="020B0604030504040204" pitchFamily="34" charset="-120"/>
              </a:rPr>
              <a:t>“</a:t>
            </a:r>
            <a:r>
              <a:rPr lang="en-US" altLang="zh-CN" sz="3000" b="1" i="1" kern="100" dirty="0">
                <a:effectLst/>
                <a:latin typeface="Microsoft JhengHei" panose="020B0604030504040204" pitchFamily="34" charset="-120"/>
                <a:ea typeface="Microsoft JhengHei" panose="020B0604030504040204" pitchFamily="34" charset="-120"/>
              </a:rPr>
              <a:t> </a:t>
            </a:r>
            <a:r>
              <a:rPr lang="en-US" altLang="zh-CN" sz="3000" b="1" i="1" kern="100" dirty="0" err="1">
                <a:effectLst/>
                <a:latin typeface="Microsoft JhengHei" panose="020B0604030504040204" pitchFamily="34" charset="-120"/>
                <a:ea typeface="Microsoft JhengHei" panose="020B0604030504040204" pitchFamily="34" charset="-120"/>
              </a:rPr>
              <a:t>yachid</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则单指</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孤独的一</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3175975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6326" y="0"/>
            <a:ext cx="12085674" cy="6863417"/>
          </a:xfrm>
          <a:prstGeom prst="rect">
            <a:avLst/>
          </a:prstGeom>
        </p:spPr>
        <p:txBody>
          <a:bodyPr wrap="square">
            <a:spAutoFit/>
          </a:bodyPr>
          <a:lstStyle/>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但在旧约套用在耶和华上帝总是用</a:t>
            </a:r>
            <a:r>
              <a:rPr lang="en-US" altLang="zh-CN" sz="2900" b="1" i="1" kern="100" dirty="0">
                <a:effectLst/>
                <a:latin typeface="Microsoft JhengHei" panose="020B0604030504040204" pitchFamily="34" charset="-120"/>
                <a:ea typeface="Microsoft JhengHei" panose="020B0604030504040204" pitchFamily="34" charset="-120"/>
              </a:rPr>
              <a:t> ’</a:t>
            </a:r>
            <a:r>
              <a:rPr lang="en-US" altLang="zh-CN" sz="2900" b="1" i="1" kern="100" dirty="0" err="1">
                <a:effectLst/>
                <a:latin typeface="Microsoft JhengHei" panose="020B0604030504040204" pitchFamily="34" charset="-120"/>
                <a:ea typeface="Microsoft JhengHei" panose="020B0604030504040204" pitchFamily="34" charset="-120"/>
              </a:rPr>
              <a:t>echad</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。所谓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综合的一</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，犹如亚当夏娃两人成为</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一体</a:t>
            </a:r>
            <a:r>
              <a:rPr lang="en-US" altLang="zh-CN" sz="2900" b="1" i="1" kern="100" dirty="0">
                <a:latin typeface="Microsoft JhengHei" panose="020B0604030504040204" pitchFamily="34" charset="-120"/>
                <a:ea typeface="Microsoft JhengHei" panose="020B0604030504040204" pitchFamily="34" charset="-120"/>
              </a:rPr>
              <a:t>’</a:t>
            </a:r>
            <a:r>
              <a:rPr lang="en-US" altLang="zh-CN" sz="2900" b="1" i="1" kern="100" dirty="0" err="1">
                <a:latin typeface="Microsoft JhengHei" panose="020B0604030504040204" pitchFamily="34" charset="-120"/>
                <a:ea typeface="Microsoft JhengHei" panose="020B0604030504040204" pitchFamily="34" charset="-120"/>
              </a:rPr>
              <a:t>echad</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（创</a:t>
            </a:r>
            <a:r>
              <a:rPr lang="en-US" altLang="zh-CN" sz="2900" b="1" kern="100" dirty="0">
                <a:effectLst/>
                <a:latin typeface="Microsoft JhengHei" panose="020B0604030504040204" pitchFamily="34" charset="-120"/>
                <a:ea typeface="Microsoft JhengHei" panose="020B0604030504040204" pitchFamily="34" charset="-120"/>
              </a:rPr>
              <a:t>2</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24</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）；又犹如在示拿平原天下的人成为</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一民</a:t>
            </a:r>
            <a:r>
              <a:rPr lang="en-US" altLang="zh-CN" sz="2900" b="1" i="1" kern="100" dirty="0">
                <a:latin typeface="Microsoft JhengHei" panose="020B0604030504040204" pitchFamily="34" charset="-120"/>
                <a:ea typeface="Microsoft JhengHei" panose="020B0604030504040204" pitchFamily="34" charset="-120"/>
              </a:rPr>
              <a:t>’</a:t>
            </a:r>
            <a:r>
              <a:rPr lang="en-US" altLang="zh-CN" sz="2900" b="1" i="1" kern="100" dirty="0" err="1">
                <a:latin typeface="Microsoft JhengHei" panose="020B0604030504040204" pitchFamily="34" charset="-120"/>
                <a:ea typeface="Microsoft JhengHei" panose="020B0604030504040204" pitchFamily="34" charset="-120"/>
              </a:rPr>
              <a:t>echad</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（创</a:t>
            </a:r>
            <a:r>
              <a:rPr lang="en-US" altLang="zh-CN" sz="2900" b="1" kern="100" dirty="0">
                <a:effectLst/>
                <a:latin typeface="Microsoft JhengHei" panose="020B0604030504040204" pitchFamily="34" charset="-120"/>
                <a:ea typeface="Microsoft JhengHei" panose="020B0604030504040204" pitchFamily="34" charset="-120"/>
              </a:rPr>
              <a:t>11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t>
            </a:r>
            <a:r>
              <a:rPr lang="en-US" altLang="zh-CN" sz="2900" b="1" i="1" kern="100" dirty="0">
                <a:effectLst/>
                <a:latin typeface="Microsoft JhengHei" panose="020B0604030504040204" pitchFamily="34" charset="-120"/>
                <a:ea typeface="Microsoft JhengHei" panose="020B0604030504040204" pitchFamily="34" charset="-120"/>
              </a:rPr>
              <a:t>’</a:t>
            </a:r>
            <a:r>
              <a:rPr lang="en-US" altLang="zh-CN" sz="2900" b="1" i="1" kern="100" dirty="0" err="1">
                <a:effectLst/>
                <a:latin typeface="Microsoft JhengHei" panose="020B0604030504040204" pitchFamily="34" charset="-120"/>
                <a:ea typeface="Microsoft JhengHei" panose="020B0604030504040204" pitchFamily="34" charset="-120"/>
              </a:rPr>
              <a:t>echad</a:t>
            </a:r>
            <a:r>
              <a:rPr lang="en-US" altLang="zh-CN" sz="2900" b="1" i="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的用词可包含其他元素或个体。另一点需要知道的是：希伯来文旧约数千次对</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神</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的称谓</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乃是使用复数的</a:t>
            </a:r>
            <a:r>
              <a:rPr lang="en-US" altLang="zh-CN" sz="2900" b="1" kern="100" dirty="0">
                <a:effectLst/>
                <a:latin typeface="Microsoft JhengHei" panose="020B0604030504040204" pitchFamily="34" charset="-120"/>
                <a:ea typeface="Microsoft JhengHei" panose="020B0604030504040204" pitchFamily="34" charset="-120"/>
              </a:rPr>
              <a:t>“Elohim”</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（单数是</a:t>
            </a:r>
            <a:r>
              <a:rPr lang="en-US" altLang="zh-CN" sz="2900" b="1" kern="100" dirty="0">
                <a:effectLst/>
                <a:latin typeface="Microsoft JhengHei" panose="020B0604030504040204" pitchFamily="34" charset="-120"/>
                <a:ea typeface="Microsoft JhengHei" panose="020B0604030504040204" pitchFamily="34" charset="-120"/>
              </a:rPr>
              <a:t>“El”</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），如</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创世记第</a:t>
            </a:r>
            <a:r>
              <a:rPr lang="en-US" altLang="zh-CN" sz="2900" b="1" u="sng" kern="100" dirty="0">
                <a:effectLst/>
                <a:latin typeface="Microsoft JhengHei" panose="020B0604030504040204" pitchFamily="34" charset="-120"/>
                <a:ea typeface="Microsoft JhengHei" panose="020B0604030504040204" pitchFamily="34" charset="-120"/>
              </a:rPr>
              <a:t>1</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章</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一再提</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到</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的造物主</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时采用</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神</a:t>
            </a:r>
            <a:r>
              <a:rPr lang="en-US" altLang="zh-CN" sz="2900" b="1" kern="100" dirty="0">
                <a:effectLst/>
                <a:latin typeface="Microsoft JhengHei" panose="020B0604030504040204" pitchFamily="34" charset="-120"/>
                <a:ea typeface="Microsoft JhengHei" panose="020B0604030504040204" pitchFamily="34" charset="-120"/>
              </a:rPr>
              <a:t>-Elohim”</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为例。</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900" b="1" kern="100" dirty="0">
                <a:effectLst/>
                <a:latin typeface="Microsoft JhengHei" panose="020B0604030504040204" pitchFamily="34" charset="-120"/>
                <a:ea typeface="Microsoft JhengHei" panose="020B0604030504040204" pitchFamily="34" charset="-120"/>
              </a:rPr>
              <a:t> </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显然上帝</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神的称谓是复数，然而相关的动词</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如</a:t>
            </a:r>
            <a:r>
              <a:rPr lang="en-US" altLang="zh-CN" sz="2900" b="1" kern="100" dirty="0">
                <a:effectLst/>
                <a:latin typeface="Microsoft JhengHei" panose="020B0604030504040204" pitchFamily="34" charset="-120"/>
                <a:ea typeface="Microsoft JhengHei" panose="020B0604030504040204" pitchFamily="34" charset="-120"/>
              </a:rPr>
              <a:t>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创造</a:t>
            </a:r>
            <a:r>
              <a:rPr lang="en-US" altLang="zh-CN" sz="2900" b="1" kern="100" dirty="0">
                <a:effectLst/>
                <a:latin typeface="Microsoft JhengHei" panose="020B0604030504040204" pitchFamily="34" charset="-120"/>
                <a:ea typeface="Microsoft JhengHei" panose="020B0604030504040204" pitchFamily="34" charset="-120"/>
              </a:rPr>
              <a:t>-bara”</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却是单数。来到</a:t>
            </a:r>
            <a:r>
              <a:rPr lang="en-US" altLang="zh-CN" sz="2900" b="1" kern="100" dirty="0">
                <a:effectLst/>
                <a:latin typeface="Microsoft JhengHei" panose="020B0604030504040204" pitchFamily="34" charset="-120"/>
                <a:ea typeface="Microsoft JhengHei" panose="020B0604030504040204" pitchFamily="34" charset="-120"/>
              </a:rPr>
              <a:t>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26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神又说：</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我们要照着</a:t>
            </a:r>
            <a:r>
              <a:rPr lang="zh-CN" altLang="zh-CN" sz="29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我们</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的形象、按着</a:t>
            </a:r>
            <a:r>
              <a:rPr lang="zh-CN" altLang="zh-CN" sz="29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我们</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的样式造人</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问题：神即是一位，为何这里说</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我们</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呢？许多学者称之为表示</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尊荣的复数</a:t>
            </a:r>
            <a:r>
              <a:rPr lang="en-US" altLang="zh-CN" sz="2900" b="1" kern="100" dirty="0">
                <a:effectLst/>
                <a:latin typeface="Microsoft JhengHei" panose="020B0604030504040204" pitchFamily="34" charset="-120"/>
                <a:ea typeface="Microsoft JhengHei" panose="020B0604030504040204" pitchFamily="34" charset="-120"/>
              </a:rPr>
              <a:t>”(plural of majesty)</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，但也有学者认为</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那乃是旧约中</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伏笔</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。无论如何，旧约的一神论是明确的。有关</a:t>
            </a:r>
            <a:r>
              <a:rPr lang="en-US" altLang="zh-CN" sz="2900" b="1" kern="100" dirty="0">
                <a:effectLst/>
                <a:latin typeface="Microsoft JhengHei" panose="020B0604030504040204" pitchFamily="34" charset="-120"/>
                <a:ea typeface="Microsoft JhengHei" panose="020B0604030504040204" pitchFamily="34" charset="-120"/>
              </a:rPr>
              <a:t>“</a:t>
            </a:r>
            <a:r>
              <a:rPr lang="en-US" altLang="zh-CN" sz="2900" b="1" i="1" kern="100" dirty="0">
                <a:effectLst/>
                <a:latin typeface="Microsoft JhengHei" panose="020B0604030504040204" pitchFamily="34" charset="-120"/>
                <a:ea typeface="Microsoft JhengHei" panose="020B0604030504040204" pitchFamily="34" charset="-120"/>
              </a:rPr>
              <a:t>’</a:t>
            </a:r>
            <a:r>
              <a:rPr lang="en-US" altLang="zh-CN" sz="2900" b="1" i="1" kern="100" dirty="0" err="1">
                <a:effectLst/>
                <a:latin typeface="Microsoft JhengHei" panose="020B0604030504040204" pitchFamily="34" charset="-120"/>
                <a:ea typeface="Microsoft JhengHei" panose="020B0604030504040204" pitchFamily="34" charset="-120"/>
              </a:rPr>
              <a:t>echad</a:t>
            </a:r>
            <a:r>
              <a:rPr lang="en-US" altLang="zh-CN" sz="2900" b="1" kern="100" dirty="0">
                <a:effectLst/>
                <a:latin typeface="Microsoft JhengHei" panose="020B0604030504040204" pitchFamily="34" charset="-120"/>
                <a:ea typeface="Microsoft JhengHei" panose="020B0604030504040204" pitchFamily="34" charset="-120"/>
              </a:rPr>
              <a:t> /</a:t>
            </a:r>
            <a:r>
              <a:rPr lang="en-US" altLang="zh-CN" sz="2900" b="1" i="1" kern="100" dirty="0">
                <a:effectLst/>
                <a:latin typeface="Microsoft JhengHei" panose="020B0604030504040204" pitchFamily="34" charset="-120"/>
                <a:ea typeface="Microsoft JhengHei" panose="020B0604030504040204" pitchFamily="34" charset="-120"/>
              </a:rPr>
              <a:t> </a:t>
            </a:r>
            <a:r>
              <a:rPr lang="en-US" altLang="zh-CN" sz="2900" b="1" i="1" kern="100" dirty="0" err="1">
                <a:effectLst/>
                <a:latin typeface="Microsoft JhengHei" panose="020B0604030504040204" pitchFamily="34" charset="-120"/>
                <a:ea typeface="Microsoft JhengHei" panose="020B0604030504040204" pitchFamily="34" charset="-120"/>
              </a:rPr>
              <a:t>yachid</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之用法</a:t>
            </a:r>
            <a:r>
              <a:rPr lang="zh-CN" altLang="zh-CN" sz="36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600" b="1" kern="100" dirty="0">
                <a:effectLst/>
                <a:latin typeface="Microsoft JhengHei" panose="020B0604030504040204" pitchFamily="34" charset="-120"/>
                <a:ea typeface="Microsoft JhengHei" panose="020B0604030504040204" pitchFamily="34" charset="-120"/>
              </a:rPr>
              <a:t>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可参</a:t>
            </a:r>
            <a:r>
              <a:rPr lang="en-US" altLang="zh-CN" sz="2800" b="1" kern="100" dirty="0">
                <a:effectLst/>
                <a:latin typeface="Microsoft JhengHei" panose="020B0604030504040204" pitchFamily="34" charset="-120"/>
                <a:ea typeface="Microsoft JhengHei" panose="020B0604030504040204" pitchFamily="34" charset="-120"/>
              </a:rPr>
              <a:t> M. L. Brown</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著</a:t>
            </a:r>
            <a:r>
              <a:rPr lang="zh-CN" altLang="zh-CN" sz="2800" b="1" kern="100" dirty="0">
                <a:effectLst/>
                <a:latin typeface="Microsoft JhengHei" panose="020B0604030504040204" pitchFamily="34" charset="-120"/>
                <a:ea typeface="Microsoft JhengHei" panose="020B0604030504040204" pitchFamily="34" charset="-120"/>
              </a:rPr>
              <a:t> </a:t>
            </a:r>
            <a:r>
              <a:rPr lang="en-US" altLang="zh-CN" sz="2800" b="1" i="1" kern="100" dirty="0">
                <a:effectLst/>
                <a:latin typeface="Microsoft JhengHei" panose="020B0604030504040204" pitchFamily="34" charset="-120"/>
                <a:ea typeface="Microsoft JhengHei" panose="020B0604030504040204" pitchFamily="34" charset="-120"/>
              </a:rPr>
              <a:t>Answering Jewish Objections to Jesus</a:t>
            </a:r>
            <a:r>
              <a:rPr lang="zh-CN" altLang="zh-CN" sz="2800" b="1" i="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i="1" kern="100" dirty="0">
                <a:effectLst/>
                <a:latin typeface="Microsoft JhengHei" panose="020B0604030504040204" pitchFamily="34" charset="-120"/>
                <a:ea typeface="Microsoft JhengHei" panose="020B0604030504040204" pitchFamily="34" charset="-120"/>
              </a:rPr>
              <a:t>Vol 2</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，页</a:t>
            </a:r>
            <a:r>
              <a:rPr lang="zh-CN" altLang="zh-CN" sz="2800" b="1" kern="100" dirty="0">
                <a:effectLst/>
                <a:latin typeface="Microsoft JhengHei" panose="020B0604030504040204" pitchFamily="34" charset="-120"/>
                <a:ea typeface="Microsoft JhengHei" panose="020B0604030504040204" pitchFamily="34" charset="-120"/>
              </a:rPr>
              <a:t> </a:t>
            </a:r>
            <a:r>
              <a:rPr lang="en-US" altLang="zh-CN" sz="2800" b="1" kern="100" dirty="0">
                <a:effectLst/>
                <a:latin typeface="Microsoft JhengHei" panose="020B0604030504040204" pitchFamily="34" charset="-120"/>
                <a:ea typeface="Microsoft JhengHei" panose="020B0604030504040204" pitchFamily="34" charset="-120"/>
              </a:rPr>
              <a:t>3-10</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。他在页</a:t>
            </a:r>
            <a:r>
              <a:rPr lang="en-US" altLang="zh-CN" sz="2800" b="1" kern="100" dirty="0">
                <a:effectLst/>
                <a:latin typeface="Microsoft JhengHei" panose="020B0604030504040204" pitchFamily="34" charset="-120"/>
                <a:ea typeface="Microsoft JhengHei" panose="020B0604030504040204" pitchFamily="34" charset="-120"/>
              </a:rPr>
              <a:t>10</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说</a:t>
            </a:r>
            <a:r>
              <a:rPr lang="en-US" altLang="zh-CN" sz="2800" b="1" kern="100" dirty="0">
                <a:effectLst/>
                <a:latin typeface="Microsoft JhengHei" panose="020B0604030504040204" pitchFamily="34" charset="-120"/>
                <a:ea typeface="Microsoft JhengHei" panose="020B0604030504040204" pitchFamily="34" charset="-120"/>
              </a:rPr>
              <a:t>“</a:t>
            </a:r>
            <a:r>
              <a:rPr lang="en-US" altLang="zh-CN" sz="2800" b="1" i="1" kern="100" dirty="0">
                <a:effectLst/>
                <a:latin typeface="Microsoft JhengHei" panose="020B0604030504040204" pitchFamily="34" charset="-120"/>
                <a:ea typeface="Microsoft JhengHei" panose="020B0604030504040204" pitchFamily="34" charset="-120"/>
              </a:rPr>
              <a:t>’</a:t>
            </a:r>
            <a:r>
              <a:rPr lang="en-US" altLang="zh-CN" sz="2800" b="1" i="1" kern="100" dirty="0" err="1">
                <a:effectLst/>
                <a:latin typeface="Microsoft JhengHei" panose="020B0604030504040204" pitchFamily="34" charset="-120"/>
                <a:ea typeface="Microsoft JhengHei" panose="020B0604030504040204" pitchFamily="34" charset="-120"/>
              </a:rPr>
              <a:t>echad</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不证明三位一体，但也不排除其可能性。（</a:t>
            </a:r>
            <a:r>
              <a:rPr lang="en-US" altLang="zh-CN" sz="2800" b="1" kern="100" dirty="0">
                <a:effectLst/>
                <a:latin typeface="Microsoft JhengHei" panose="020B0604030504040204" pitchFamily="34" charset="-120"/>
                <a:ea typeface="Microsoft JhengHei" panose="020B0604030504040204" pitchFamily="34" charset="-120"/>
              </a:rPr>
              <a:t>*3</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81820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4236"/>
            <a:ext cx="12192000" cy="6786473"/>
          </a:xfrm>
          <a:prstGeom prst="rect">
            <a:avLst/>
          </a:prstGeom>
        </p:spPr>
        <p:txBody>
          <a:bodyPr wrap="square">
            <a:spAutoFit/>
          </a:bodyPr>
          <a:lstStyle/>
          <a:p>
            <a:pPr>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来到新约</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主耶稣也照样宣示：</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马可福音</a:t>
            </a:r>
            <a:r>
              <a:rPr lang="en-US" altLang="zh-CN" sz="2900" b="1" u="sng" kern="100" dirty="0">
                <a:effectLst/>
                <a:latin typeface="Microsoft JhengHei" panose="020B0604030504040204" pitchFamily="34" charset="-120"/>
                <a:ea typeface="Microsoft JhengHei" panose="020B0604030504040204" pitchFamily="34" charset="-120"/>
              </a:rPr>
              <a:t>12:28-30</a:t>
            </a:r>
            <a:r>
              <a:rPr lang="en-US" altLang="zh-CN" sz="2900" b="1" kern="100" dirty="0">
                <a:effectLst/>
                <a:latin typeface="Microsoft JhengHei" panose="020B0604030504040204" pitchFamily="34" charset="-120"/>
                <a:ea typeface="Microsoft JhengHei" panose="020B0604030504040204" pitchFamily="34" charset="-120"/>
              </a:rPr>
              <a:t>,</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 </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“28.</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有一个文士来</a:t>
            </a:r>
            <a:r>
              <a:rPr lang="zh-CN" altLang="en-US" sz="2900" b="1" kern="100" dirty="0">
                <a:solidFill>
                  <a:srgbClr val="000099"/>
                </a:solidFill>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就问</a:t>
            </a:r>
            <a:r>
              <a:rPr lang="zh-CN" altLang="en-US"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祂</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说，诫命中哪是第一要紧的呢？</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29.</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耶稣回答说，第一要紧的，就是说，以色列阿，你要听。主我们神，</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是独一的主。</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30.</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你要尽心，尽性，尽意，尽力，爱主你的神。</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约翰福音</a:t>
            </a:r>
            <a:r>
              <a:rPr lang="en-US" altLang="zh-CN" sz="2900" b="1" u="sng" kern="100" dirty="0">
                <a:effectLst/>
                <a:latin typeface="Microsoft JhengHei" panose="020B0604030504040204" pitchFamily="34" charset="-120"/>
                <a:ea typeface="Microsoft JhengHei" panose="020B0604030504040204" pitchFamily="34" charset="-120"/>
              </a:rPr>
              <a:t>17: 3</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，主耶稣说：</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认识你独一的真神，并且认识你所差来的耶稣基督，这就是永生。</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endParaRPr lang="zh-CN" altLang="zh-CN" sz="2900" kern="100" dirty="0">
              <a:solidFill>
                <a:srgbClr val="000099"/>
              </a:solidFill>
              <a:latin typeface="Microsoft JhengHei" panose="020B0604030504040204" pitchFamily="34" charset="-120"/>
              <a:ea typeface="Microsoft JhengHei" panose="020B0604030504040204" pitchFamily="34" charset="-120"/>
            </a:endParaRPr>
          </a:p>
          <a:p>
            <a:pPr>
              <a:spcAft>
                <a:spcPts val="0"/>
              </a:spcAft>
            </a:pPr>
            <a:r>
              <a:rPr lang="en-US" altLang="zh-CN" sz="2900" b="1" kern="100" dirty="0">
                <a:effectLst/>
                <a:latin typeface="Microsoft JhengHei" panose="020B0604030504040204" pitchFamily="34" charset="-120"/>
                <a:ea typeface="Microsoft JhengHei" panose="020B0604030504040204" pitchFamily="34" charset="-120"/>
              </a:rPr>
              <a:t> </a:t>
            </a:r>
            <a:endParaRPr lang="zh-CN" altLang="zh-CN" sz="2900" kern="100" dirty="0">
              <a:latin typeface="Microsoft JhengHei" panose="020B0604030504040204" pitchFamily="34" charset="-120"/>
              <a:ea typeface="Microsoft JhengHei" panose="020B0604030504040204" pitchFamily="34" charset="-120"/>
            </a:endParaRPr>
          </a:p>
          <a:p>
            <a:pPr>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基督门徒也</a:t>
            </a:r>
            <a:r>
              <a:rPr lang="zh-CN" altLang="zh-CN" sz="29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都如此确认：保罗在</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提摩太前书</a:t>
            </a:r>
            <a:r>
              <a:rPr lang="en-US" altLang="zh-CN" sz="2900" b="1" u="sng" kern="100" dirty="0">
                <a:effectLst/>
                <a:latin typeface="Microsoft JhengHei" panose="020B0604030504040204" pitchFamily="34" charset="-120"/>
                <a:ea typeface="Microsoft JhengHei" panose="020B0604030504040204" pitchFamily="34" charset="-120"/>
              </a:rPr>
              <a:t>2: 5</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说</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因为只有一位神，在神和人中间，只有一位中保，乃是降世为人的基督耶稣。</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他接着在</a:t>
            </a:r>
            <a:r>
              <a:rPr lang="en-US" altLang="zh-CN" sz="2900" b="1" u="sng" kern="100" dirty="0">
                <a:solidFill>
                  <a:srgbClr val="000000"/>
                </a:solidFill>
                <a:effectLst/>
                <a:latin typeface="Microsoft JhengHei" panose="020B0604030504040204" pitchFamily="34" charset="-120"/>
                <a:ea typeface="Microsoft JhengHei" panose="020B0604030504040204" pitchFamily="34" charset="-120"/>
              </a:rPr>
              <a:t>6</a:t>
            </a:r>
            <a:r>
              <a:rPr lang="zh-CN" altLang="zh-CN" sz="29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u="sng" kern="100" dirty="0">
                <a:solidFill>
                  <a:srgbClr val="000000"/>
                </a:solidFill>
                <a:effectLst/>
                <a:latin typeface="Microsoft JhengHei" panose="020B0604030504040204" pitchFamily="34" charset="-120"/>
                <a:ea typeface="Microsoft JhengHei" panose="020B0604030504040204" pitchFamily="34" charset="-120"/>
              </a:rPr>
              <a:t>15</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称神为</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独有权能</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独一不死</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的神。</a:t>
            </a:r>
            <a:r>
              <a:rPr lang="zh-CN" altLang="zh-CN" sz="29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哥</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林多前书</a:t>
            </a:r>
            <a:r>
              <a:rPr lang="en-US" altLang="zh-CN" sz="2900" b="1" u="sng" kern="100" dirty="0">
                <a:effectLst/>
                <a:latin typeface="Microsoft JhengHei" panose="020B0604030504040204" pitchFamily="34" charset="-120"/>
                <a:ea typeface="Microsoft JhengHei" panose="020B0604030504040204" pitchFamily="34" charset="-120"/>
              </a:rPr>
              <a:t>8: 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然而我们只有一位神，就是父，万物都本于他，</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我们也归于他。并有一位主，就是耶稣基督，万物都是借着他有的，我们也是借着他有的</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以弗所书</a:t>
            </a:r>
            <a:r>
              <a:rPr lang="en-US" altLang="zh-CN" sz="2900" b="1" u="sng" kern="100" dirty="0">
                <a:solidFill>
                  <a:srgbClr val="000000"/>
                </a:solidFill>
                <a:effectLst/>
                <a:latin typeface="Microsoft JhengHei" panose="020B0604030504040204" pitchFamily="34" charset="-120"/>
                <a:ea typeface="Microsoft JhengHei" panose="020B0604030504040204" pitchFamily="34" charset="-120"/>
              </a:rPr>
              <a:t>4</a:t>
            </a:r>
            <a:r>
              <a:rPr lang="zh-CN" altLang="zh-CN" sz="29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u="sng" kern="100" dirty="0">
                <a:solidFill>
                  <a:srgbClr val="000000"/>
                </a:solidFill>
                <a:effectLst/>
                <a:latin typeface="Microsoft JhengHei" panose="020B0604030504040204" pitchFamily="34" charset="-120"/>
                <a:ea typeface="Microsoft JhengHei" panose="020B0604030504040204" pitchFamily="34" charset="-120"/>
              </a:rPr>
              <a:t>6</a:t>
            </a:r>
            <a:r>
              <a:rPr lang="zh-CN" altLang="zh-CN" sz="29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一神，就是众人的父，超乎众人之上。</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雅各书</a:t>
            </a:r>
            <a:r>
              <a:rPr lang="en-US" altLang="zh-CN" sz="2900" b="1" u="sng" kern="100" dirty="0">
                <a:effectLst/>
                <a:latin typeface="Microsoft JhengHei" panose="020B0604030504040204" pitchFamily="34" charset="-120"/>
                <a:ea typeface="Microsoft JhengHei" panose="020B0604030504040204" pitchFamily="34" charset="-120"/>
              </a:rPr>
              <a:t>2:19</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你信神只有一位，你信的不错。</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                                                                                         </a:t>
            </a:r>
          </a:p>
          <a:p>
            <a:pPr>
              <a:spcAft>
                <a:spcPts val="0"/>
              </a:spcAft>
            </a:pPr>
            <a:endParaRPr lang="en-US" altLang="zh-CN" sz="2900" b="1" kern="100" dirty="0">
              <a:solidFill>
                <a:srgbClr val="000000"/>
              </a:solidFill>
              <a:latin typeface="Microsoft JhengHei" panose="020B0604030504040204" pitchFamily="34" charset="-120"/>
              <a:ea typeface="Microsoft JhengHei" panose="020B0604030504040204" pitchFamily="34" charset="-120"/>
              <a:cs typeface="Calibri" panose="020F0502020204030204" pitchFamily="34" charset="0"/>
            </a:endParaRPr>
          </a:p>
          <a:p>
            <a:pPr>
              <a:spcAft>
                <a:spcPts val="0"/>
              </a:spcAft>
            </a:pP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基督门徒对</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一神</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的回应总是</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阿们</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-Amen</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389156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293209"/>
          </a:xfrm>
          <a:prstGeom prst="rect">
            <a:avLst/>
          </a:prstGeom>
        </p:spPr>
        <p:txBody>
          <a:bodyPr wrap="square">
            <a:spAutoFit/>
          </a:bodyPr>
          <a:lstStyle/>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两千年来</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正统基督教会向世人宣告：</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我信圣父、圣子、圣灵；一位上帝</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I believe in the Father</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the Son</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and the Holy Spirit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ONE GOD</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）。在一般的敬拜礼仪上，中东一带的基督教会</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通常都会在提述圣父、圣子和圣灵的名号后加上</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一位上帝</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。既然坚持一位上帝，何来的三位一体？如何加以解释</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特别向穆斯林？三一神观与非三一神观</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跟这两个世界大宗教的救赎观又有何关连</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en-US" altLang="zh-CN" sz="3000" b="1" kern="100" dirty="0">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endParaRPr lang="en-US"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p:txBody>
      </p:sp>
    </p:spTree>
    <p:extLst>
      <p:ext uri="{BB962C8B-B14F-4D97-AF65-F5344CB8AC3E}">
        <p14:creationId xmlns:p14="http://schemas.microsoft.com/office/powerpoint/2010/main" val="712947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r>
              <a:rPr lang="zh-CN" altLang="zh-CN" sz="3000" b="1" u="sng" dirty="0">
                <a:solidFill>
                  <a:srgbClr val="C00000"/>
                </a:solidFill>
                <a:latin typeface="Microsoft JhengHei" panose="020B0604030504040204" pitchFamily="34" charset="-120"/>
                <a:ea typeface="Microsoft JhengHei" panose="020B0604030504040204" pitchFamily="34" charset="-120"/>
              </a:rPr>
              <a:t>（四）</a:t>
            </a:r>
            <a:r>
              <a:rPr lang="en-US" altLang="zh-CN" sz="3000" b="1" u="sng" dirty="0">
                <a:solidFill>
                  <a:srgbClr val="C00000"/>
                </a:solidFill>
                <a:latin typeface="Microsoft JhengHei" panose="020B0604030504040204" pitchFamily="34" charset="-120"/>
                <a:ea typeface="Microsoft JhengHei" panose="020B0604030504040204" pitchFamily="34" charset="-120"/>
              </a:rPr>
              <a:t>“</a:t>
            </a:r>
            <a:r>
              <a:rPr lang="zh-CN" altLang="zh-CN" sz="3000" b="1" u="sng" dirty="0">
                <a:solidFill>
                  <a:srgbClr val="C00000"/>
                </a:solidFill>
                <a:latin typeface="Microsoft JhengHei" panose="020B0604030504040204" pitchFamily="34" charset="-120"/>
                <a:ea typeface="Microsoft JhengHei" panose="020B0604030504040204" pitchFamily="34" charset="-120"/>
              </a:rPr>
              <a:t>三位一体</a:t>
            </a:r>
            <a:r>
              <a:rPr lang="en-US" altLang="zh-CN" sz="3000" b="1" u="sng" dirty="0">
                <a:solidFill>
                  <a:srgbClr val="C00000"/>
                </a:solidFill>
                <a:latin typeface="Microsoft JhengHei" panose="020B0604030504040204" pitchFamily="34" charset="-120"/>
                <a:ea typeface="Microsoft JhengHei" panose="020B0604030504040204" pitchFamily="34" charset="-120"/>
              </a:rPr>
              <a:t>”</a:t>
            </a:r>
            <a:r>
              <a:rPr lang="zh-CN" altLang="zh-CN" sz="3000" b="1" u="sng" dirty="0">
                <a:solidFill>
                  <a:srgbClr val="C00000"/>
                </a:solidFill>
                <a:latin typeface="Microsoft JhengHei" panose="020B0604030504040204" pitchFamily="34" charset="-120"/>
                <a:ea typeface="Microsoft JhengHei" panose="020B0604030504040204" pitchFamily="34" charset="-120"/>
              </a:rPr>
              <a:t>启示了更伟大的神观</a:t>
            </a:r>
            <a:endParaRPr lang="en-MY" altLang="zh-CN" sz="3000" b="1" u="sng" dirty="0">
              <a:solidFill>
                <a:srgbClr val="C00000"/>
              </a:solidFill>
              <a:latin typeface="Microsoft JhengHei" panose="020B0604030504040204" pitchFamily="34" charset="-120"/>
              <a:ea typeface="Microsoft JhengHei" panose="020B0604030504040204" pitchFamily="34" charset="-120"/>
            </a:endParaRPr>
          </a:p>
          <a:p>
            <a:endParaRPr lang="zh-CN" altLang="zh-CN" sz="3000" b="1" dirty="0">
              <a:solidFill>
                <a:srgbClr val="C00000"/>
              </a:solidFill>
              <a:latin typeface="Microsoft JhengHei" panose="020B0604030504040204" pitchFamily="34" charset="-120"/>
              <a:ea typeface="Microsoft JhengHei" panose="020B0604030504040204" pitchFamily="34" charset="-120"/>
            </a:endParaRPr>
          </a:p>
          <a:p>
            <a:r>
              <a:rPr lang="zh-CN" altLang="zh-CN" sz="3000" b="1" dirty="0">
                <a:latin typeface="Microsoft JhengHei" panose="020B0604030504040204" pitchFamily="34" charset="-120"/>
                <a:ea typeface="Microsoft JhengHei" panose="020B0604030504040204" pitchFamily="34" charset="-120"/>
              </a:rPr>
              <a:t>笔者认为与穆斯林谈</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三位一体</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可先点出，古兰经里，确实是有提到</a:t>
            </a:r>
            <a:r>
              <a:rPr lang="en-US" altLang="zh-CN"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神，神的道，神的灵</a:t>
            </a:r>
            <a:r>
              <a:rPr lang="en-US" altLang="zh-CN"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a:t>
            </a:r>
            <a:endParaRPr lang="en-MY" altLang="zh-CN" sz="3000" b="1" dirty="0">
              <a:latin typeface="Microsoft JhengHei" panose="020B0604030504040204" pitchFamily="34" charset="-120"/>
              <a:ea typeface="Microsoft JhengHei" panose="020B0604030504040204" pitchFamily="34" charset="-120"/>
            </a:endParaRPr>
          </a:p>
          <a:p>
            <a:endParaRPr lang="en-MY" altLang="zh-CN" sz="3000" b="1" dirty="0">
              <a:latin typeface="Microsoft JhengHei" panose="020B0604030504040204" pitchFamily="34" charset="-120"/>
              <a:ea typeface="Microsoft JhengHei" panose="020B0604030504040204" pitchFamily="34" charset="-120"/>
            </a:endParaRPr>
          </a:p>
          <a:p>
            <a:r>
              <a:rPr lang="zh-CN" altLang="en-US" sz="3000" b="1" dirty="0">
                <a:latin typeface="Microsoft JhengHei" panose="020B0604030504040204" pitchFamily="34" charset="-120"/>
                <a:ea typeface="Microsoft JhengHei" panose="020B0604030504040204" pitchFamily="34" charset="-120"/>
              </a:rPr>
              <a:t>其次再</a:t>
            </a:r>
            <a:r>
              <a:rPr lang="zh-CN" altLang="zh-CN" sz="3000" b="1" dirty="0">
                <a:latin typeface="Microsoft JhengHei" panose="020B0604030504040204" pitchFamily="34" charset="-120"/>
                <a:ea typeface="Microsoft JhengHei" panose="020B0604030504040204" pitchFamily="34" charset="-120"/>
              </a:rPr>
              <a:t>从上帝的</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伟大</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谈起。这也是伊斯兰的基要信念；这独一的神是超然、至高</a:t>
            </a:r>
            <a:r>
              <a:rPr lang="zh-CN" altLang="en-US"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至</a:t>
            </a:r>
            <a:r>
              <a:rPr lang="zh-CN" altLang="en-US" sz="3000" b="1" dirty="0">
                <a:latin typeface="Microsoft JhengHei" panose="020B0604030504040204" pitchFamily="34" charset="-120"/>
                <a:ea typeface="Microsoft JhengHei" panose="020B0604030504040204" pitchFamily="34" charset="-120"/>
              </a:rPr>
              <a:t>大</a:t>
            </a:r>
            <a:r>
              <a:rPr lang="zh-CN" altLang="zh-CN" sz="3000" b="1" dirty="0">
                <a:latin typeface="Microsoft JhengHei" panose="020B0604030504040204" pitchFamily="34" charset="-120"/>
                <a:ea typeface="Microsoft JhengHei" panose="020B0604030504040204" pitchFamily="34" charset="-120"/>
              </a:rPr>
              <a:t>的。</a:t>
            </a:r>
            <a:endParaRPr lang="en-MY" altLang="zh-CN" sz="3000" b="1" dirty="0">
              <a:latin typeface="Microsoft JhengHei" panose="020B0604030504040204" pitchFamily="34" charset="-120"/>
              <a:ea typeface="Microsoft JhengHei" panose="020B0604030504040204" pitchFamily="34" charset="-120"/>
            </a:endParaRPr>
          </a:p>
          <a:p>
            <a:endParaRPr lang="en-MY" altLang="zh-CN" sz="3000" b="1" dirty="0">
              <a:latin typeface="Microsoft JhengHei" panose="020B0604030504040204" pitchFamily="34" charset="-120"/>
              <a:ea typeface="Microsoft JhengHei" panose="020B0604030504040204" pitchFamily="34" charset="-120"/>
            </a:endParaRPr>
          </a:p>
          <a:p>
            <a:r>
              <a:rPr lang="zh-CN" altLang="zh-CN" sz="3000" b="1" dirty="0">
                <a:latin typeface="Microsoft JhengHei" panose="020B0604030504040204" pitchFamily="34" charset="-120"/>
                <a:ea typeface="Microsoft JhengHei" panose="020B0604030504040204" pitchFamily="34" charset="-120"/>
              </a:rPr>
              <a:t>按圣经的启示，上帝是那么的伟大 </a:t>
            </a:r>
            <a:r>
              <a:rPr lang="en-US" altLang="zh-CN" sz="3000" b="1" dirty="0">
                <a:latin typeface="Microsoft JhengHei" panose="020B0604030504040204" pitchFamily="34" charset="-120"/>
                <a:ea typeface="Microsoft JhengHei" panose="020B0604030504040204" pitchFamily="34" charset="-120"/>
              </a:rPr>
              <a:t>(God is so great/ </a:t>
            </a:r>
            <a:r>
              <a:rPr lang="zh-CN" altLang="zh-CN" sz="3000" b="1" dirty="0">
                <a:latin typeface="Microsoft JhengHei" panose="020B0604030504040204" pitchFamily="34" charset="-120"/>
                <a:ea typeface="Microsoft JhengHei" panose="020B0604030504040204" pitchFamily="34" charset="-120"/>
              </a:rPr>
              <a:t>亚文</a:t>
            </a:r>
            <a:r>
              <a:rPr lang="en-US" altLang="zh-CN" sz="3000" b="1" dirty="0">
                <a:latin typeface="Microsoft JhengHei" panose="020B0604030504040204" pitchFamily="34" charset="-120"/>
                <a:ea typeface="Microsoft JhengHei" panose="020B0604030504040204" pitchFamily="34" charset="-120"/>
              </a:rPr>
              <a:t>-</a:t>
            </a:r>
            <a:r>
              <a:rPr lang="en-US" altLang="zh-CN" sz="3000" b="1" dirty="0" err="1">
                <a:latin typeface="Microsoft JhengHei" panose="020B0604030504040204" pitchFamily="34" charset="-120"/>
                <a:ea typeface="Microsoft JhengHei" panose="020B0604030504040204" pitchFamily="34" charset="-120"/>
              </a:rPr>
              <a:t>Allahu</a:t>
            </a:r>
            <a:r>
              <a:rPr lang="en-US" altLang="zh-CN" sz="3000" b="1" dirty="0">
                <a:latin typeface="Microsoft JhengHei" panose="020B0604030504040204" pitchFamily="34" charset="-120"/>
                <a:ea typeface="Microsoft JhengHei" panose="020B0604030504040204" pitchFamily="34" charset="-120"/>
              </a:rPr>
              <a:t> Akbar)</a:t>
            </a:r>
            <a:r>
              <a:rPr lang="zh-CN" altLang="zh-CN" sz="3000" b="1" dirty="0">
                <a:latin typeface="Microsoft JhengHei" panose="020B0604030504040204" pitchFamily="34" charset="-120"/>
                <a:ea typeface="Microsoft JhengHei" panose="020B0604030504040204" pitchFamily="34" charset="-120"/>
              </a:rPr>
              <a:t>，</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以至于那在祂里头（</a:t>
            </a:r>
            <a:r>
              <a:rPr lang="en-US" altLang="zh-CN" sz="3000" b="1" dirty="0">
                <a:latin typeface="Microsoft JhengHei" panose="020B0604030504040204" pitchFamily="34" charset="-120"/>
                <a:ea typeface="Microsoft JhengHei" panose="020B0604030504040204" pitchFamily="34" charset="-120"/>
              </a:rPr>
              <a:t>the Word</a:t>
            </a:r>
            <a:r>
              <a:rPr lang="zh-CN" altLang="en-US" sz="3000" b="1" dirty="0">
                <a:latin typeface="Microsoft JhengHei" panose="020B0604030504040204" pitchFamily="34" charset="-120"/>
                <a:ea typeface="Microsoft JhengHei" panose="020B0604030504040204" pitchFamily="34" charset="-120"/>
              </a:rPr>
              <a:t>，</a:t>
            </a:r>
            <a:r>
              <a:rPr lang="en-MY" altLang="zh-CN" sz="3000" b="1" dirty="0">
                <a:latin typeface="Microsoft JhengHei" panose="020B0604030504040204" pitchFamily="34" charset="-120"/>
                <a:ea typeface="Microsoft JhengHei" panose="020B0604030504040204" pitchFamily="34" charset="-120"/>
              </a:rPr>
              <a:t>the Spirit</a:t>
            </a:r>
            <a:r>
              <a:rPr lang="en-US" altLang="zh-CN" sz="3000" b="1" dirty="0">
                <a:latin typeface="Microsoft JhengHei" panose="020B0604030504040204" pitchFamily="34" charset="-120"/>
                <a:ea typeface="Microsoft JhengHei" panose="020B0604030504040204" pitchFamily="34" charset="-120"/>
              </a:rPr>
              <a:t> in Him</a:t>
            </a:r>
            <a:r>
              <a:rPr lang="zh-CN" altLang="zh-CN" sz="3000" b="1" dirty="0">
                <a:latin typeface="Microsoft JhengHei" panose="020B0604030504040204" pitchFamily="34" charset="-120"/>
                <a:ea typeface="Microsoft JhengHei" panose="020B0604030504040204" pitchFamily="34" charset="-120"/>
              </a:rPr>
              <a:t>）、属于祂（</a:t>
            </a:r>
            <a:r>
              <a:rPr lang="en-US" altLang="zh-CN" sz="3000" b="1" dirty="0">
                <a:latin typeface="Microsoft JhengHei" panose="020B0604030504040204" pitchFamily="34" charset="-120"/>
                <a:ea typeface="Microsoft JhengHei" panose="020B0604030504040204" pitchFamily="34" charset="-120"/>
              </a:rPr>
              <a:t>of Him</a:t>
            </a:r>
            <a:r>
              <a:rPr lang="zh-CN" altLang="zh-CN" sz="3000" b="1" dirty="0">
                <a:latin typeface="Microsoft JhengHei" panose="020B0604030504040204" pitchFamily="34" charset="-120"/>
                <a:ea typeface="Microsoft JhengHei" panose="020B0604030504040204" pitchFamily="34" charset="-120"/>
              </a:rPr>
              <a:t>）、与祂同在（</a:t>
            </a:r>
            <a:r>
              <a:rPr lang="en-US" altLang="zh-CN" sz="3000" b="1" dirty="0">
                <a:latin typeface="Microsoft JhengHei" panose="020B0604030504040204" pitchFamily="34" charset="-120"/>
                <a:ea typeface="Microsoft JhengHei" panose="020B0604030504040204" pitchFamily="34" charset="-120"/>
              </a:rPr>
              <a:t>with Him</a:t>
            </a:r>
            <a:r>
              <a:rPr lang="zh-CN" altLang="zh-CN" sz="3000" b="1" dirty="0">
                <a:latin typeface="Microsoft JhengHei" panose="020B0604030504040204" pitchFamily="34" charset="-120"/>
                <a:ea typeface="Microsoft JhengHei" panose="020B0604030504040204" pitchFamily="34" charset="-120"/>
              </a:rPr>
              <a:t>）、并从祂而出（</a:t>
            </a:r>
            <a:r>
              <a:rPr lang="en-US" altLang="zh-CN" sz="3000" b="1" dirty="0">
                <a:latin typeface="Microsoft JhengHei" panose="020B0604030504040204" pitchFamily="34" charset="-120"/>
                <a:ea typeface="Microsoft JhengHei" panose="020B0604030504040204" pitchFamily="34" charset="-120"/>
              </a:rPr>
              <a:t>from Him</a:t>
            </a:r>
            <a:r>
              <a:rPr lang="zh-CN" altLang="zh-CN" sz="3000" b="1" dirty="0">
                <a:latin typeface="Microsoft JhengHei" panose="020B0604030504040204" pitchFamily="34" charset="-120"/>
                <a:ea typeface="Microsoft JhengHei" panose="020B0604030504040204" pitchFamily="34" charset="-120"/>
              </a:rPr>
              <a:t>）的</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话</a:t>
            </a:r>
            <a:r>
              <a:rPr lang="en-MY" altLang="zh-CN"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灵</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（希腊文：</a:t>
            </a:r>
            <a:r>
              <a:rPr lang="en-US" altLang="zh-CN" sz="3000" b="1" dirty="0">
                <a:latin typeface="Microsoft JhengHei" panose="020B0604030504040204" pitchFamily="34" charset="-120"/>
                <a:ea typeface="Microsoft JhengHei" panose="020B0604030504040204" pitchFamily="34" charset="-120"/>
              </a:rPr>
              <a:t>logos/</a:t>
            </a:r>
            <a:r>
              <a:rPr lang="en-MY" altLang="zh-CN" sz="3000" dirty="0">
                <a:latin typeface="Microsoft JhengHei" panose="020B0604030504040204" pitchFamily="34" charset="-120"/>
                <a:ea typeface="Microsoft JhengHei" panose="020B0604030504040204" pitchFamily="34" charset="-120"/>
              </a:rPr>
              <a:t> </a:t>
            </a:r>
            <a:r>
              <a:rPr lang="en-MY" altLang="zh-CN" sz="3000" b="1" dirty="0" err="1">
                <a:latin typeface="Microsoft JhengHei" panose="020B0604030504040204" pitchFamily="34" charset="-120"/>
                <a:ea typeface="Microsoft JhengHei" panose="020B0604030504040204" pitchFamily="34" charset="-120"/>
              </a:rPr>
              <a:t>pneuma</a:t>
            </a:r>
            <a:r>
              <a:rPr lang="zh-CN" altLang="zh-CN" sz="3000" b="1" dirty="0">
                <a:latin typeface="Microsoft JhengHei" panose="020B0604030504040204" pitchFamily="34" charset="-120"/>
                <a:ea typeface="Microsoft JhengHei" panose="020B0604030504040204" pitchFamily="34" charset="-120"/>
              </a:rPr>
              <a:t>；希伯来文：</a:t>
            </a:r>
            <a:r>
              <a:rPr lang="en-US" altLang="zh-CN" sz="3000" b="1" dirty="0" err="1">
                <a:latin typeface="Microsoft JhengHei" panose="020B0604030504040204" pitchFamily="34" charset="-120"/>
                <a:ea typeface="Microsoft JhengHei" panose="020B0604030504040204" pitchFamily="34" charset="-120"/>
              </a:rPr>
              <a:t>dabar</a:t>
            </a:r>
            <a:r>
              <a:rPr lang="en-MY" altLang="zh-CN" sz="3000" b="1" dirty="0">
                <a:latin typeface="Microsoft JhengHei" panose="020B0604030504040204" pitchFamily="34" charset="-120"/>
                <a:ea typeface="Microsoft JhengHei" panose="020B0604030504040204" pitchFamily="34" charset="-120"/>
              </a:rPr>
              <a:t>/</a:t>
            </a:r>
            <a:r>
              <a:rPr lang="en-MY" altLang="zh-CN" sz="3000" b="1" dirty="0" err="1">
                <a:latin typeface="Microsoft JhengHei" panose="020B0604030504040204" pitchFamily="34" charset="-120"/>
                <a:ea typeface="Microsoft JhengHei" panose="020B0604030504040204" pitchFamily="34" charset="-120"/>
              </a:rPr>
              <a:t>ruwach</a:t>
            </a:r>
            <a:r>
              <a:rPr lang="en-US" altLang="zh-CN" sz="3000" b="1" dirty="0">
                <a:latin typeface="Microsoft JhengHei" panose="020B0604030504040204" pitchFamily="34" charset="-120"/>
                <a:ea typeface="Microsoft JhengHei" panose="020B0604030504040204" pitchFamily="34" charset="-120"/>
              </a:rPr>
              <a:t>; </a:t>
            </a:r>
            <a:r>
              <a:rPr lang="zh-CN" altLang="zh-CN" sz="3000" b="1" dirty="0">
                <a:latin typeface="Microsoft JhengHei" panose="020B0604030504040204" pitchFamily="34" charset="-120"/>
                <a:ea typeface="Microsoft JhengHei" panose="020B0604030504040204" pitchFamily="34" charset="-120"/>
              </a:rPr>
              <a:t>亚拉伯文：</a:t>
            </a:r>
            <a:r>
              <a:rPr lang="en-US" altLang="zh-CN" sz="3000" b="1" dirty="0" err="1">
                <a:latin typeface="Microsoft JhengHei" panose="020B0604030504040204" pitchFamily="34" charset="-120"/>
                <a:ea typeface="Microsoft JhengHei" panose="020B0604030504040204" pitchFamily="34" charset="-120"/>
              </a:rPr>
              <a:t>kalimah</a:t>
            </a:r>
            <a:r>
              <a:rPr lang="en-US" altLang="zh-CN" sz="3000" b="1" dirty="0">
                <a:latin typeface="Microsoft JhengHei" panose="020B0604030504040204" pitchFamily="34" charset="-120"/>
                <a:ea typeface="Microsoft JhengHei" panose="020B0604030504040204" pitchFamily="34" charset="-120"/>
              </a:rPr>
              <a:t>/</a:t>
            </a:r>
            <a:r>
              <a:rPr lang="en-US" altLang="zh-CN" sz="3000" b="1" dirty="0" err="1">
                <a:latin typeface="Microsoft JhengHei" panose="020B0604030504040204" pitchFamily="34" charset="-120"/>
                <a:ea typeface="Microsoft JhengHei" panose="020B0604030504040204" pitchFamily="34" charset="-120"/>
              </a:rPr>
              <a:t>roh</a:t>
            </a:r>
            <a:r>
              <a:rPr lang="zh-CN" altLang="zh-CN" sz="3000" b="1" dirty="0">
                <a:latin typeface="Microsoft JhengHei" panose="020B0604030504040204" pitchFamily="34" charset="-120"/>
                <a:ea typeface="Microsoft JhengHei" panose="020B0604030504040204" pitchFamily="34" charset="-120"/>
              </a:rPr>
              <a:t>），不单带着上帝的</a:t>
            </a:r>
            <a:r>
              <a:rPr lang="zh-CN" altLang="en-US" sz="3000" b="1" dirty="0">
                <a:latin typeface="Microsoft JhengHei" panose="020B0604030504040204" pitchFamily="34" charset="-120"/>
                <a:ea typeface="Microsoft JhengHei" panose="020B0604030504040204" pitchFamily="34" charset="-120"/>
              </a:rPr>
              <a:t>能</a:t>
            </a:r>
            <a:r>
              <a:rPr lang="zh-CN" altLang="zh-CN" sz="3000" b="1" dirty="0">
                <a:latin typeface="Microsoft JhengHei" panose="020B0604030504040204" pitchFamily="34" charset="-120"/>
                <a:ea typeface="Microsoft JhengHei" panose="020B0604030504040204" pitchFamily="34" charset="-120"/>
              </a:rPr>
              <a:t>力与创造力，并且能够彰显成为上帝的</a:t>
            </a:r>
            <a:r>
              <a:rPr lang="en-US" altLang="zh-CN"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另一个己</a:t>
            </a:r>
            <a:r>
              <a:rPr lang="en-US" altLang="zh-CN" sz="3000" b="1" dirty="0">
                <a:latin typeface="Microsoft JhengHei" panose="020B0604030504040204" pitchFamily="34" charset="-120"/>
                <a:ea typeface="Microsoft JhengHei" panose="020B0604030504040204" pitchFamily="34" charset="-120"/>
              </a:rPr>
              <a:t>”(alter ego)</a:t>
            </a:r>
            <a:r>
              <a:rPr lang="zh-CN" altLang="zh-CN" sz="3000" b="1" dirty="0">
                <a:latin typeface="Microsoft JhengHei" panose="020B0604030504040204" pitchFamily="34" charset="-120"/>
                <a:ea typeface="Microsoft JhengHei" panose="020B0604030504040204" pitchFamily="34" charset="-120"/>
              </a:rPr>
              <a:t>，被差遣出去，成就上帝的旨意。</a:t>
            </a:r>
            <a:endParaRPr lang="zh-CN" altLang="zh-CN" sz="30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515712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25983"/>
            <a:ext cx="12192000" cy="6586418"/>
          </a:xfrm>
          <a:prstGeom prst="rect">
            <a:avLst/>
          </a:prstGeom>
        </p:spPr>
        <p:txBody>
          <a:bodyPr wrap="square">
            <a:spAutoFit/>
          </a:bodyPr>
          <a:lstStyle/>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下列经文彰显上帝话语（神说）</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与圣灵运行</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的动力与创造性：</a:t>
            </a:r>
            <a:endParaRPr lang="en-MY"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创世记</a:t>
            </a:r>
            <a:r>
              <a:rPr lang="zh-CN" altLang="zh-CN" sz="3000" b="1" u="sng" kern="100" dirty="0">
                <a:effectLst/>
                <a:latin typeface="Microsoft JhengHei" panose="020B0604030504040204" pitchFamily="34" charset="-120"/>
                <a:ea typeface="Microsoft JhengHei" panose="020B0604030504040204" pitchFamily="34" charset="-120"/>
              </a:rPr>
              <a:t> </a:t>
            </a:r>
            <a:r>
              <a:rPr lang="x-none" altLang="zh-CN" sz="3200" b="1" dirty="0"/>
              <a:t>1:1</a:t>
            </a:r>
            <a:r>
              <a:rPr lang="en-US" altLang="zh-CN" sz="3200" b="1" dirty="0"/>
              <a:t>-3</a:t>
            </a:r>
            <a:r>
              <a:rPr lang="zh-CN" altLang="en-US" sz="3200" b="1" dirty="0"/>
              <a:t>，</a:t>
            </a:r>
            <a:r>
              <a:rPr lang="en-US" altLang="zh-CN" sz="3200" b="1" dirty="0"/>
              <a:t>6</a:t>
            </a:r>
            <a:r>
              <a:rPr lang="zh-CN" altLang="en-US" sz="3200" b="1" dirty="0"/>
              <a:t>，</a:t>
            </a:r>
            <a:r>
              <a:rPr lang="x-none" altLang="zh-CN" sz="3200" dirty="0"/>
              <a:t> </a:t>
            </a:r>
            <a:r>
              <a:rPr lang="zh-CN" altLang="en-US" sz="3000" b="1" dirty="0">
                <a:solidFill>
                  <a:srgbClr val="000099"/>
                </a:solidFill>
                <a:latin typeface="Microsoft JhengHei" panose="020B0604030504040204" pitchFamily="34" charset="-120"/>
                <a:ea typeface="Microsoft JhengHei" panose="020B0604030504040204" pitchFamily="34" charset="-120"/>
              </a:rPr>
              <a:t>起初，神创造天地。</a:t>
            </a:r>
            <a:r>
              <a:rPr lang="x-none" altLang="zh-CN" sz="3000" b="1" dirty="0">
                <a:solidFill>
                  <a:srgbClr val="000099"/>
                </a:solidFill>
                <a:latin typeface="Microsoft JhengHei" panose="020B0604030504040204" pitchFamily="34" charset="-120"/>
                <a:ea typeface="Microsoft JhengHei" panose="020B0604030504040204" pitchFamily="34" charset="-120"/>
              </a:rPr>
              <a:t> </a:t>
            </a:r>
            <a:r>
              <a:rPr lang="zh-CN" altLang="en-US" sz="3000" b="1" dirty="0">
                <a:solidFill>
                  <a:srgbClr val="000099"/>
                </a:solidFill>
                <a:latin typeface="Microsoft JhengHei" panose="020B0604030504040204" pitchFamily="34" charset="-120"/>
                <a:ea typeface="Microsoft JhengHei" panose="020B0604030504040204" pitchFamily="34" charset="-120"/>
              </a:rPr>
              <a:t>地是空虚混沌，渊面黑暗；神的灵运行在水面上。</a:t>
            </a:r>
            <a:r>
              <a:rPr lang="x-none" altLang="zh-CN" sz="3000" b="1" dirty="0">
                <a:solidFill>
                  <a:srgbClr val="000099"/>
                </a:solidFill>
                <a:latin typeface="Microsoft JhengHei" panose="020B0604030504040204" pitchFamily="34" charset="-120"/>
                <a:ea typeface="Microsoft JhengHei" panose="020B0604030504040204" pitchFamily="34" charset="-120"/>
              </a:rPr>
              <a:t> </a:t>
            </a:r>
            <a:r>
              <a:rPr lang="zh-CN" altLang="en-US" sz="3000" b="1" dirty="0">
                <a:solidFill>
                  <a:srgbClr val="000099"/>
                </a:solidFill>
                <a:latin typeface="Microsoft JhengHei" panose="020B0604030504040204" pitchFamily="34" charset="-120"/>
                <a:ea typeface="Microsoft JhengHei" panose="020B0604030504040204" pitchFamily="34" charset="-120"/>
              </a:rPr>
              <a:t>神说：「要有光」，就有了光。</a:t>
            </a:r>
            <a:r>
              <a:rPr lang="x-none" altLang="zh-CN" sz="3200" dirty="0"/>
              <a:t> </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6.</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神说</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，诸水之间要有空气，将水分为上下。</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7. </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神就造出空气，将空气以下的水，空气以上的水分开了。事就这样成了。</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以赛亚书</a:t>
            </a:r>
            <a:r>
              <a:rPr lang="en-US" altLang="zh-CN" sz="3000" b="1" u="sng" kern="100" dirty="0">
                <a:solidFill>
                  <a:srgbClr val="000000"/>
                </a:solidFill>
                <a:effectLst/>
                <a:latin typeface="Microsoft JhengHei" panose="020B0604030504040204" pitchFamily="34" charset="-120"/>
                <a:ea typeface="Microsoft JhengHei" panose="020B0604030504040204" pitchFamily="34" charset="-120"/>
              </a:rPr>
              <a:t>55</a:t>
            </a:r>
            <a:r>
              <a:rPr lang="zh-CN" altLang="zh-CN" sz="30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solidFill>
                  <a:srgbClr val="000000"/>
                </a:solidFill>
                <a:effectLst/>
                <a:latin typeface="Microsoft JhengHei" panose="020B0604030504040204" pitchFamily="34" charset="-120"/>
                <a:ea typeface="Microsoft JhengHei" panose="020B0604030504040204" pitchFamily="34" charset="-120"/>
              </a:rPr>
              <a:t>11</a:t>
            </a:r>
            <a:r>
              <a:rPr lang="zh-CN" altLang="zh-CN" sz="30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00"/>
                </a:solidFill>
                <a:effectLst/>
                <a:latin typeface="Microsoft JhengHei" panose="020B0604030504040204" pitchFamily="34" charset="-120"/>
                <a:ea typeface="Microsoft JhengHei" panose="020B0604030504040204" pitchFamily="34" charset="-120"/>
              </a:rPr>
              <a:t>“11</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我口所出的话</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，也必</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如此，决不徒然返回，却要成就我所喜悦的，在我发他去成就的事上，必然亨通。</a:t>
            </a:r>
            <a:r>
              <a:rPr lang="en-US" altLang="zh-CN" sz="30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这一切都是出自上帝的伟大能力。</a:t>
            </a:r>
            <a:r>
              <a:rPr lang="en-US" altLang="zh-CN" sz="3000" b="1" kern="100" dirty="0">
                <a:solidFill>
                  <a:srgbClr val="000000"/>
                </a:solidFill>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特别在</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道成肉身</a:t>
            </a:r>
            <a:r>
              <a:rPr lang="en-US" altLang="zh-CN" sz="3000" b="1" kern="100" dirty="0">
                <a:effectLst/>
                <a:latin typeface="Microsoft JhengHei" panose="020B0604030504040204" pitchFamily="34" charset="-120"/>
                <a:ea typeface="Microsoft JhengHei" panose="020B0604030504040204" pitchFamily="34" charset="-120"/>
              </a:rPr>
              <a:t>”(the Word became flesh) </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的主耶稣基督身上</a:t>
            </a:r>
            <a:r>
              <a:rPr lang="en-US" altLang="zh-CN" sz="3000" b="1" kern="100" dirty="0">
                <a:effectLst/>
                <a:latin typeface="Microsoft JhengHei" panose="020B0604030504040204" pitchFamily="34" charset="-120"/>
                <a:ea typeface="Microsoft JhengHei" panose="020B0604030504040204" pitchFamily="34" charset="-120"/>
              </a:rPr>
              <a:t>, </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上帝的</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3000" b="1" kern="100" dirty="0">
                <a:effectLst/>
                <a:latin typeface="Microsoft JhengHei" panose="020B0604030504040204" pitchFamily="34" charset="-120"/>
                <a:ea typeface="Microsoft JhengHei" panose="020B0604030504040204" pitchFamily="34" charset="-120"/>
              </a:rPr>
              <a:t>/ </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竟然得以成为人，神性加上人性，可说是成为了上帝的</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另一个己</a:t>
            </a:r>
            <a:r>
              <a:rPr lang="en-US" altLang="zh-CN" sz="3000" b="1" kern="100" dirty="0">
                <a:effectLst/>
                <a:latin typeface="Microsoft JhengHei" panose="020B0604030504040204" pitchFamily="34" charset="-120"/>
                <a:ea typeface="Microsoft JhengHei" panose="020B0604030504040204" pitchFamily="34" charset="-120"/>
              </a:rPr>
              <a:t>”(alter ego)</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，被差遣来到人世间，作个沟通</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神</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人</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关系的典范人</a:t>
            </a:r>
            <a:r>
              <a:rPr lang="zh-CN" altLang="zh-CN" sz="3000" b="1" kern="100" dirty="0">
                <a:effectLst/>
                <a:latin typeface="Microsoft JhengHei" panose="020B0604030504040204" pitchFamily="34" charset="-120"/>
                <a:ea typeface="Microsoft JhengHei" panose="020B0604030504040204" pitchFamily="34" charset="-120"/>
              </a:rPr>
              <a:t> </a:t>
            </a:r>
            <a:r>
              <a:rPr lang="en-US" altLang="zh-CN" sz="3000" b="1" kern="100" dirty="0">
                <a:effectLst/>
                <a:latin typeface="Microsoft JhengHei" panose="020B0604030504040204" pitchFamily="34" charset="-120"/>
                <a:ea typeface="Microsoft JhengHei" panose="020B0604030504040204" pitchFamily="34" charset="-120"/>
              </a:rPr>
              <a:t>(paradigmatic man)</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，以成就上帝拯救世人的旨意</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参</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约</a:t>
            </a:r>
            <a:r>
              <a:rPr lang="en-US" altLang="zh-CN" sz="3000" b="1" kern="100" dirty="0">
                <a:effectLst/>
                <a:latin typeface="Microsoft JhengHei" panose="020B0604030504040204" pitchFamily="34" charset="-120"/>
                <a:ea typeface="Microsoft JhengHei" panose="020B0604030504040204" pitchFamily="34" charset="-120"/>
              </a:rPr>
              <a:t>1:1-4</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14-18</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这完全是因为圣经中</a:t>
            </a:r>
            <a:r>
              <a:rPr lang="zh-CN" altLang="en-US"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，神</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自我启示</a:t>
            </a:r>
            <a:r>
              <a:rPr lang="zh-CN" altLang="en-US"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祂</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是那么的伟大。</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Calibri" panose="020F0502020204030204" pitchFamily="34" charset="0"/>
                <a:ea typeface="SimHei" panose="02010609060101010101" pitchFamily="49" charset="-122"/>
              </a:rPr>
              <a:t> </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254986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970591"/>
          </a:xfrm>
          <a:prstGeom prst="rect">
            <a:avLst/>
          </a:prstGeom>
        </p:spPr>
        <p:txBody>
          <a:bodyPr wrap="square">
            <a:spAutoFit/>
          </a:bodyPr>
          <a:lstStyle/>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本质上</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耶稣基督是上帝永恒的子，也是祂</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怀里</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永恒的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。身为上帝的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，子乃拥有上帝全备的神性（参</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约</a:t>
            </a:r>
            <a:r>
              <a:rPr lang="en-US" altLang="zh-CN" sz="2900" b="1" kern="100" dirty="0">
                <a:effectLst/>
                <a:latin typeface="Microsoft JhengHei" panose="020B0604030504040204" pitchFamily="34" charset="-120"/>
                <a:ea typeface="Microsoft JhengHei" panose="020B0604030504040204" pitchFamily="34" charset="-120"/>
              </a:rPr>
              <a:t>1: 1-4</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）；因这</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降生成为人，全备的神性从此加上了全备的人性。圣经中的耶稣基督</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乃结合了真神与真人的属性。基督人性的表彰有如降生、成长、吃喝、顺服上帝、作神的工、感受疼痛、进入死亡等经历，伊斯兰</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其实也</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十分的认同，且</a:t>
            </a:r>
            <a:r>
              <a:rPr lang="zh-CN" altLang="zh-CN" sz="29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宣称</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他是个圣人并</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行了好多神迹奇事。可惜他们否定基督的神性，也连带的否定三位一体。</a:t>
            </a:r>
            <a:endParaRPr lang="en-US"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endParaRPr lang="en-US" altLang="zh-CN" sz="2900" b="1" kern="100" dirty="0">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基督教的道成肉身与伊斯兰的道成经书的对比，能将这个蒙蔽扭转过来。</a:t>
            </a:r>
            <a:endParaRPr lang="en-US" altLang="zh-CN" sz="2900" b="1" kern="100" dirty="0">
              <a:latin typeface="Microsoft JhengHei" panose="020B0604030504040204" pitchFamily="34" charset="-120"/>
              <a:ea typeface="Microsoft JhengHei" panose="020B0604030504040204" pitchFamily="34" charset="-120"/>
              <a:cs typeface="Calibri" panose="020F0502020204030204" pitchFamily="34" charset="0"/>
            </a:endParaRPr>
          </a:p>
          <a:p>
            <a:endParaRPr lang="zh-CN" altLang="zh-CN" sz="2800" dirty="0">
              <a:effectLst/>
              <a:latin typeface="黑体" panose="02010609060101010101" pitchFamily="49" charset="-122"/>
              <a:ea typeface="黑体" panose="02010609060101010101" pitchFamily="49" charset="-122"/>
            </a:endParaRPr>
          </a:p>
          <a:p>
            <a:pPr algn="just">
              <a:spcAft>
                <a:spcPts val="0"/>
              </a:spcAft>
            </a:pP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203187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27591"/>
            <a:ext cx="12192000" cy="6863417"/>
          </a:xfrm>
          <a:prstGeom prst="rect">
            <a:avLst/>
          </a:prstGeom>
        </p:spPr>
        <p:txBody>
          <a:bodyPr wrap="square">
            <a:spAutoFit/>
          </a:bodyPr>
          <a:lstStyle/>
          <a:p>
            <a:r>
              <a:rPr lang="zh-CN" altLang="zh-CN" sz="3000" b="1" u="sng" dirty="0">
                <a:solidFill>
                  <a:srgbClr val="C00000"/>
                </a:solidFill>
                <a:latin typeface="Microsoft JhengHei" panose="020B0604030504040204" pitchFamily="34" charset="-120"/>
                <a:ea typeface="Microsoft JhengHei" panose="020B0604030504040204" pitchFamily="34" charset="-120"/>
              </a:rPr>
              <a:t>（五）圣子基督具有全备丰满神性的凭据</a:t>
            </a:r>
            <a:endParaRPr lang="zh-CN" altLang="zh-CN" sz="3000" b="1" dirty="0">
              <a:solidFill>
                <a:srgbClr val="C00000"/>
              </a:solidFill>
              <a:latin typeface="Microsoft JhengHei" panose="020B0604030504040204" pitchFamily="34" charset="-120"/>
              <a:ea typeface="Microsoft JhengHei" panose="020B0604030504040204" pitchFamily="34" charset="-120"/>
            </a:endParaRPr>
          </a:p>
          <a:p>
            <a:endParaRPr lang="en-US" altLang="zh-CN" sz="2800" b="1"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仅把其中一些议题与相关经文列下</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以供参照（</a:t>
            </a:r>
            <a:r>
              <a:rPr lang="en-US" altLang="zh-CN" sz="2800" b="1" dirty="0">
                <a:latin typeface="Microsoft JhengHei" panose="020B0604030504040204" pitchFamily="34" charset="-120"/>
                <a:ea typeface="Microsoft JhengHei" panose="020B0604030504040204" pitchFamily="34" charset="-120"/>
              </a:rPr>
              <a:t>*4</a:t>
            </a:r>
            <a:r>
              <a:rPr lang="zh-CN" altLang="zh-CN" sz="2800" b="1" dirty="0">
                <a:latin typeface="Microsoft JhengHei" panose="020B0604030504040204" pitchFamily="34" charset="-120"/>
                <a:ea typeface="Microsoft JhengHei" panose="020B0604030504040204" pitchFamily="34" charset="-120"/>
              </a:rPr>
              <a:t>）：</a:t>
            </a:r>
          </a:p>
          <a:p>
            <a:endParaRPr lang="en-US" altLang="zh-CN" sz="2800" b="1" u="sng" dirty="0">
              <a:latin typeface="Microsoft JhengHei" panose="020B0604030504040204" pitchFamily="34" charset="-120"/>
              <a:ea typeface="Microsoft JhengHei" panose="020B0604030504040204" pitchFamily="34" charset="-120"/>
            </a:endParaRPr>
          </a:p>
          <a:p>
            <a:r>
              <a:rPr lang="en-US" altLang="zh-CN" sz="2800" b="1" u="sng" dirty="0">
                <a:solidFill>
                  <a:srgbClr val="000099"/>
                </a:solidFill>
                <a:latin typeface="Microsoft JhengHei" panose="020B0604030504040204" pitchFamily="34" charset="-120"/>
                <a:ea typeface="Microsoft JhengHei" panose="020B0604030504040204" pitchFamily="34" charset="-120"/>
              </a:rPr>
              <a:t>1)</a:t>
            </a:r>
            <a:r>
              <a:rPr lang="zh-CN" altLang="zh-CN" sz="2800" b="1" u="sng" dirty="0">
                <a:solidFill>
                  <a:srgbClr val="000099"/>
                </a:solidFill>
                <a:latin typeface="Microsoft JhengHei" panose="020B0604030504040204" pitchFamily="34" charset="-120"/>
                <a:ea typeface="Microsoft JhengHei" panose="020B0604030504040204" pitchFamily="34" charset="-120"/>
              </a:rPr>
              <a:t>圣子基督与圣父上帝</a:t>
            </a:r>
            <a:r>
              <a:rPr lang="zh-CN" altLang="en-US" sz="2800" b="1" u="sng"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拥有共同的绝对永恒性</a:t>
            </a:r>
            <a:endParaRPr lang="zh-CN" altLang="zh-CN" sz="2800" b="1" dirty="0">
              <a:solidFill>
                <a:srgbClr val="000099"/>
              </a:solidFill>
              <a:latin typeface="Microsoft JhengHei" panose="020B0604030504040204" pitchFamily="34" charset="-120"/>
              <a:ea typeface="Microsoft JhengHei" panose="020B0604030504040204" pitchFamily="34" charset="-120"/>
            </a:endParaRPr>
          </a:p>
          <a:p>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赛</a:t>
            </a:r>
            <a:r>
              <a:rPr lang="en-US" altLang="zh-CN" sz="2800" b="1" dirty="0">
                <a:latin typeface="Microsoft JhengHei" panose="020B0604030504040204" pitchFamily="34" charset="-120"/>
                <a:ea typeface="Microsoft JhengHei" panose="020B0604030504040204" pitchFamily="34" charset="-120"/>
              </a:rPr>
              <a:t>44: 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48: 12</a:t>
            </a:r>
            <a:r>
              <a:rPr lang="zh-CN" altLang="zh-CN" sz="2800" b="1" dirty="0">
                <a:latin typeface="Microsoft JhengHei" panose="020B0604030504040204" pitchFamily="34" charset="-120"/>
                <a:ea typeface="Microsoft JhengHei" panose="020B0604030504040204" pitchFamily="34" charset="-120"/>
              </a:rPr>
              <a:t>；比较</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1: 1-2</a:t>
            </a:r>
            <a:r>
              <a:rPr lang="zh-CN" altLang="zh-CN" sz="2800" b="1" dirty="0">
                <a:latin typeface="Microsoft JhengHei" panose="020B0604030504040204" pitchFamily="34" charset="-120"/>
                <a:ea typeface="Microsoft JhengHei" panose="020B0604030504040204" pitchFamily="34" charset="-120"/>
              </a:rPr>
              <a:t>；启</a:t>
            </a:r>
            <a:r>
              <a:rPr lang="en-US" altLang="zh-CN" sz="2800" b="1" dirty="0">
                <a:latin typeface="Microsoft JhengHei" panose="020B0604030504040204" pitchFamily="34" charset="-120"/>
                <a:ea typeface="Microsoft JhengHei" panose="020B0604030504040204" pitchFamily="34" charset="-120"/>
              </a:rPr>
              <a:t>1: 17-18,22: 12-13 </a:t>
            </a:r>
            <a:r>
              <a:rPr lang="zh-CN" altLang="zh-CN" sz="2800" b="1" dirty="0">
                <a:latin typeface="Microsoft JhengHei" panose="020B0604030504040204" pitchFamily="34" charset="-120"/>
                <a:ea typeface="Microsoft JhengHei" panose="020B0604030504040204" pitchFamily="34" charset="-120"/>
              </a:rPr>
              <a:t>等</a:t>
            </a:r>
            <a:r>
              <a:rPr lang="en-US" altLang="zh-CN" sz="2800" b="1" dirty="0">
                <a:latin typeface="Microsoft JhengHei" panose="020B0604030504040204" pitchFamily="34" charset="-120"/>
                <a:ea typeface="Microsoft JhengHei" panose="020B0604030504040204" pitchFamily="34" charset="-120"/>
              </a:rPr>
              <a:t>)</a:t>
            </a:r>
          </a:p>
          <a:p>
            <a:endParaRPr lang="en-US" altLang="zh-CN" sz="2800" b="1" dirty="0">
              <a:latin typeface="Microsoft JhengHei" panose="020B0604030504040204" pitchFamily="34" charset="-120"/>
              <a:ea typeface="Microsoft JhengHei" panose="020B0604030504040204" pitchFamily="34" charset="-120"/>
            </a:endParaRPr>
          </a:p>
          <a:p>
            <a:r>
              <a:rPr lang="en-US" altLang="zh-CN" sz="2800" b="1" u="sng" dirty="0">
                <a:solidFill>
                  <a:srgbClr val="000099"/>
                </a:solidFill>
                <a:latin typeface="Microsoft JhengHei" panose="020B0604030504040204" pitchFamily="34" charset="-120"/>
                <a:ea typeface="Microsoft JhengHei" panose="020B0604030504040204" pitchFamily="34" charset="-120"/>
              </a:rPr>
              <a:t>2)</a:t>
            </a:r>
            <a:r>
              <a:rPr lang="zh-CN" altLang="zh-CN" sz="2800" b="1" u="sng" dirty="0">
                <a:solidFill>
                  <a:srgbClr val="000099"/>
                </a:solidFill>
                <a:latin typeface="Microsoft JhengHei" panose="020B0604030504040204" pitchFamily="34" charset="-120"/>
                <a:ea typeface="Microsoft JhengHei" panose="020B0604030504040204" pitchFamily="34" charset="-120"/>
              </a:rPr>
              <a:t>圣子基督与圣父上帝</a:t>
            </a:r>
            <a:r>
              <a:rPr lang="zh-CN" altLang="en-US" sz="2800" b="1" u="sng"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共同为万物的创造与维系主</a:t>
            </a:r>
            <a:endParaRPr lang="zh-CN" altLang="zh-CN" sz="2800" b="1" dirty="0">
              <a:solidFill>
                <a:srgbClr val="000099"/>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1:1-3</a:t>
            </a:r>
            <a:r>
              <a:rPr lang="zh-CN" altLang="zh-CN" sz="2800" b="1" dirty="0">
                <a:latin typeface="Microsoft JhengHei" panose="020B0604030504040204" pitchFamily="34" charset="-120"/>
                <a:ea typeface="Microsoft JhengHei" panose="020B0604030504040204" pitchFamily="34" charset="-120"/>
              </a:rPr>
              <a:t>；西</a:t>
            </a:r>
            <a:r>
              <a:rPr lang="en-US" altLang="zh-CN" sz="2800" b="1" dirty="0">
                <a:latin typeface="Microsoft JhengHei" panose="020B0604030504040204" pitchFamily="34" charset="-120"/>
                <a:ea typeface="Microsoft JhengHei" panose="020B0604030504040204" pitchFamily="34" charset="-120"/>
              </a:rPr>
              <a:t>1:15-18</a:t>
            </a:r>
            <a:r>
              <a:rPr lang="zh-CN" altLang="zh-CN" sz="2800" b="1" dirty="0">
                <a:latin typeface="Microsoft JhengHei" panose="020B0604030504040204" pitchFamily="34" charset="-120"/>
                <a:ea typeface="Microsoft JhengHei" panose="020B0604030504040204" pitchFamily="34" charset="-120"/>
              </a:rPr>
              <a:t>；来</a:t>
            </a:r>
            <a:r>
              <a:rPr lang="en-US" altLang="zh-CN" sz="2800" b="1" dirty="0">
                <a:latin typeface="Microsoft JhengHei" panose="020B0604030504040204" pitchFamily="34" charset="-120"/>
                <a:ea typeface="Microsoft JhengHei" panose="020B0604030504040204" pitchFamily="34" charset="-120"/>
              </a:rPr>
              <a:t>1: 10-12 </a:t>
            </a:r>
            <a:r>
              <a:rPr lang="zh-CN" altLang="zh-CN" sz="2800" b="1" dirty="0">
                <a:latin typeface="Microsoft JhengHei" panose="020B0604030504040204" pitchFamily="34" charset="-120"/>
                <a:ea typeface="Microsoft JhengHei" panose="020B0604030504040204" pitchFamily="34" charset="-120"/>
              </a:rPr>
              <a:t>等）</a:t>
            </a:r>
          </a:p>
          <a:p>
            <a:r>
              <a:rPr lang="en-US" altLang="zh-CN" sz="2800" b="1" dirty="0">
                <a:solidFill>
                  <a:srgbClr val="000099"/>
                </a:solidFill>
                <a:latin typeface="Microsoft JhengHei" panose="020B0604030504040204" pitchFamily="34" charset="-120"/>
                <a:ea typeface="Microsoft JhengHei" panose="020B0604030504040204" pitchFamily="34" charset="-120"/>
              </a:rPr>
              <a:t> </a:t>
            </a:r>
            <a:endParaRPr lang="zh-CN" altLang="zh-CN" sz="2800" b="1" dirty="0">
              <a:solidFill>
                <a:srgbClr val="000099"/>
              </a:solidFill>
              <a:latin typeface="Microsoft JhengHei" panose="020B0604030504040204" pitchFamily="34" charset="-120"/>
              <a:ea typeface="Microsoft JhengHei" panose="020B0604030504040204" pitchFamily="34" charset="-120"/>
            </a:endParaRPr>
          </a:p>
          <a:p>
            <a:r>
              <a:rPr lang="en-US" altLang="zh-CN" sz="2800" b="1" u="sng" dirty="0">
                <a:solidFill>
                  <a:srgbClr val="000099"/>
                </a:solidFill>
                <a:latin typeface="Microsoft JhengHei" panose="020B0604030504040204" pitchFamily="34" charset="-120"/>
                <a:ea typeface="Microsoft JhengHei" panose="020B0604030504040204" pitchFamily="34" charset="-120"/>
              </a:rPr>
              <a:t>3)</a:t>
            </a:r>
            <a:r>
              <a:rPr lang="zh-CN" altLang="zh-CN" sz="2800" b="1" u="sng" dirty="0">
                <a:solidFill>
                  <a:srgbClr val="000099"/>
                </a:solidFill>
                <a:latin typeface="Microsoft JhengHei" panose="020B0604030504040204" pitchFamily="34" charset="-120"/>
                <a:ea typeface="Microsoft JhengHei" panose="020B0604030504040204" pitchFamily="34" charset="-120"/>
              </a:rPr>
              <a:t>圣子基督与圣父</a:t>
            </a:r>
            <a:r>
              <a:rPr lang="zh-CN" altLang="en-US" sz="2800" b="1" u="sng"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在救赎、塑造与护卫圣徒恩典上</a:t>
            </a:r>
            <a:r>
              <a:rPr lang="en-US" altLang="zh-CN" sz="2800" b="1" u="sng"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原为一</a:t>
            </a:r>
            <a:r>
              <a:rPr lang="en-US" altLang="zh-CN" sz="2800" b="1" u="sng" dirty="0">
                <a:solidFill>
                  <a:srgbClr val="000099"/>
                </a:solidFill>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 </a:t>
            </a:r>
            <a:endParaRPr lang="zh-CN" altLang="zh-CN" sz="2800" b="1" dirty="0">
              <a:solidFill>
                <a:srgbClr val="000099"/>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5</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19-29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10: 27-30</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 9-11</a:t>
            </a:r>
            <a:r>
              <a:rPr lang="zh-CN" altLang="zh-CN" sz="2800" b="1" dirty="0">
                <a:latin typeface="Microsoft JhengHei" panose="020B0604030504040204" pitchFamily="34" charset="-120"/>
                <a:ea typeface="Microsoft JhengHei" panose="020B0604030504040204" pitchFamily="34" charset="-120"/>
              </a:rPr>
              <a:t>等）</a:t>
            </a:r>
            <a:endParaRPr lang="en-US" altLang="zh-CN" sz="2800" b="1" dirty="0">
              <a:latin typeface="Microsoft JhengHei" panose="020B0604030504040204" pitchFamily="34" charset="-120"/>
              <a:ea typeface="Microsoft JhengHei" panose="020B0604030504040204" pitchFamily="34" charset="-120"/>
            </a:endParaRPr>
          </a:p>
          <a:p>
            <a:endParaRPr lang="en-US" altLang="zh-CN" sz="2800" b="1" dirty="0">
              <a:latin typeface="Microsoft JhengHei" panose="020B0604030504040204" pitchFamily="34" charset="-120"/>
              <a:ea typeface="Microsoft JhengHei" panose="020B0604030504040204" pitchFamily="34" charset="-120"/>
            </a:endParaRPr>
          </a:p>
          <a:p>
            <a:r>
              <a:rPr lang="en-US" altLang="zh-CN" sz="2800" b="1" dirty="0">
                <a:solidFill>
                  <a:srgbClr val="000099"/>
                </a:solidFill>
                <a:latin typeface="Microsoft JhengHei" panose="020B0604030504040204" pitchFamily="34" charset="-120"/>
                <a:ea typeface="Microsoft JhengHei" panose="020B0604030504040204" pitchFamily="34" charset="-120"/>
              </a:rPr>
              <a:t> </a:t>
            </a:r>
            <a:r>
              <a:rPr lang="en-US" altLang="zh-CN" sz="2800" b="1" u="sng" dirty="0">
                <a:solidFill>
                  <a:srgbClr val="000099"/>
                </a:solidFill>
                <a:latin typeface="Microsoft JhengHei" panose="020B0604030504040204" pitchFamily="34" charset="-120"/>
                <a:ea typeface="Microsoft JhengHei" panose="020B0604030504040204" pitchFamily="34" charset="-120"/>
              </a:rPr>
              <a:t>4)</a:t>
            </a:r>
            <a:r>
              <a:rPr lang="zh-CN" altLang="zh-CN" sz="2800" b="1" u="sng" dirty="0">
                <a:solidFill>
                  <a:srgbClr val="000099"/>
                </a:solidFill>
                <a:latin typeface="Microsoft JhengHei" panose="020B0604030504040204" pitchFamily="34" charset="-120"/>
                <a:ea typeface="Microsoft JhengHei" panose="020B0604030504040204" pitchFamily="34" charset="-120"/>
              </a:rPr>
              <a:t>圣子基督乃父上帝全备且丰满神性之载体与彰显</a:t>
            </a:r>
            <a:endParaRPr lang="zh-CN" altLang="zh-CN" sz="2800" b="1" dirty="0">
              <a:solidFill>
                <a:srgbClr val="000099"/>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（西</a:t>
            </a:r>
            <a:r>
              <a:rPr lang="en-US" altLang="zh-CN" sz="2800" b="1" dirty="0">
                <a:latin typeface="Microsoft JhengHei" panose="020B0604030504040204" pitchFamily="34" charset="-120"/>
                <a:ea typeface="Microsoft JhengHei" panose="020B0604030504040204" pitchFamily="34" charset="-120"/>
              </a:rPr>
              <a:t>1: 19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 9</a:t>
            </a:r>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16-18</a:t>
            </a:r>
            <a:r>
              <a:rPr lang="zh-CN" altLang="zh-CN" sz="2800" b="1" dirty="0">
                <a:latin typeface="Microsoft JhengHei" panose="020B0604030504040204" pitchFamily="34" charset="-120"/>
                <a:ea typeface="Microsoft JhengHei" panose="020B0604030504040204" pitchFamily="34" charset="-120"/>
              </a:rPr>
              <a:t>；腓</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6</a:t>
            </a:r>
            <a:r>
              <a:rPr lang="zh-CN" altLang="zh-CN" sz="2800" b="1" dirty="0">
                <a:latin typeface="Microsoft JhengHei" panose="020B0604030504040204" pitchFamily="34" charset="-120"/>
                <a:ea typeface="Microsoft JhengHei" panose="020B0604030504040204" pitchFamily="34" charset="-120"/>
              </a:rPr>
              <a:t>；来</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 </a:t>
            </a:r>
            <a:r>
              <a:rPr lang="zh-CN" altLang="zh-CN" sz="2800" b="1" dirty="0">
                <a:latin typeface="Microsoft JhengHei" panose="020B0604030504040204" pitchFamily="34" charset="-120"/>
                <a:ea typeface="Microsoft JhengHei" panose="020B0604030504040204" pitchFamily="34" charset="-120"/>
              </a:rPr>
              <a:t>；提前</a:t>
            </a:r>
            <a:r>
              <a:rPr lang="en-US" altLang="zh-CN" sz="2800" b="1" dirty="0">
                <a:latin typeface="Microsoft JhengHei" panose="020B0604030504040204" pitchFamily="34" charset="-120"/>
                <a:ea typeface="Microsoft JhengHei" panose="020B0604030504040204" pitchFamily="34" charset="-120"/>
              </a:rPr>
              <a:t>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16 </a:t>
            </a:r>
            <a:r>
              <a:rPr lang="zh-CN" altLang="zh-CN" sz="2800" b="1" dirty="0">
                <a:latin typeface="Microsoft JhengHei" panose="020B0604030504040204" pitchFamily="34" charset="-120"/>
                <a:ea typeface="Microsoft JhengHei" panose="020B0604030504040204" pitchFamily="34" charset="-120"/>
              </a:rPr>
              <a:t>等）</a:t>
            </a:r>
            <a:endParaRPr lang="zh-CN" altLang="en-US" sz="2800" dirty="0">
              <a:latin typeface="Microsoft JhengHei" panose="020B0604030504040204" pitchFamily="34" charset="-120"/>
              <a:ea typeface="Microsoft JhengHei" panose="020B0604030504040204" pitchFamily="34" charset="-120"/>
            </a:endParaRPr>
          </a:p>
          <a:p>
            <a:endParaRPr lang="zh-CN" altLang="en-US"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290377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7063472"/>
          </a:xfrm>
          <a:prstGeom prst="rect">
            <a:avLst/>
          </a:prstGeom>
        </p:spPr>
        <p:txBody>
          <a:bodyPr wrap="square">
            <a:spAutoFit/>
          </a:bodyPr>
          <a:lstStyle/>
          <a:p>
            <a:r>
              <a:rPr lang="en-US" altLang="zh-CN" sz="2900" b="1" u="sng" dirty="0">
                <a:solidFill>
                  <a:srgbClr val="000099"/>
                </a:solidFill>
                <a:latin typeface="Microsoft JhengHei" panose="020B0604030504040204" pitchFamily="34" charset="-120"/>
                <a:ea typeface="Microsoft JhengHei" panose="020B0604030504040204" pitchFamily="34" charset="-120"/>
              </a:rPr>
              <a:t>5)</a:t>
            </a:r>
            <a:r>
              <a:rPr lang="zh-CN" altLang="zh-CN" sz="2900" b="1" u="sng" dirty="0">
                <a:solidFill>
                  <a:srgbClr val="000099"/>
                </a:solidFill>
                <a:latin typeface="Microsoft JhengHei" panose="020B0604030504040204" pitchFamily="34" charset="-120"/>
                <a:ea typeface="Microsoft JhengHei" panose="020B0604030504040204" pitchFamily="34" charset="-120"/>
              </a:rPr>
              <a:t>圣子基督所展现的神迹奇事</a:t>
            </a:r>
            <a:r>
              <a:rPr lang="zh-CN" altLang="en-US" sz="2900" b="1" u="sng" dirty="0">
                <a:solidFill>
                  <a:srgbClr val="000099"/>
                </a:solidFill>
                <a:latin typeface="Microsoft JhengHei" panose="020B0604030504040204" pitchFamily="34" charset="-120"/>
                <a:ea typeface="Microsoft JhengHei" panose="020B0604030504040204" pitchFamily="34" charset="-120"/>
              </a:rPr>
              <a:t>，</a:t>
            </a:r>
            <a:r>
              <a:rPr lang="zh-CN" altLang="zh-CN" sz="2900" b="1" u="sng" dirty="0">
                <a:solidFill>
                  <a:srgbClr val="000099"/>
                </a:solidFill>
                <a:latin typeface="Microsoft JhengHei" panose="020B0604030504040204" pitchFamily="34" charset="-120"/>
                <a:ea typeface="Microsoft JhengHei" panose="020B0604030504040204" pitchFamily="34" charset="-120"/>
              </a:rPr>
              <a:t>在质与量都彰显祂的神性本质</a:t>
            </a:r>
            <a:endParaRPr lang="zh-CN" altLang="zh-CN" sz="2900" b="1" dirty="0">
              <a:solidFill>
                <a:srgbClr val="000099"/>
              </a:solidFill>
              <a:latin typeface="Microsoft JhengHei" panose="020B0604030504040204" pitchFamily="34" charset="-120"/>
              <a:ea typeface="Microsoft JhengHei" panose="020B0604030504040204" pitchFamily="34" charset="-120"/>
            </a:endParaRPr>
          </a:p>
          <a:p>
            <a:r>
              <a:rPr lang="zh-CN" altLang="zh-CN" sz="2900" b="1" dirty="0">
                <a:latin typeface="Microsoft JhengHei" panose="020B0604030504040204" pitchFamily="34" charset="-120"/>
                <a:ea typeface="Microsoft JhengHei" panose="020B0604030504040204" pitchFamily="34" charset="-120"/>
              </a:rPr>
              <a:t>（参</a:t>
            </a:r>
            <a:r>
              <a:rPr lang="en-US" altLang="zh-CN" sz="2900" b="1" dirty="0">
                <a:latin typeface="Microsoft JhengHei" panose="020B0604030504040204" pitchFamily="34" charset="-120"/>
                <a:ea typeface="Microsoft JhengHei" panose="020B0604030504040204" pitchFamily="34" charset="-120"/>
              </a:rPr>
              <a:t>-</a:t>
            </a:r>
            <a:r>
              <a:rPr lang="zh-CN" altLang="zh-CN" sz="2900" b="1" dirty="0">
                <a:latin typeface="Microsoft JhengHei" panose="020B0604030504040204" pitchFamily="34" charset="-120"/>
                <a:ea typeface="Microsoft JhengHei" panose="020B0604030504040204" pitchFamily="34" charset="-120"/>
              </a:rPr>
              <a:t>可</a:t>
            </a:r>
            <a:r>
              <a:rPr lang="en-US" altLang="zh-CN" sz="2900" b="1" dirty="0">
                <a:latin typeface="Microsoft JhengHei" panose="020B0604030504040204" pitchFamily="34" charset="-120"/>
                <a:ea typeface="Microsoft JhengHei" panose="020B0604030504040204" pitchFamily="34" charset="-120"/>
              </a:rPr>
              <a:t>1</a:t>
            </a:r>
            <a:r>
              <a:rPr lang="zh-CN" altLang="zh-CN" sz="2900" b="1" dirty="0">
                <a:latin typeface="Microsoft JhengHei" panose="020B0604030504040204" pitchFamily="34" charset="-120"/>
                <a:ea typeface="Microsoft JhengHei" panose="020B0604030504040204" pitchFamily="34" charset="-120"/>
              </a:rPr>
              <a:t>：</a:t>
            </a:r>
            <a:r>
              <a:rPr lang="en-US" altLang="zh-CN" sz="2900" b="1" dirty="0">
                <a:latin typeface="Microsoft JhengHei" panose="020B0604030504040204" pitchFamily="34" charset="-120"/>
                <a:ea typeface="Microsoft JhengHei" panose="020B0604030504040204" pitchFamily="34" charset="-120"/>
              </a:rPr>
              <a:t>32-34</a:t>
            </a:r>
            <a:r>
              <a:rPr lang="zh-CN" altLang="zh-CN" sz="2900" b="1" dirty="0">
                <a:latin typeface="Microsoft JhengHei" panose="020B0604030504040204" pitchFamily="34" charset="-120"/>
                <a:ea typeface="Microsoft JhengHei" panose="020B0604030504040204" pitchFamily="34" charset="-120"/>
              </a:rPr>
              <a:t>；太</a:t>
            </a:r>
            <a:r>
              <a:rPr lang="en-US" altLang="zh-CN" sz="2900" b="1" dirty="0">
                <a:latin typeface="Microsoft JhengHei" panose="020B0604030504040204" pitchFamily="34" charset="-120"/>
                <a:ea typeface="Microsoft JhengHei" panose="020B0604030504040204" pitchFamily="34" charset="-120"/>
              </a:rPr>
              <a:t>5</a:t>
            </a:r>
            <a:r>
              <a:rPr lang="zh-CN" altLang="zh-CN" sz="2900" b="1" dirty="0">
                <a:latin typeface="Microsoft JhengHei" panose="020B0604030504040204" pitchFamily="34" charset="-120"/>
                <a:ea typeface="Microsoft JhengHei" panose="020B0604030504040204" pitchFamily="34" charset="-120"/>
              </a:rPr>
              <a:t>：</a:t>
            </a:r>
            <a:r>
              <a:rPr lang="en-US" altLang="zh-CN" sz="2900" b="1" dirty="0">
                <a:latin typeface="Microsoft JhengHei" panose="020B0604030504040204" pitchFamily="34" charset="-120"/>
                <a:ea typeface="Microsoft JhengHei" panose="020B0604030504040204" pitchFamily="34" charset="-120"/>
              </a:rPr>
              <a:t>29-30</a:t>
            </a:r>
            <a:r>
              <a:rPr lang="zh-CN" altLang="zh-CN" sz="2900" b="1" dirty="0">
                <a:latin typeface="Microsoft JhengHei" panose="020B0604030504040204" pitchFamily="34" charset="-120"/>
                <a:ea typeface="Microsoft JhengHei" panose="020B0604030504040204" pitchFamily="34" charset="-120"/>
              </a:rPr>
              <a:t>；约</a:t>
            </a:r>
            <a:r>
              <a:rPr lang="en-US" altLang="zh-CN" sz="2900" b="1" dirty="0">
                <a:latin typeface="Microsoft JhengHei" panose="020B0604030504040204" pitchFamily="34" charset="-120"/>
                <a:ea typeface="Microsoft JhengHei" panose="020B0604030504040204" pitchFamily="34" charset="-120"/>
              </a:rPr>
              <a:t>2:11; 5</a:t>
            </a:r>
            <a:r>
              <a:rPr lang="zh-CN" altLang="zh-CN" sz="2900" b="1" dirty="0">
                <a:latin typeface="Microsoft JhengHei" panose="020B0604030504040204" pitchFamily="34" charset="-120"/>
                <a:ea typeface="Microsoft JhengHei" panose="020B0604030504040204" pitchFamily="34" charset="-120"/>
              </a:rPr>
              <a:t>：</a:t>
            </a:r>
            <a:r>
              <a:rPr lang="en-US" altLang="zh-CN" sz="2900" b="1" dirty="0">
                <a:latin typeface="Microsoft JhengHei" panose="020B0604030504040204" pitchFamily="34" charset="-120"/>
                <a:ea typeface="Microsoft JhengHei" panose="020B0604030504040204" pitchFamily="34" charset="-120"/>
              </a:rPr>
              <a:t>19-26</a:t>
            </a:r>
            <a:r>
              <a:rPr lang="zh-CN" altLang="zh-CN" sz="2900" b="1" dirty="0">
                <a:latin typeface="Microsoft JhengHei" panose="020B0604030504040204" pitchFamily="34" charset="-120"/>
                <a:ea typeface="Microsoft JhengHei" panose="020B0604030504040204" pitchFamily="34" charset="-120"/>
              </a:rPr>
              <a:t>；约</a:t>
            </a:r>
            <a:r>
              <a:rPr lang="en-US" altLang="zh-CN" sz="2900" b="1" dirty="0">
                <a:latin typeface="Microsoft JhengHei" panose="020B0604030504040204" pitchFamily="34" charset="-120"/>
                <a:ea typeface="Microsoft JhengHei" panose="020B0604030504040204" pitchFamily="34" charset="-120"/>
              </a:rPr>
              <a:t>20</a:t>
            </a:r>
            <a:r>
              <a:rPr lang="zh-CN" altLang="zh-CN" sz="2900" b="1" dirty="0">
                <a:latin typeface="Microsoft JhengHei" panose="020B0604030504040204" pitchFamily="34" charset="-120"/>
                <a:ea typeface="Microsoft JhengHei" panose="020B0604030504040204" pitchFamily="34" charset="-120"/>
              </a:rPr>
              <a:t>：</a:t>
            </a:r>
            <a:r>
              <a:rPr lang="en-US" altLang="zh-CN" sz="2900" b="1" dirty="0">
                <a:latin typeface="Microsoft JhengHei" panose="020B0604030504040204" pitchFamily="34" charset="-120"/>
                <a:ea typeface="Microsoft JhengHei" panose="020B0604030504040204" pitchFamily="34" charset="-120"/>
              </a:rPr>
              <a:t>30-31</a:t>
            </a:r>
            <a:r>
              <a:rPr lang="zh-CN" altLang="zh-CN" sz="2900" b="1" dirty="0">
                <a:latin typeface="Microsoft JhengHei" panose="020B0604030504040204" pitchFamily="34" charset="-120"/>
                <a:ea typeface="Microsoft JhengHei" panose="020B0604030504040204" pitchFamily="34" charset="-120"/>
              </a:rPr>
              <a:t>等）</a:t>
            </a:r>
            <a:endParaRPr lang="en-US" altLang="zh-CN" sz="2900" b="1" dirty="0">
              <a:latin typeface="Microsoft JhengHei" panose="020B0604030504040204" pitchFamily="34" charset="-120"/>
              <a:ea typeface="Microsoft JhengHei" panose="020B0604030504040204" pitchFamily="34" charset="-120"/>
            </a:endParaRPr>
          </a:p>
          <a:p>
            <a:endParaRPr lang="en-US" altLang="zh-CN" sz="2900" b="1" dirty="0">
              <a:latin typeface="Microsoft JhengHei" panose="020B0604030504040204" pitchFamily="34" charset="-120"/>
              <a:ea typeface="Microsoft JhengHei" panose="020B0604030504040204" pitchFamily="34" charset="-120"/>
            </a:endParaRPr>
          </a:p>
          <a:p>
            <a:r>
              <a:rPr lang="en-US" altLang="zh-CN" sz="2900" b="1" u="sng" dirty="0">
                <a:solidFill>
                  <a:srgbClr val="000099"/>
                </a:solidFill>
                <a:latin typeface="Microsoft JhengHei" panose="020B0604030504040204" pitchFamily="34" charset="-120"/>
                <a:ea typeface="Microsoft JhengHei" panose="020B0604030504040204" pitchFamily="34" charset="-120"/>
              </a:rPr>
              <a:t>6)</a:t>
            </a:r>
            <a:r>
              <a:rPr lang="zh-CN" altLang="zh-CN" sz="2900" b="1" u="sng" dirty="0">
                <a:solidFill>
                  <a:srgbClr val="000099"/>
                </a:solidFill>
                <a:latin typeface="Microsoft JhengHei" panose="020B0604030504040204" pitchFamily="34" charset="-120"/>
                <a:ea typeface="Microsoft JhengHei" panose="020B0604030504040204" pitchFamily="34" charset="-120"/>
              </a:rPr>
              <a:t>圣子基督与圣父上帝</a:t>
            </a:r>
            <a:r>
              <a:rPr lang="zh-CN" altLang="en-US" sz="2900" b="1" u="sng" dirty="0">
                <a:solidFill>
                  <a:srgbClr val="000099"/>
                </a:solidFill>
                <a:latin typeface="Microsoft JhengHei" panose="020B0604030504040204" pitchFamily="34" charset="-120"/>
                <a:ea typeface="Microsoft JhengHei" panose="020B0604030504040204" pitchFamily="34" charset="-120"/>
              </a:rPr>
              <a:t>，</a:t>
            </a:r>
            <a:r>
              <a:rPr lang="zh-CN" altLang="zh-CN" sz="2900" b="1" u="sng" dirty="0">
                <a:solidFill>
                  <a:srgbClr val="000099"/>
                </a:solidFill>
                <a:latin typeface="Microsoft JhengHei" panose="020B0604030504040204" pitchFamily="34" charset="-120"/>
                <a:ea typeface="Microsoft JhengHei" panose="020B0604030504040204" pitchFamily="34" charset="-120"/>
              </a:rPr>
              <a:t>共同为一切神性恩福之源头</a:t>
            </a:r>
            <a:endParaRPr lang="zh-CN" altLang="zh-CN" sz="2900" dirty="0">
              <a:solidFill>
                <a:srgbClr val="000099"/>
              </a:solidFill>
              <a:latin typeface="Microsoft JhengHei" panose="020B0604030504040204" pitchFamily="34" charset="-120"/>
              <a:ea typeface="Microsoft JhengHei" panose="020B0604030504040204" pitchFamily="34" charset="-120"/>
            </a:endParaRPr>
          </a:p>
          <a:p>
            <a:r>
              <a:rPr lang="zh-CN" altLang="zh-CN" sz="2900" b="1" dirty="0">
                <a:latin typeface="Microsoft JhengHei" panose="020B0604030504040204" pitchFamily="34" charset="-120"/>
                <a:ea typeface="Microsoft JhengHei" panose="020B0604030504040204" pitchFamily="34" charset="-120"/>
              </a:rPr>
              <a:t>（罗</a:t>
            </a:r>
            <a:r>
              <a:rPr lang="en-US" altLang="zh-CN" sz="2900" b="1" dirty="0">
                <a:latin typeface="Microsoft JhengHei" panose="020B0604030504040204" pitchFamily="34" charset="-120"/>
                <a:ea typeface="Microsoft JhengHei" panose="020B0604030504040204" pitchFamily="34" charset="-120"/>
              </a:rPr>
              <a:t>1:7</a:t>
            </a:r>
            <a:r>
              <a:rPr lang="zh-CN" altLang="zh-CN" sz="2900" b="1" dirty="0">
                <a:latin typeface="Microsoft JhengHei" panose="020B0604030504040204" pitchFamily="34" charset="-120"/>
                <a:ea typeface="Microsoft JhengHei" panose="020B0604030504040204" pitchFamily="34" charset="-120"/>
              </a:rPr>
              <a:t>；林前</a:t>
            </a:r>
            <a:r>
              <a:rPr lang="en-US" altLang="zh-CN" sz="2900" b="1" dirty="0">
                <a:latin typeface="Microsoft JhengHei" panose="020B0604030504040204" pitchFamily="34" charset="-120"/>
                <a:ea typeface="Microsoft JhengHei" panose="020B0604030504040204" pitchFamily="34" charset="-120"/>
              </a:rPr>
              <a:t>1:3</a:t>
            </a:r>
            <a:r>
              <a:rPr lang="zh-CN" altLang="zh-CN" sz="2900" b="1" dirty="0">
                <a:latin typeface="Microsoft JhengHei" panose="020B0604030504040204" pitchFamily="34" charset="-120"/>
                <a:ea typeface="Microsoft JhengHei" panose="020B0604030504040204" pitchFamily="34" charset="-120"/>
              </a:rPr>
              <a:t>；林后</a:t>
            </a:r>
            <a:r>
              <a:rPr lang="en-US" altLang="zh-CN" sz="2900" b="1" dirty="0">
                <a:latin typeface="Microsoft JhengHei" panose="020B0604030504040204" pitchFamily="34" charset="-120"/>
                <a:ea typeface="Microsoft JhengHei" panose="020B0604030504040204" pitchFamily="34" charset="-120"/>
              </a:rPr>
              <a:t>1: 2</a:t>
            </a:r>
            <a:r>
              <a:rPr lang="zh-CN" altLang="zh-CN" sz="2900" b="1" dirty="0">
                <a:latin typeface="Microsoft JhengHei" panose="020B0604030504040204" pitchFamily="34" charset="-120"/>
                <a:ea typeface="Microsoft JhengHei" panose="020B0604030504040204" pitchFamily="34" charset="-120"/>
              </a:rPr>
              <a:t>；</a:t>
            </a:r>
            <a:r>
              <a:rPr lang="en-US" altLang="zh-CN" sz="2900" b="1" dirty="0">
                <a:latin typeface="Microsoft JhengHei" panose="020B0604030504040204" pitchFamily="34" charset="-120"/>
                <a:ea typeface="Microsoft JhengHei" panose="020B0604030504040204" pitchFamily="34" charset="-120"/>
              </a:rPr>
              <a:t>13: 13</a:t>
            </a:r>
            <a:r>
              <a:rPr lang="zh-CN" altLang="zh-CN" sz="2900" b="1" dirty="0">
                <a:latin typeface="Microsoft JhengHei" panose="020B0604030504040204" pitchFamily="34" charset="-120"/>
                <a:ea typeface="Microsoft JhengHei" panose="020B0604030504040204" pitchFamily="34" charset="-120"/>
              </a:rPr>
              <a:t>；弗</a:t>
            </a:r>
            <a:r>
              <a:rPr lang="en-US" altLang="zh-CN" sz="2900" b="1" dirty="0">
                <a:latin typeface="Microsoft JhengHei" panose="020B0604030504040204" pitchFamily="34" charset="-120"/>
                <a:ea typeface="Microsoft JhengHei" panose="020B0604030504040204" pitchFamily="34" charset="-120"/>
              </a:rPr>
              <a:t>1</a:t>
            </a:r>
            <a:r>
              <a:rPr lang="zh-CN" altLang="zh-CN" sz="2900" b="1" dirty="0">
                <a:latin typeface="Microsoft JhengHei" panose="020B0604030504040204" pitchFamily="34" charset="-120"/>
                <a:ea typeface="Microsoft JhengHei" panose="020B0604030504040204" pitchFamily="34" charset="-120"/>
              </a:rPr>
              <a:t>：</a:t>
            </a:r>
            <a:r>
              <a:rPr lang="en-US" altLang="zh-CN" sz="2900" b="1" dirty="0">
                <a:latin typeface="Microsoft JhengHei" panose="020B0604030504040204" pitchFamily="34" charset="-120"/>
                <a:ea typeface="Microsoft JhengHei" panose="020B0604030504040204" pitchFamily="34" charset="-120"/>
              </a:rPr>
              <a:t>2-3</a:t>
            </a:r>
            <a:r>
              <a:rPr lang="zh-CN" altLang="zh-CN" sz="2900" b="1" dirty="0">
                <a:latin typeface="Microsoft JhengHei" panose="020B0604030504040204" pitchFamily="34" charset="-120"/>
                <a:ea typeface="Microsoft JhengHei" panose="020B0604030504040204" pitchFamily="34" charset="-120"/>
              </a:rPr>
              <a:t>；腓</a:t>
            </a:r>
            <a:r>
              <a:rPr lang="en-US" altLang="zh-CN" sz="2900" b="1" dirty="0">
                <a:latin typeface="Microsoft JhengHei" panose="020B0604030504040204" pitchFamily="34" charset="-120"/>
                <a:ea typeface="Microsoft JhengHei" panose="020B0604030504040204" pitchFamily="34" charset="-120"/>
              </a:rPr>
              <a:t>1</a:t>
            </a:r>
            <a:r>
              <a:rPr lang="zh-CN" altLang="zh-CN" sz="2900" b="1" dirty="0">
                <a:latin typeface="Microsoft JhengHei" panose="020B0604030504040204" pitchFamily="34" charset="-120"/>
                <a:ea typeface="Microsoft JhengHei" panose="020B0604030504040204" pitchFamily="34" charset="-120"/>
              </a:rPr>
              <a:t>：</a:t>
            </a:r>
            <a:r>
              <a:rPr lang="en-US" altLang="zh-CN" sz="2900" b="1" dirty="0">
                <a:latin typeface="Microsoft JhengHei" panose="020B0604030504040204" pitchFamily="34" charset="-120"/>
                <a:ea typeface="Microsoft JhengHei" panose="020B0604030504040204" pitchFamily="34" charset="-120"/>
              </a:rPr>
              <a:t>2</a:t>
            </a:r>
            <a:r>
              <a:rPr lang="zh-CN" altLang="zh-CN" sz="2900" b="1" dirty="0">
                <a:latin typeface="Microsoft JhengHei" panose="020B0604030504040204" pitchFamily="34" charset="-120"/>
                <a:ea typeface="Microsoft JhengHei" panose="020B0604030504040204" pitchFamily="34" charset="-120"/>
              </a:rPr>
              <a:t>；启</a:t>
            </a:r>
            <a:r>
              <a:rPr lang="en-US" altLang="zh-CN" sz="2900" b="1" dirty="0">
                <a:latin typeface="Microsoft JhengHei" panose="020B0604030504040204" pitchFamily="34" charset="-120"/>
                <a:ea typeface="Microsoft JhengHei" panose="020B0604030504040204" pitchFamily="34" charset="-120"/>
              </a:rPr>
              <a:t>22</a:t>
            </a:r>
            <a:r>
              <a:rPr lang="zh-CN" altLang="zh-CN" sz="2900" b="1" dirty="0">
                <a:latin typeface="Microsoft JhengHei" panose="020B0604030504040204" pitchFamily="34" charset="-120"/>
                <a:ea typeface="Microsoft JhengHei" panose="020B0604030504040204" pitchFamily="34" charset="-120"/>
              </a:rPr>
              <a:t>：</a:t>
            </a:r>
            <a:r>
              <a:rPr lang="en-US" altLang="zh-CN" sz="2900" b="1" dirty="0">
                <a:latin typeface="Microsoft JhengHei" panose="020B0604030504040204" pitchFamily="34" charset="-120"/>
                <a:ea typeface="Microsoft JhengHei" panose="020B0604030504040204" pitchFamily="34" charset="-120"/>
              </a:rPr>
              <a:t>21</a:t>
            </a:r>
            <a:r>
              <a:rPr lang="zh-CN" altLang="zh-CN" sz="2900" b="1" dirty="0">
                <a:latin typeface="Microsoft JhengHei" panose="020B0604030504040204" pitchFamily="34" charset="-120"/>
                <a:ea typeface="Microsoft JhengHei" panose="020B0604030504040204" pitchFamily="34" charset="-120"/>
              </a:rPr>
              <a:t>等）</a:t>
            </a:r>
            <a:endParaRPr lang="en-US" altLang="zh-CN" sz="2900" b="1" dirty="0">
              <a:latin typeface="Microsoft JhengHei" panose="020B0604030504040204" pitchFamily="34" charset="-120"/>
              <a:ea typeface="Microsoft JhengHei" panose="020B0604030504040204" pitchFamily="34" charset="-120"/>
            </a:endParaRPr>
          </a:p>
          <a:p>
            <a:endParaRPr lang="en-US" altLang="zh-CN" sz="2800" b="1" u="sng" dirty="0">
              <a:latin typeface="Microsoft JhengHei" panose="020B0604030504040204" pitchFamily="34" charset="-120"/>
              <a:ea typeface="Microsoft JhengHei" panose="020B0604030504040204" pitchFamily="34" charset="-120"/>
            </a:endParaRPr>
          </a:p>
          <a:p>
            <a:r>
              <a:rPr lang="en-US" altLang="zh-CN" sz="2800" b="1" u="sng" dirty="0">
                <a:solidFill>
                  <a:srgbClr val="000099"/>
                </a:solidFill>
                <a:latin typeface="Microsoft JhengHei" panose="020B0604030504040204" pitchFamily="34" charset="-120"/>
                <a:ea typeface="Microsoft JhengHei" panose="020B0604030504040204" pitchFamily="34" charset="-120"/>
              </a:rPr>
              <a:t>7</a:t>
            </a:r>
            <a:r>
              <a:rPr lang="zh-CN" altLang="zh-CN" sz="2800" b="1" u="sng" dirty="0">
                <a:solidFill>
                  <a:srgbClr val="000099"/>
                </a:solidFill>
                <a:latin typeface="Microsoft JhengHei" panose="020B0604030504040204" pitchFamily="34" charset="-120"/>
                <a:ea typeface="Microsoft JhengHei" panose="020B0604030504040204" pitchFamily="34" charset="-120"/>
              </a:rPr>
              <a:t>）圣子基督与天父上帝</a:t>
            </a:r>
            <a:r>
              <a:rPr lang="zh-CN" altLang="en-US" sz="2800" b="1" u="sng"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共同为敬拜的对象</a:t>
            </a:r>
            <a:endParaRPr lang="zh-CN" altLang="zh-CN" sz="2800" dirty="0">
              <a:solidFill>
                <a:srgbClr val="000099"/>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太</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1-11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 33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28: 16-17</a:t>
            </a:r>
            <a:r>
              <a:rPr lang="zh-CN" altLang="zh-CN" sz="2800" b="1" dirty="0">
                <a:latin typeface="Microsoft JhengHei" panose="020B0604030504040204" pitchFamily="34" charset="-120"/>
                <a:ea typeface="Microsoft JhengHei" panose="020B0604030504040204" pitchFamily="34" charset="-120"/>
              </a:rPr>
              <a:t>；路</a:t>
            </a:r>
            <a:r>
              <a:rPr lang="en-US" altLang="zh-CN" sz="2800" b="1" dirty="0">
                <a:latin typeface="Microsoft JhengHei" panose="020B0604030504040204" pitchFamily="34" charset="-120"/>
                <a:ea typeface="Microsoft JhengHei" panose="020B0604030504040204" pitchFamily="34" charset="-120"/>
              </a:rPr>
              <a:t>24: 50-52</a:t>
            </a:r>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5: 23</a:t>
            </a:r>
            <a:r>
              <a:rPr lang="zh-CN" altLang="zh-CN" sz="2800" b="1" dirty="0">
                <a:latin typeface="Microsoft JhengHei" panose="020B0604030504040204" pitchFamily="34" charset="-120"/>
                <a:ea typeface="Microsoft JhengHei" panose="020B0604030504040204" pitchFamily="34" charset="-120"/>
              </a:rPr>
              <a:t>；腓</a:t>
            </a:r>
            <a:r>
              <a:rPr lang="en-US" altLang="zh-CN" sz="2800" b="1" dirty="0">
                <a:latin typeface="Microsoft JhengHei" panose="020B0604030504040204" pitchFamily="34" charset="-120"/>
                <a:ea typeface="Microsoft JhengHei" panose="020B0604030504040204" pitchFamily="34" charset="-120"/>
              </a:rPr>
              <a:t>2: 10-11</a:t>
            </a:r>
            <a:r>
              <a:rPr lang="zh-CN" altLang="zh-CN" sz="2800" b="1" dirty="0">
                <a:latin typeface="Microsoft JhengHei" panose="020B0604030504040204" pitchFamily="34" charset="-120"/>
                <a:ea typeface="Microsoft JhengHei" panose="020B0604030504040204" pitchFamily="34" charset="-120"/>
              </a:rPr>
              <a:t>；</a:t>
            </a:r>
            <a:endParaRPr lang="zh-CN" altLang="zh-CN" sz="2800" dirty="0">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启</a:t>
            </a:r>
            <a:r>
              <a:rPr lang="en-US" altLang="zh-CN" sz="2800" b="1" dirty="0">
                <a:latin typeface="Microsoft JhengHei" panose="020B0604030504040204" pitchFamily="34" charset="-120"/>
                <a:ea typeface="Microsoft JhengHei" panose="020B0604030504040204" pitchFamily="34" charset="-120"/>
              </a:rPr>
              <a:t>5: 11-14</a:t>
            </a:r>
            <a:r>
              <a:rPr lang="zh-CN" altLang="zh-CN" sz="2800" b="1" dirty="0">
                <a:latin typeface="Microsoft JhengHei" panose="020B0604030504040204" pitchFamily="34" charset="-120"/>
                <a:ea typeface="Microsoft JhengHei" panose="020B0604030504040204" pitchFamily="34" charset="-120"/>
              </a:rPr>
              <a:t>）</a:t>
            </a:r>
            <a:endParaRPr lang="en-US" altLang="zh-CN" sz="2800" b="1" dirty="0">
              <a:latin typeface="Microsoft JhengHei" panose="020B0604030504040204" pitchFamily="34" charset="-120"/>
              <a:ea typeface="Microsoft JhengHei" panose="020B0604030504040204" pitchFamily="34" charset="-120"/>
            </a:endParaRPr>
          </a:p>
          <a:p>
            <a:endParaRPr lang="en-US" altLang="zh-CN" sz="2800" b="1" dirty="0">
              <a:latin typeface="Microsoft JhengHei" panose="020B0604030504040204" pitchFamily="34" charset="-120"/>
              <a:ea typeface="Microsoft JhengHei" panose="020B0604030504040204" pitchFamily="34" charset="-120"/>
            </a:endParaRPr>
          </a:p>
          <a:p>
            <a:r>
              <a:rPr lang="en-US" altLang="zh-CN" sz="2800" b="1" u="sng" dirty="0">
                <a:solidFill>
                  <a:srgbClr val="000099"/>
                </a:solidFill>
                <a:latin typeface="Microsoft JhengHei" panose="020B0604030504040204" pitchFamily="34" charset="-120"/>
                <a:ea typeface="Microsoft JhengHei" panose="020B0604030504040204" pitchFamily="34" charset="-120"/>
              </a:rPr>
              <a:t>8)</a:t>
            </a:r>
            <a:r>
              <a:rPr lang="zh-CN" altLang="zh-CN" sz="2800" b="1" u="sng" dirty="0">
                <a:solidFill>
                  <a:srgbClr val="000099"/>
                </a:solidFill>
                <a:latin typeface="Microsoft JhengHei" panose="020B0604030504040204" pitchFamily="34" charset="-120"/>
                <a:ea typeface="Microsoft JhengHei" panose="020B0604030504040204" pitchFamily="34" charset="-120"/>
              </a:rPr>
              <a:t>圣子与圣父</a:t>
            </a:r>
            <a:r>
              <a:rPr lang="zh-CN" altLang="en-US" sz="2800" b="1" u="sng"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共同拥有</a:t>
            </a:r>
            <a:r>
              <a:rPr lang="en-US" altLang="zh-CN" sz="2800" b="1" u="sng"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神</a:t>
            </a:r>
            <a:r>
              <a:rPr lang="en-US" altLang="zh-CN" sz="2800" b="1" u="sng" dirty="0">
                <a:solidFill>
                  <a:srgbClr val="000099"/>
                </a:solidFill>
                <a:latin typeface="Microsoft JhengHei" panose="020B0604030504040204" pitchFamily="34" charset="-120"/>
                <a:ea typeface="Microsoft JhengHei" panose="020B0604030504040204" pitchFamily="34" charset="-120"/>
              </a:rPr>
              <a:t>/ </a:t>
            </a:r>
            <a:r>
              <a:rPr lang="zh-CN" altLang="zh-CN" sz="2800" b="1" u="sng" dirty="0">
                <a:solidFill>
                  <a:srgbClr val="000099"/>
                </a:solidFill>
                <a:latin typeface="Microsoft JhengHei" panose="020B0604030504040204" pitchFamily="34" charset="-120"/>
                <a:ea typeface="Microsoft JhengHei" panose="020B0604030504040204" pitchFamily="34" charset="-120"/>
              </a:rPr>
              <a:t>耶和华</a:t>
            </a:r>
            <a:r>
              <a:rPr lang="en-US" altLang="zh-CN" sz="2800" b="1" u="sng"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的圣尊名称</a:t>
            </a:r>
            <a:endParaRPr lang="zh-CN" altLang="zh-CN" sz="2800" dirty="0">
              <a:solidFill>
                <a:srgbClr val="000099"/>
              </a:solidFill>
              <a:latin typeface="Microsoft JhengHei" panose="020B0604030504040204" pitchFamily="34" charset="-120"/>
              <a:ea typeface="Microsoft JhengHei" panose="020B0604030504040204" pitchFamily="34" charset="-120"/>
            </a:endParaRPr>
          </a:p>
          <a:p>
            <a:r>
              <a:rPr lang="zh-CN" altLang="zh-CN" sz="2800" b="1" dirty="0">
                <a:latin typeface="Microsoft JhengHei" panose="020B0604030504040204" pitchFamily="34" charset="-120"/>
                <a:ea typeface="Microsoft JhengHei" panose="020B0604030504040204" pitchFamily="34" charset="-120"/>
              </a:rPr>
              <a:t>（出</a:t>
            </a:r>
            <a:r>
              <a:rPr lang="en-US" altLang="zh-CN" sz="2800" b="1" dirty="0">
                <a:latin typeface="Microsoft JhengHei" panose="020B0604030504040204" pitchFamily="34" charset="-120"/>
                <a:ea typeface="Microsoft JhengHei" panose="020B0604030504040204" pitchFamily="34" charset="-120"/>
              </a:rPr>
              <a:t>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a:t>
            </a:r>
            <a:r>
              <a:rPr lang="zh-CN" altLang="zh-CN" sz="2800" b="1" dirty="0">
                <a:latin typeface="Microsoft JhengHei" panose="020B0604030504040204" pitchFamily="34" charset="-120"/>
                <a:ea typeface="Microsoft JhengHei" panose="020B0604030504040204" pitchFamily="34" charset="-120"/>
              </a:rPr>
              <a:t>；比较</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5</a:t>
            </a:r>
            <a:r>
              <a:rPr lang="zh-CN" altLang="zh-CN" sz="2800" b="1" i="1" dirty="0">
                <a:latin typeface="Microsoft JhengHei" panose="020B0604030504040204" pitchFamily="34" charset="-120"/>
                <a:ea typeface="Microsoft JhengHei" panose="020B0604030504040204" pitchFamily="34" charset="-120"/>
              </a:rPr>
              <a:t>：</a:t>
            </a:r>
            <a:r>
              <a:rPr lang="en-US" altLang="zh-CN" sz="2800" b="1" i="1" dirty="0">
                <a:latin typeface="Microsoft JhengHei" panose="020B0604030504040204" pitchFamily="34" charset="-120"/>
                <a:ea typeface="Microsoft JhengHei" panose="020B0604030504040204" pitchFamily="34" charset="-120"/>
              </a:rPr>
              <a:t>58</a:t>
            </a:r>
            <a:r>
              <a:rPr lang="zh-CN" altLang="zh-CN" sz="2800" b="1" i="1" dirty="0">
                <a:latin typeface="Microsoft JhengHei" panose="020B0604030504040204" pitchFamily="34" charset="-120"/>
                <a:ea typeface="Microsoft JhengHei" panose="020B0604030504040204" pitchFamily="34" charset="-120"/>
              </a:rPr>
              <a:t>，来</a:t>
            </a:r>
            <a:r>
              <a:rPr lang="en-US" altLang="zh-CN" sz="2800" b="1" i="1" dirty="0">
                <a:latin typeface="Microsoft JhengHei" panose="020B0604030504040204" pitchFamily="34" charset="-120"/>
                <a:ea typeface="Microsoft JhengHei" panose="020B0604030504040204" pitchFamily="34" charset="-120"/>
              </a:rPr>
              <a:t>13</a:t>
            </a:r>
            <a:r>
              <a:rPr lang="zh-CN" altLang="zh-CN" sz="2800" b="1" i="1" dirty="0">
                <a:latin typeface="Microsoft JhengHei" panose="020B0604030504040204" pitchFamily="34" charset="-120"/>
                <a:ea typeface="Microsoft JhengHei" panose="020B0604030504040204" pitchFamily="34" charset="-120"/>
              </a:rPr>
              <a:t>：</a:t>
            </a:r>
            <a:r>
              <a:rPr lang="en-US" altLang="zh-CN" sz="2800" b="1" i="1" dirty="0">
                <a:latin typeface="Microsoft JhengHei" panose="020B0604030504040204" pitchFamily="34" charset="-120"/>
                <a:ea typeface="Microsoft JhengHei" panose="020B0604030504040204" pitchFamily="34" charset="-120"/>
              </a:rPr>
              <a:t>8</a:t>
            </a:r>
            <a:r>
              <a:rPr lang="zh-CN" altLang="zh-CN" sz="2800" b="1" i="1" dirty="0">
                <a:latin typeface="Microsoft JhengHei" panose="020B0604030504040204" pitchFamily="34" charset="-120"/>
                <a:ea typeface="Microsoft JhengHei" panose="020B0604030504040204" pitchFamily="34" charset="-120"/>
              </a:rPr>
              <a:t>等</a:t>
            </a:r>
            <a:r>
              <a:rPr lang="en-US" altLang="zh-CN" sz="2800" b="1" i="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诗</a:t>
            </a:r>
            <a:r>
              <a:rPr lang="en-US" altLang="zh-CN" sz="2800" b="1" dirty="0">
                <a:latin typeface="Microsoft JhengHei" panose="020B0604030504040204" pitchFamily="34" charset="-120"/>
                <a:ea typeface="Microsoft JhengHei" panose="020B0604030504040204" pitchFamily="34" charset="-120"/>
              </a:rPr>
              <a:t>68:18;</a:t>
            </a:r>
            <a:r>
              <a:rPr lang="zh-CN" altLang="zh-CN" sz="2800" b="1" dirty="0">
                <a:latin typeface="Microsoft JhengHei" panose="020B0604030504040204" pitchFamily="34" charset="-120"/>
                <a:ea typeface="Microsoft JhengHei" panose="020B0604030504040204" pitchFamily="34" charset="-120"/>
              </a:rPr>
              <a:t>比较</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弗</a:t>
            </a:r>
            <a:r>
              <a:rPr lang="en-US" altLang="zh-CN" sz="2800" b="1" dirty="0">
                <a:latin typeface="Microsoft JhengHei" panose="020B0604030504040204" pitchFamily="34" charset="-120"/>
                <a:ea typeface="Microsoft JhengHei" panose="020B0604030504040204" pitchFamily="34" charset="-120"/>
              </a:rPr>
              <a:t>4: 8/ </a:t>
            </a:r>
            <a:r>
              <a:rPr lang="zh-CN" altLang="zh-CN" sz="2800" b="1" dirty="0">
                <a:latin typeface="Microsoft JhengHei" panose="020B0604030504040204" pitchFamily="34" charset="-120"/>
                <a:ea typeface="Microsoft JhengHei" panose="020B0604030504040204" pitchFamily="34" charset="-120"/>
              </a:rPr>
              <a:t>赛</a:t>
            </a:r>
            <a:r>
              <a:rPr lang="en-US" altLang="zh-CN" sz="2800" b="1" dirty="0">
                <a:latin typeface="Microsoft JhengHei" panose="020B0604030504040204" pitchFamily="34" charset="-120"/>
                <a:ea typeface="Microsoft JhengHei" panose="020B0604030504040204" pitchFamily="34" charset="-120"/>
              </a:rPr>
              <a:t>6</a:t>
            </a:r>
            <a:r>
              <a:rPr lang="zh-CN" altLang="zh-CN" sz="2800" b="1" dirty="0">
                <a:latin typeface="Microsoft JhengHei" panose="020B0604030504040204" pitchFamily="34" charset="-120"/>
                <a:ea typeface="Microsoft JhengHei" panose="020B0604030504040204" pitchFamily="34" charset="-120"/>
              </a:rPr>
              <a:t>；比较约</a:t>
            </a:r>
            <a:r>
              <a:rPr lang="en-US" altLang="zh-CN" sz="2800" b="1" dirty="0">
                <a:latin typeface="Microsoft JhengHei" panose="020B0604030504040204" pitchFamily="34" charset="-120"/>
                <a:ea typeface="Microsoft JhengHei" panose="020B0604030504040204" pitchFamily="34" charset="-120"/>
              </a:rPr>
              <a:t>12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37-41/ </a:t>
            </a:r>
            <a:r>
              <a:rPr lang="zh-CN" altLang="zh-CN" sz="2800" b="1" dirty="0">
                <a:latin typeface="Microsoft JhengHei" panose="020B0604030504040204" pitchFamily="34" charset="-120"/>
                <a:ea typeface="Microsoft JhengHei" panose="020B0604030504040204" pitchFamily="34" charset="-120"/>
              </a:rPr>
              <a:t>亚</a:t>
            </a:r>
            <a:r>
              <a:rPr lang="en-US" altLang="zh-CN" sz="2800" b="1" dirty="0">
                <a:latin typeface="Microsoft JhengHei" panose="020B0604030504040204" pitchFamily="34" charset="-120"/>
                <a:ea typeface="Microsoft JhengHei" panose="020B0604030504040204" pitchFamily="34" charset="-120"/>
              </a:rPr>
              <a:t>12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10-11</a:t>
            </a:r>
            <a:r>
              <a:rPr lang="zh-CN" altLang="zh-CN" sz="2800" b="1" dirty="0">
                <a:latin typeface="Microsoft JhengHei" panose="020B0604030504040204" pitchFamily="34" charset="-120"/>
                <a:ea typeface="Microsoft JhengHei" panose="020B0604030504040204" pitchFamily="34" charset="-120"/>
              </a:rPr>
              <a:t>；比较徒</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22-23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32-33/ </a:t>
            </a:r>
            <a:r>
              <a:rPr lang="zh-CN" altLang="zh-CN" sz="2800" b="1" dirty="0">
                <a:latin typeface="Microsoft JhengHei" panose="020B0604030504040204" pitchFamily="34" charset="-120"/>
                <a:ea typeface="Microsoft JhengHei" panose="020B0604030504040204" pitchFamily="34" charset="-120"/>
              </a:rPr>
              <a:t>亚</a:t>
            </a:r>
            <a:r>
              <a:rPr lang="en-US" altLang="zh-CN" sz="2800" b="1" dirty="0">
                <a:latin typeface="Microsoft JhengHei" panose="020B0604030504040204" pitchFamily="34" charset="-120"/>
                <a:ea typeface="Microsoft JhengHei" panose="020B0604030504040204" pitchFamily="34" charset="-120"/>
              </a:rPr>
              <a:t>14: 3-4</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16</a:t>
            </a:r>
            <a:r>
              <a:rPr lang="zh-CN" altLang="zh-CN" sz="2800" b="1" dirty="0">
                <a:latin typeface="Microsoft JhengHei" panose="020B0604030504040204" pitchFamily="34" charset="-120"/>
                <a:ea typeface="Microsoft JhengHei" panose="020B0604030504040204" pitchFamily="34" charset="-120"/>
              </a:rPr>
              <a:t>；比较徒</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10-11</a:t>
            </a:r>
            <a:r>
              <a:rPr lang="zh-CN" altLang="zh-CN" sz="2800" b="1" dirty="0">
                <a:latin typeface="Microsoft JhengHei" panose="020B0604030504040204" pitchFamily="34" charset="-120"/>
                <a:ea typeface="Microsoft JhengHei" panose="020B0604030504040204" pitchFamily="34" charset="-120"/>
              </a:rPr>
              <a:t>；启</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7</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14-16</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19</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11-16</a:t>
            </a:r>
            <a:r>
              <a:rPr lang="zh-CN" altLang="zh-CN" sz="2800" b="1" dirty="0">
                <a:latin typeface="Microsoft JhengHei" panose="020B0604030504040204" pitchFamily="34" charset="-120"/>
                <a:ea typeface="Microsoft JhengHei" panose="020B0604030504040204" pitchFamily="34" charset="-120"/>
              </a:rPr>
              <a:t>等</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latin typeface="Microsoft JhengHei" panose="020B0604030504040204" pitchFamily="34" charset="-120"/>
                <a:ea typeface="Microsoft JhengHei" panose="020B0604030504040204" pitchFamily="34" charset="-120"/>
              </a:rPr>
              <a:t>玛</a:t>
            </a:r>
            <a:r>
              <a:rPr lang="en-US" altLang="zh-CN" sz="2800" b="1" dirty="0">
                <a:latin typeface="Microsoft JhengHei" panose="020B0604030504040204" pitchFamily="34" charset="-120"/>
                <a:ea typeface="Microsoft JhengHei" panose="020B0604030504040204" pitchFamily="34" charset="-120"/>
              </a:rPr>
              <a:t>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1-4</a:t>
            </a:r>
            <a:r>
              <a:rPr lang="zh-CN" altLang="zh-CN" sz="2800" b="1" dirty="0">
                <a:latin typeface="Microsoft JhengHei" panose="020B0604030504040204" pitchFamily="34" charset="-120"/>
                <a:ea typeface="Microsoft JhengHei" panose="020B0604030504040204" pitchFamily="34" charset="-120"/>
              </a:rPr>
              <a:t>；比较可</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1-11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15-17</a:t>
            </a:r>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19-23</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13-17/ </a:t>
            </a:r>
            <a:r>
              <a:rPr lang="zh-CN" altLang="zh-CN" sz="2800" b="1" dirty="0">
                <a:latin typeface="Microsoft JhengHei" panose="020B0604030504040204" pitchFamily="34" charset="-120"/>
                <a:ea typeface="Microsoft JhengHei" panose="020B0604030504040204" pitchFamily="34" charset="-120"/>
              </a:rPr>
              <a:t>约</a:t>
            </a:r>
            <a:r>
              <a:rPr lang="en-US" altLang="zh-CN" sz="2800" b="1" dirty="0">
                <a:latin typeface="Microsoft JhengHei" panose="020B0604030504040204" pitchFamily="34" charset="-120"/>
                <a:ea typeface="Microsoft JhengHei" panose="020B0604030504040204" pitchFamily="34" charset="-120"/>
              </a:rPr>
              <a:t>1: 1-2, 20: 28</a:t>
            </a:r>
            <a:r>
              <a:rPr lang="zh-CN" altLang="zh-CN" sz="2800" b="1" dirty="0">
                <a:latin typeface="Microsoft JhengHei" panose="020B0604030504040204" pitchFamily="34" charset="-120"/>
                <a:ea typeface="Microsoft JhengHei" panose="020B0604030504040204" pitchFamily="34" charset="-120"/>
              </a:rPr>
              <a:t>；来</a:t>
            </a:r>
            <a:r>
              <a:rPr lang="en-US" altLang="zh-CN" sz="2800" b="1" dirty="0">
                <a:latin typeface="Microsoft JhengHei" panose="020B0604030504040204" pitchFamily="34" charset="-120"/>
                <a:ea typeface="Microsoft JhengHei" panose="020B0604030504040204" pitchFamily="34" charset="-120"/>
              </a:rPr>
              <a:t>1:8,10</a:t>
            </a:r>
            <a:r>
              <a:rPr lang="zh-CN" altLang="zh-CN" sz="2800" b="1" dirty="0">
                <a:latin typeface="Microsoft JhengHei" panose="020B0604030504040204" pitchFamily="34" charset="-120"/>
                <a:ea typeface="Microsoft JhengHei" panose="020B0604030504040204" pitchFamily="34" charset="-120"/>
              </a:rPr>
              <a:t>；赛</a:t>
            </a:r>
            <a:r>
              <a:rPr lang="en-US" altLang="zh-CN" sz="2800" b="1" dirty="0">
                <a:latin typeface="Microsoft JhengHei" panose="020B0604030504040204" pitchFamily="34" charset="-120"/>
                <a:ea typeface="Microsoft JhengHei" panose="020B0604030504040204" pitchFamily="34" charset="-120"/>
              </a:rPr>
              <a:t>9: 6/ </a:t>
            </a:r>
            <a:r>
              <a:rPr lang="zh-CN" altLang="zh-CN" sz="2800" b="1" dirty="0">
                <a:latin typeface="Microsoft JhengHei" panose="020B0604030504040204" pitchFamily="34" charset="-120"/>
                <a:ea typeface="Microsoft JhengHei" panose="020B0604030504040204" pitchFamily="34" charset="-120"/>
              </a:rPr>
              <a:t>太</a:t>
            </a:r>
            <a:r>
              <a:rPr lang="en-US" altLang="zh-CN" sz="2800" b="1" dirty="0">
                <a:latin typeface="Microsoft JhengHei" panose="020B0604030504040204" pitchFamily="34" charset="-120"/>
                <a:ea typeface="Microsoft JhengHei" panose="020B0604030504040204" pitchFamily="34" charset="-120"/>
              </a:rPr>
              <a:t>28: 19</a:t>
            </a:r>
            <a:r>
              <a:rPr lang="zh-CN" altLang="zh-CN" sz="2800" b="1" dirty="0">
                <a:latin typeface="Microsoft JhengHei" panose="020B0604030504040204" pitchFamily="34" charset="-120"/>
                <a:ea typeface="Microsoft JhengHei" panose="020B0604030504040204" pitchFamily="34" charset="-120"/>
              </a:rPr>
              <a:t>）。</a:t>
            </a:r>
            <a:endParaRPr lang="zh-CN" altLang="zh-CN" sz="29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549690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816977"/>
          </a:xfrm>
          <a:prstGeom prst="rect">
            <a:avLst/>
          </a:prstGeom>
        </p:spPr>
        <p:txBody>
          <a:bodyPr wrap="square">
            <a:spAutoFit/>
          </a:bodyPr>
          <a:lstStyle/>
          <a:p>
            <a:r>
              <a:rPr lang="zh-CN" altLang="zh-CN" sz="3000" b="1" u="sng" kern="100" dirty="0">
                <a:effectLst/>
                <a:latin typeface="Microsoft JhengHei" panose="020B0604030504040204" pitchFamily="34" charset="-120"/>
                <a:ea typeface="Microsoft JhengHei" panose="020B0604030504040204" pitchFamily="34" charset="-120"/>
              </a:rPr>
              <a:t>古</a:t>
            </a:r>
            <a:r>
              <a:rPr lang="en-US" altLang="zh-CN" sz="3000" b="1" u="sng" kern="100" dirty="0">
                <a:effectLst/>
                <a:latin typeface="Microsoft JhengHei" panose="020B0604030504040204" pitchFamily="34" charset="-120"/>
                <a:ea typeface="Microsoft JhengHei" panose="020B0604030504040204" pitchFamily="34" charset="-120"/>
              </a:rPr>
              <a:t>4:171</a:t>
            </a:r>
            <a:r>
              <a:rPr lang="en-US" altLang="zh-CN" sz="3000" b="1" kern="100" dirty="0">
                <a:latin typeface="Microsoft JhengHei" panose="020B0604030504040204" pitchFamily="34" charset="-120"/>
                <a:ea typeface="Microsoft JhengHei" panose="020B0604030504040204" pitchFamily="34" charset="-120"/>
              </a:rPr>
              <a:t>, </a:t>
            </a:r>
            <a:r>
              <a:rPr lang="zh-CN" altLang="zh-CN" sz="3000" b="1" kern="100" dirty="0">
                <a:solidFill>
                  <a:srgbClr val="008000"/>
                </a:solidFill>
                <a:effectLst/>
                <a:latin typeface="Microsoft JhengHei" panose="020B0604030504040204" pitchFamily="34" charset="-120"/>
                <a:ea typeface="Microsoft JhengHei" panose="020B0604030504040204" pitchFamily="34" charset="-120"/>
              </a:rPr>
              <a:t>信奉天经的人啊！你们对于自己的宗教不要过分， 对于真主不要说无理的话。麦西哈</a:t>
            </a:r>
            <a:r>
              <a:rPr lang="en-US" altLang="zh-CN" sz="3000" b="1" kern="100" dirty="0">
                <a:solidFill>
                  <a:srgbClr val="008000"/>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8000"/>
                </a:solidFill>
                <a:effectLst/>
                <a:latin typeface="Microsoft JhengHei" panose="020B0604030504040204" pitchFamily="34" charset="-120"/>
                <a:ea typeface="Microsoft JhengHei" panose="020B0604030504040204" pitchFamily="34" charset="-120"/>
              </a:rPr>
              <a:t>尔撒</a:t>
            </a:r>
            <a:r>
              <a:rPr lang="en-US" altLang="zh-CN" sz="3000" b="1" kern="100" dirty="0">
                <a:solidFill>
                  <a:srgbClr val="008000"/>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8000"/>
                </a:solidFill>
                <a:effectLst/>
                <a:latin typeface="Microsoft JhengHei" panose="020B0604030504040204" pitchFamily="34" charset="-120"/>
                <a:ea typeface="Microsoft JhengHei" panose="020B0604030504040204" pitchFamily="34" charset="-120"/>
              </a:rPr>
              <a:t>麦尔彦之子，只是真主的使者，只是他授予麦尔彦的一句话，只是从他发出的精神</a:t>
            </a:r>
            <a:r>
              <a:rPr lang="zh-CN" altLang="en-US" sz="3000" b="1" kern="100" dirty="0">
                <a:solidFill>
                  <a:srgbClr val="008000"/>
                </a:solidFill>
                <a:effectLst/>
                <a:latin typeface="Microsoft JhengHei" panose="020B0604030504040204" pitchFamily="34" charset="-120"/>
                <a:ea typeface="Microsoft JhengHei" panose="020B0604030504040204" pitchFamily="34" charset="-120"/>
              </a:rPr>
              <a:t>（灵）</a:t>
            </a:r>
            <a:r>
              <a:rPr lang="zh-CN" altLang="zh-CN" sz="3000" b="1" kern="100" dirty="0">
                <a:solidFill>
                  <a:srgbClr val="008000"/>
                </a:solidFill>
                <a:effectLst/>
                <a:latin typeface="Microsoft JhengHei" panose="020B0604030504040204" pitchFamily="34" charset="-120"/>
                <a:ea typeface="Microsoft JhengHei" panose="020B0604030504040204" pitchFamily="34" charset="-120"/>
              </a:rPr>
              <a:t>；故你们当确信真主和他的众使者，</a:t>
            </a:r>
            <a:r>
              <a:rPr lang="zh-CN" altLang="zh-CN" sz="3000" b="1" u="sng" kern="100" dirty="0">
                <a:solidFill>
                  <a:srgbClr val="008000"/>
                </a:solidFill>
                <a:effectLst/>
                <a:latin typeface="Microsoft JhengHei" panose="020B0604030504040204" pitchFamily="34" charset="-120"/>
                <a:ea typeface="Microsoft JhengHei" panose="020B0604030504040204" pitchFamily="34" charset="-120"/>
              </a:rPr>
              <a:t>你们不要说三位“</a:t>
            </a:r>
            <a:r>
              <a:rPr lang="en-US" altLang="zh-CN" sz="3000" b="1" u="sng" kern="100" dirty="0" err="1">
                <a:solidFill>
                  <a:srgbClr val="008000"/>
                </a:solidFill>
                <a:effectLst/>
                <a:latin typeface="Microsoft JhengHei" panose="020B0604030504040204" pitchFamily="34" charset="-120"/>
                <a:ea typeface="Microsoft JhengHei" panose="020B0604030504040204" pitchFamily="34" charset="-120"/>
              </a:rPr>
              <a:t>thalatha</a:t>
            </a:r>
            <a:r>
              <a:rPr lang="zh-CN" altLang="zh-CN" sz="3000" b="1" u="sng" kern="100" dirty="0">
                <a:solidFill>
                  <a:srgbClr val="008000"/>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8000"/>
                </a:solidFill>
                <a:effectLst/>
                <a:latin typeface="Microsoft JhengHei" panose="020B0604030504040204" pitchFamily="34" charset="-120"/>
                <a:ea typeface="Microsoft JhengHei" panose="020B0604030504040204" pitchFamily="34" charset="-120"/>
              </a:rPr>
              <a:t>。真主是独一的主宰， 赞颂真主，超绝万物， 他绝无子嗣，天地万物只是他的。真主足为见证。</a:t>
            </a:r>
            <a:r>
              <a:rPr lang="en-US" altLang="zh-CN" sz="3000" b="1" kern="100" dirty="0">
                <a:solidFill>
                  <a:srgbClr val="008000"/>
                </a:solidFill>
                <a:effectLst/>
                <a:latin typeface="Microsoft JhengHei" panose="020B0604030504040204" pitchFamily="34" charset="-120"/>
                <a:ea typeface="Microsoft JhengHei" panose="020B0604030504040204" pitchFamily="34" charset="-120"/>
              </a:rPr>
              <a:t>”</a:t>
            </a:r>
          </a:p>
          <a:p>
            <a:endParaRPr lang="en-US" altLang="zh-CN" sz="3000" b="1" u="sng" kern="100" dirty="0">
              <a:solidFill>
                <a:srgbClr val="008000"/>
              </a:solidFill>
              <a:latin typeface="Microsoft JhengHei" panose="020B0604030504040204" pitchFamily="34" charset="-120"/>
              <a:ea typeface="Microsoft JhengHei" panose="020B0604030504040204" pitchFamily="34" charset="-120"/>
            </a:endParaRPr>
          </a:p>
          <a:p>
            <a:r>
              <a:rPr lang="zh-CN" altLang="zh-CN" sz="3000" b="1" u="sng" kern="100" dirty="0">
                <a:effectLst/>
                <a:latin typeface="Microsoft JhengHei" panose="020B0604030504040204" pitchFamily="34" charset="-120"/>
                <a:ea typeface="Microsoft JhengHei" panose="020B0604030504040204" pitchFamily="34" charset="-120"/>
              </a:rPr>
              <a:t>古</a:t>
            </a:r>
            <a:r>
              <a:rPr lang="en-US" altLang="zh-CN" sz="3000" b="1" u="sng" kern="100" dirty="0">
                <a:effectLst/>
                <a:latin typeface="Microsoft JhengHei" panose="020B0604030504040204" pitchFamily="34" charset="-120"/>
                <a:ea typeface="Microsoft JhengHei" panose="020B0604030504040204" pitchFamily="34" charset="-120"/>
              </a:rPr>
              <a:t>5</a:t>
            </a:r>
            <a:r>
              <a:rPr lang="zh-CN" altLang="zh-CN" sz="3000" b="1" u="sng" kern="100" dirty="0">
                <a:effectLst/>
                <a:latin typeface="Microsoft JhengHei" panose="020B0604030504040204" pitchFamily="34" charset="-120"/>
                <a:ea typeface="Microsoft JhengHei" panose="020B0604030504040204" pitchFamily="34" charset="-120"/>
              </a:rPr>
              <a:t>：</a:t>
            </a:r>
            <a:r>
              <a:rPr lang="en-US" altLang="zh-CN" sz="3000" b="1" u="sng" kern="100" dirty="0">
                <a:effectLst/>
                <a:latin typeface="Microsoft JhengHei" panose="020B0604030504040204" pitchFamily="34" charset="-120"/>
                <a:ea typeface="Microsoft JhengHei" panose="020B0604030504040204" pitchFamily="34" charset="-120"/>
              </a:rPr>
              <a:t>116</a:t>
            </a:r>
            <a:r>
              <a:rPr lang="zh-CN"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solidFill>
                  <a:srgbClr val="008000"/>
                </a:solidFill>
                <a:effectLst/>
                <a:latin typeface="Microsoft JhengHei" panose="020B0604030504040204" pitchFamily="34" charset="-120"/>
                <a:ea typeface="Microsoft JhengHei" panose="020B0604030504040204" pitchFamily="34" charset="-120"/>
              </a:rPr>
              <a:t>当时，真主将说：“麦尔彦之子尔撒啊</a:t>
            </a:r>
            <a:r>
              <a:rPr lang="en-US" altLang="zh-CN" sz="3000" b="1" kern="100" dirty="0">
                <a:solidFill>
                  <a:srgbClr val="008000"/>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8000"/>
                </a:solidFill>
                <a:effectLst/>
                <a:latin typeface="Microsoft JhengHei" panose="020B0604030504040204" pitchFamily="34" charset="-120"/>
                <a:ea typeface="Microsoft JhengHei" panose="020B0604030504040204" pitchFamily="34" charset="-120"/>
              </a:rPr>
              <a:t>你曾对众人说过这句话吗﹖‘你们当舍真主而以我和我母亲为主宰’。”他说：“我赞颂你超绝万物，我不会说出我不该说的话。</a:t>
            </a:r>
            <a:r>
              <a:rPr lang="zh-CN" altLang="zh-CN" sz="3000" b="1" kern="100" dirty="0">
                <a:effectLst/>
                <a:latin typeface="Microsoft JhengHei" panose="020B0604030504040204" pitchFamily="34" charset="-120"/>
                <a:ea typeface="Microsoft JhengHei" panose="020B0604030504040204" pitchFamily="34" charset="-120"/>
              </a:rPr>
              <a:t>”</a:t>
            </a:r>
            <a:endParaRPr lang="en-US" altLang="zh-CN" sz="3000" b="1" kern="100" dirty="0">
              <a:effectLst/>
              <a:latin typeface="Microsoft JhengHei" panose="020B0604030504040204" pitchFamily="34" charset="-120"/>
              <a:ea typeface="Microsoft JhengHei" panose="020B0604030504040204" pitchFamily="34" charset="-120"/>
            </a:endParaRPr>
          </a:p>
          <a:p>
            <a:r>
              <a:rPr lang="zh-CN" altLang="zh-CN" sz="3000" b="1" kern="100" dirty="0">
                <a:effectLst/>
                <a:latin typeface="Times New Roman" panose="02020603050405020304" pitchFamily="18" charset="0"/>
                <a:ea typeface="SimHei" panose="02010609060101010101" pitchFamily="49" charset="-122"/>
              </a:rPr>
              <a:t>（</a:t>
            </a:r>
            <a:r>
              <a:rPr lang="zh-CN" altLang="zh-CN" sz="2400" b="1" kern="100" dirty="0">
                <a:effectLst/>
                <a:latin typeface="Microsoft JhengHei" panose="020B0604030504040204" pitchFamily="34" charset="-120"/>
                <a:ea typeface="Microsoft JhengHei" panose="020B0604030504040204" pitchFamily="34" charset="-120"/>
              </a:rPr>
              <a:t>古兰经没用“</a:t>
            </a:r>
            <a:r>
              <a:rPr lang="en-US" altLang="zh-CN" sz="2400" b="1" kern="100" dirty="0">
                <a:effectLst/>
                <a:latin typeface="Microsoft JhengHei" panose="020B0604030504040204" pitchFamily="34" charset="-120"/>
                <a:ea typeface="Microsoft JhengHei" panose="020B0604030504040204" pitchFamily="34" charset="-120"/>
              </a:rPr>
              <a:t>al-</a:t>
            </a:r>
            <a:r>
              <a:rPr lang="en-US" altLang="zh-CN" sz="2400" b="1" kern="100" dirty="0" err="1">
                <a:effectLst/>
                <a:latin typeface="Microsoft JhengHei" panose="020B0604030504040204" pitchFamily="34" charset="-120"/>
                <a:ea typeface="Microsoft JhengHei" panose="020B0604030504040204" pitchFamily="34" charset="-120"/>
              </a:rPr>
              <a:t>thaaluuth</a:t>
            </a:r>
            <a:r>
              <a:rPr lang="en-US" altLang="zh-CN" sz="2400" b="1" kern="100" dirty="0">
                <a:effectLst/>
                <a:latin typeface="Microsoft JhengHei" panose="020B0604030504040204" pitchFamily="34" charset="-120"/>
                <a:ea typeface="Microsoft JhengHei" panose="020B0604030504040204" pitchFamily="34" charset="-120"/>
              </a:rPr>
              <a:t> al-</a:t>
            </a:r>
            <a:r>
              <a:rPr lang="en-US" altLang="zh-CN" sz="2400" b="1" kern="100" dirty="0" err="1">
                <a:effectLst/>
                <a:latin typeface="Microsoft JhengHei" panose="020B0604030504040204" pitchFamily="34" charset="-120"/>
                <a:ea typeface="Microsoft JhengHei" panose="020B0604030504040204" pitchFamily="34" charset="-120"/>
              </a:rPr>
              <a:t>aqdas</a:t>
            </a:r>
            <a:r>
              <a:rPr lang="en-US" altLang="zh-CN" sz="2400" b="1" kern="100" dirty="0">
                <a:effectLst/>
                <a:latin typeface="Microsoft JhengHei" panose="020B0604030504040204" pitchFamily="34" charset="-120"/>
                <a:ea typeface="Microsoft JhengHei" panose="020B0604030504040204" pitchFamily="34" charset="-120"/>
              </a:rPr>
              <a:t>-Holy Trinity</a:t>
            </a:r>
            <a:r>
              <a:rPr lang="zh-CN" altLang="zh-CN" sz="2400" b="1" kern="100" dirty="0">
                <a:effectLst/>
                <a:latin typeface="Microsoft JhengHei" panose="020B0604030504040204" pitchFamily="34" charset="-120"/>
                <a:ea typeface="Microsoft JhengHei" panose="020B0604030504040204" pitchFamily="34" charset="-120"/>
              </a:rPr>
              <a:t>”这词汇）（</a:t>
            </a:r>
            <a:r>
              <a:rPr lang="zh-CN" altLang="zh-CN" sz="2400" b="1" dirty="0">
                <a:latin typeface="Microsoft JhengHei" panose="020B0604030504040204" pitchFamily="34" charset="-120"/>
                <a:ea typeface="Microsoft JhengHei" panose="020B0604030504040204" pitchFamily="34" charset="-120"/>
                <a:cs typeface="Calibri" panose="020F0502020204030204" pitchFamily="34" charset="0"/>
              </a:rPr>
              <a:t>笔者注意到</a:t>
            </a:r>
            <a:r>
              <a:rPr lang="en-US" altLang="zh-CN" sz="2400" b="1" dirty="0">
                <a:latin typeface="Microsoft JhengHei" panose="020B0604030504040204" pitchFamily="34" charset="-120"/>
                <a:ea typeface="Microsoft JhengHei" panose="020B0604030504040204" pitchFamily="34" charset="-120"/>
                <a:cs typeface="宋体" panose="02010600030101010101" pitchFamily="2" charset="-122"/>
              </a:rPr>
              <a:t>Yusuf Ali </a:t>
            </a:r>
            <a:r>
              <a:rPr lang="zh-CN" altLang="zh-CN" sz="2400" b="1" dirty="0">
                <a:latin typeface="Microsoft JhengHei" panose="020B0604030504040204" pitchFamily="34" charset="-120"/>
                <a:ea typeface="Microsoft JhengHei" panose="020B0604030504040204" pitchFamily="34" charset="-120"/>
                <a:cs typeface="Calibri" panose="020F0502020204030204" pitchFamily="34" charset="0"/>
              </a:rPr>
              <a:t>针对古兰经中相关</a:t>
            </a:r>
            <a:r>
              <a:rPr lang="en-US" altLang="zh-CN" sz="2400" b="1" dirty="0">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400" b="1" dirty="0">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400" b="1" dirty="0">
                <a:latin typeface="Microsoft JhengHei" panose="020B0604030504040204" pitchFamily="34" charset="-120"/>
                <a:ea typeface="Microsoft JhengHei" panose="020B0604030504040204" pitchFamily="34" charset="-120"/>
                <a:cs typeface="宋体" panose="02010600030101010101" pitchFamily="2" charset="-122"/>
              </a:rPr>
              <a:t>”</a:t>
            </a:r>
            <a:r>
              <a:rPr lang="zh-CN" altLang="zh-CN" sz="2400" b="1" dirty="0">
                <a:latin typeface="Microsoft JhengHei" panose="020B0604030504040204" pitchFamily="34" charset="-120"/>
                <a:ea typeface="Microsoft JhengHei" panose="020B0604030504040204" pitchFamily="34" charset="-120"/>
                <a:cs typeface="Calibri" panose="020F0502020204030204" pitchFamily="34" charset="0"/>
              </a:rPr>
              <a:t>的偏差翻译，最先乃是从</a:t>
            </a:r>
            <a:r>
              <a:rPr lang="en-US" altLang="zh-CN" sz="2400" b="1" dirty="0">
                <a:latin typeface="Microsoft JhengHei" panose="020B0604030504040204" pitchFamily="34" charset="-120"/>
                <a:ea typeface="Microsoft JhengHei" panose="020B0604030504040204" pitchFamily="34" charset="-120"/>
                <a:cs typeface="宋体" panose="02010600030101010101" pitchFamily="2" charset="-122"/>
              </a:rPr>
              <a:t> </a:t>
            </a:r>
            <a:r>
              <a:rPr lang="en-US" altLang="zh-CN" sz="2400" b="1" dirty="0" err="1">
                <a:latin typeface="Microsoft JhengHei" panose="020B0604030504040204" pitchFamily="34" charset="-120"/>
                <a:ea typeface="Microsoft JhengHei" panose="020B0604030504040204" pitchFamily="34" charset="-120"/>
                <a:cs typeface="宋体" panose="02010600030101010101" pitchFamily="2" charset="-122"/>
              </a:rPr>
              <a:t>Samy</a:t>
            </a:r>
            <a:r>
              <a:rPr lang="en-US" altLang="zh-CN" sz="2400" b="1" dirty="0">
                <a:latin typeface="Microsoft JhengHei" panose="020B0604030504040204" pitchFamily="34" charset="-120"/>
                <a:ea typeface="Microsoft JhengHei" panose="020B0604030504040204" pitchFamily="34" charset="-120"/>
                <a:cs typeface="宋体" panose="02010600030101010101" pitchFamily="2" charset="-122"/>
              </a:rPr>
              <a:t> </a:t>
            </a:r>
            <a:r>
              <a:rPr lang="en-US" altLang="zh-CN" sz="2400" b="1" dirty="0" err="1">
                <a:latin typeface="Microsoft JhengHei" panose="020B0604030504040204" pitchFamily="34" charset="-120"/>
                <a:ea typeface="Microsoft JhengHei" panose="020B0604030504040204" pitchFamily="34" charset="-120"/>
                <a:cs typeface="宋体" panose="02010600030101010101" pitchFamily="2" charset="-122"/>
              </a:rPr>
              <a:t>Tanagho</a:t>
            </a:r>
            <a:r>
              <a:rPr lang="zh-CN" altLang="zh-CN" sz="2400" b="1" dirty="0">
                <a:latin typeface="Microsoft JhengHei" panose="020B0604030504040204" pitchFamily="34" charset="-120"/>
                <a:ea typeface="Microsoft JhengHei" panose="020B0604030504040204" pitchFamily="34" charset="-120"/>
                <a:cs typeface="Calibri" panose="020F0502020204030204" pitchFamily="34" charset="0"/>
              </a:rPr>
              <a:t>的著作</a:t>
            </a:r>
            <a:r>
              <a:rPr lang="en-US" altLang="zh-CN" sz="2400" b="1" i="1" dirty="0">
                <a:latin typeface="Microsoft JhengHei" panose="020B0604030504040204" pitchFamily="34" charset="-120"/>
                <a:ea typeface="Microsoft JhengHei" panose="020B0604030504040204" pitchFamily="34" charset="-120"/>
                <a:cs typeface="宋体" panose="02010600030101010101" pitchFamily="2" charset="-122"/>
              </a:rPr>
              <a:t>Glad News! God Loves You My Muslim Friends</a:t>
            </a:r>
            <a:r>
              <a:rPr lang="en-US" altLang="zh-CN" sz="2400" b="1" dirty="0">
                <a:latin typeface="Microsoft JhengHei" panose="020B0604030504040204" pitchFamily="34" charset="-120"/>
                <a:ea typeface="Microsoft JhengHei" panose="020B0604030504040204" pitchFamily="34" charset="-120"/>
                <a:cs typeface="宋体" panose="02010600030101010101" pitchFamily="2" charset="-122"/>
              </a:rPr>
              <a:t> (Colorado Spring: Authentic Publishing, 2006; Chapter 25) </a:t>
            </a:r>
            <a:r>
              <a:rPr lang="zh-CN" altLang="zh-CN" sz="2400" b="1" dirty="0">
                <a:latin typeface="Microsoft JhengHei" panose="020B0604030504040204" pitchFamily="34" charset="-120"/>
                <a:ea typeface="Microsoft JhengHei" panose="020B0604030504040204" pitchFamily="34" charset="-120"/>
                <a:cs typeface="Calibri" panose="020F0502020204030204" pitchFamily="34" charset="0"/>
              </a:rPr>
              <a:t>有所看见</a:t>
            </a:r>
            <a:r>
              <a:rPr lang="en-US" altLang="zh-CN" sz="2400" b="1" dirty="0">
                <a:latin typeface="Microsoft JhengHei" panose="020B0604030504040204" pitchFamily="34" charset="-120"/>
                <a:ea typeface="Microsoft JhengHei" panose="020B0604030504040204" pitchFamily="34" charset="-120"/>
                <a:cs typeface="宋体" panose="02010600030101010101" pitchFamily="2" charset="-122"/>
              </a:rPr>
              <a:t>. </a:t>
            </a:r>
            <a:r>
              <a:rPr lang="zh-CN" altLang="zh-CN" sz="2400" b="1" kern="100" dirty="0">
                <a:effectLst/>
                <a:latin typeface="Microsoft JhengHei" panose="020B0604030504040204" pitchFamily="34" charset="-120"/>
                <a:ea typeface="Microsoft JhengHei" panose="020B0604030504040204" pitchFamily="34" charset="-120"/>
              </a:rPr>
              <a:t>）</a:t>
            </a:r>
            <a:endParaRPr lang="zh-CN" altLang="zh-CN" sz="2400" b="1"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9768929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060" y="0"/>
            <a:ext cx="12277060" cy="7063472"/>
          </a:xfrm>
          <a:prstGeom prst="rect">
            <a:avLst/>
          </a:prstGeom>
        </p:spPr>
        <p:txBody>
          <a:bodyPr wrap="square">
            <a:spAutoFit/>
          </a:bodyPr>
          <a:lstStyle/>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採取</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阿拉最伟大</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或</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更伟大</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t>
            </a:r>
            <a:r>
              <a:rPr lang="en-US" altLang="zh-CN" sz="2900" b="1" kern="100" dirty="0" err="1">
                <a:effectLst/>
                <a:latin typeface="Microsoft JhengHei" panose="020B0604030504040204" pitchFamily="34" charset="-120"/>
                <a:ea typeface="Microsoft JhengHei" panose="020B0604030504040204" pitchFamily="34" charset="-120"/>
              </a:rPr>
              <a:t>Allahu</a:t>
            </a:r>
            <a:r>
              <a:rPr lang="en-US" altLang="zh-CN" sz="2900" b="1" kern="100" dirty="0">
                <a:effectLst/>
                <a:latin typeface="Microsoft JhengHei" panose="020B0604030504040204" pitchFamily="34" charset="-120"/>
                <a:ea typeface="Microsoft JhengHei" panose="020B0604030504040204" pitchFamily="34" charset="-120"/>
              </a:rPr>
              <a:t> Akbar”</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 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进路</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approach</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）的优势如下：伊斯兰也相信上帝的话（</a:t>
            </a:r>
            <a:r>
              <a:rPr lang="en-US" altLang="zh-CN" sz="2900" b="1" kern="100" dirty="0" err="1">
                <a:effectLst/>
                <a:latin typeface="Microsoft JhengHei" panose="020B0604030504040204" pitchFamily="34" charset="-120"/>
                <a:ea typeface="Microsoft JhengHei" panose="020B0604030504040204" pitchFamily="34" charset="-120"/>
              </a:rPr>
              <a:t>Kalimah</a:t>
            </a:r>
            <a:r>
              <a:rPr lang="en-US" altLang="zh-CN" sz="2900" b="1" kern="100" dirty="0">
                <a:effectLst/>
                <a:latin typeface="Microsoft JhengHei" panose="020B0604030504040204" pitchFamily="34" charset="-120"/>
                <a:ea typeface="Microsoft JhengHei" panose="020B0604030504040204" pitchFamily="34" charset="-120"/>
              </a:rPr>
              <a:t> Allah</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）是大有能力的。祂说</a:t>
            </a:r>
            <a:r>
              <a:rPr lang="en-US" altLang="zh-CN" sz="2900" b="1" kern="100" dirty="0">
                <a:effectLst/>
                <a:latin typeface="Microsoft JhengHei" panose="020B0604030504040204" pitchFamily="34" charset="-120"/>
                <a:ea typeface="Microsoft JhengHei" panose="020B0604030504040204" pitchFamily="34" charset="-120"/>
              </a:rPr>
              <a:t>“</a:t>
            </a:r>
            <a:r>
              <a:rPr lang="zh-CN" altLang="en-US" sz="2900" b="1" kern="100" dirty="0">
                <a:effectLst/>
                <a:latin typeface="Microsoft JhengHei" panose="020B0604030504040204" pitchFamily="34" charset="-120"/>
                <a:ea typeface="Microsoft JhengHei" panose="020B0604030504040204" pitchFamily="34" charset="-120"/>
              </a:rPr>
              <a:t>说</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要有，就有了</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“Kun </a:t>
            </a:r>
            <a:r>
              <a:rPr lang="en-US" altLang="zh-CN" sz="2900" b="1" kern="100" dirty="0" err="1">
                <a:effectLst/>
                <a:latin typeface="Microsoft JhengHei" panose="020B0604030504040204" pitchFamily="34" charset="-120"/>
                <a:ea typeface="Microsoft JhengHei" panose="020B0604030504040204" pitchFamily="34" charset="-120"/>
              </a:rPr>
              <a:t>fayakun</a:t>
            </a:r>
            <a:r>
              <a:rPr lang="en-US" altLang="zh-CN" sz="2900" b="1" kern="100" dirty="0">
                <a:effectLst/>
                <a:latin typeface="Microsoft JhengHei" panose="020B0604030504040204" pitchFamily="34" charset="-120"/>
                <a:ea typeface="Microsoft JhengHei" panose="020B0604030504040204" pitchFamily="34" charset="-120"/>
              </a:rPr>
              <a:t>-Be</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and it is”</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；参</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 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73</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3</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46-47</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3</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59</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19</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35</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2</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117</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73</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36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82</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16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40</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900" b="1" kern="100" dirty="0">
                <a:effectLst/>
                <a:latin typeface="Microsoft JhengHei" panose="020B0604030504040204" pitchFamily="34" charset="-120"/>
                <a:ea typeface="Microsoft JhengHei" panose="020B0604030504040204" pitchFamily="34" charset="-120"/>
              </a:rPr>
              <a:t>40</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68</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），就如上述创世记</a:t>
            </a:r>
            <a:r>
              <a:rPr lang="en-US" altLang="zh-CN" sz="2900" b="1" kern="100" dirty="0">
                <a:effectLst/>
                <a:latin typeface="Microsoft JhengHei" panose="020B0604030504040204" pitchFamily="34" charset="-120"/>
                <a:ea typeface="Microsoft JhengHei" panose="020B0604030504040204" pitchFamily="34" charset="-120"/>
              </a:rPr>
              <a:t>1: 3</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6-7</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9</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11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等经文所引录的；这是对话的一个接触点。古兰经的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说有就有</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主要乃是应用在上帝的创造、叫死人复活、以及人性耶稣的被造。</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900" b="1" kern="100" dirty="0">
                <a:effectLst/>
                <a:latin typeface="Microsoft JhengHei" panose="020B0604030504040204" pitchFamily="34" charset="-120"/>
                <a:ea typeface="Microsoft JhengHei" panose="020B0604030504040204" pitchFamily="34" charset="-120"/>
              </a:rPr>
              <a:t> </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我们可以</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告诉穆斯林</a:t>
            </a:r>
            <a:r>
              <a:rPr lang="en-US" altLang="zh-CN" sz="2900" b="1" kern="100" dirty="0">
                <a:latin typeface="Microsoft JhengHei" panose="020B0604030504040204" pitchFamily="34" charset="-120"/>
                <a:ea typeface="Microsoft JhengHei" panose="020B0604030504040204" pitchFamily="34" charset="-120"/>
              </a:rPr>
              <a:t>“</a:t>
            </a:r>
            <a:r>
              <a:rPr lang="zh-CN" altLang="en-US" sz="2900" b="1" kern="100" dirty="0">
                <a:latin typeface="Microsoft JhengHei" panose="020B0604030504040204" pitchFamily="34" charset="-120"/>
                <a:ea typeface="Microsoft JhengHei" panose="020B0604030504040204" pitchFamily="34" charset="-120"/>
              </a:rPr>
              <a:t>说</a:t>
            </a:r>
            <a:r>
              <a:rPr lang="zh-CN" altLang="zh-CN" sz="2900" b="1" kern="100" dirty="0">
                <a:latin typeface="Microsoft JhengHei" panose="020B0604030504040204" pitchFamily="34" charset="-120"/>
                <a:ea typeface="Microsoft JhengHei" panose="020B0604030504040204" pitchFamily="34" charset="-120"/>
                <a:cs typeface="Calibri" panose="020F0502020204030204" pitchFamily="34" charset="0"/>
              </a:rPr>
              <a:t>要有，就有了</a:t>
            </a:r>
            <a:r>
              <a:rPr lang="en-US" altLang="zh-CN" sz="2900" b="1" kern="100" dirty="0">
                <a:latin typeface="Microsoft JhengHei" panose="020B0604030504040204" pitchFamily="34" charset="-120"/>
                <a:ea typeface="Microsoft JhengHei" panose="020B0604030504040204" pitchFamily="34" charset="-120"/>
              </a:rPr>
              <a:t> kun </a:t>
            </a:r>
            <a:r>
              <a:rPr lang="en-US" altLang="zh-CN" sz="2900" b="1" kern="100" dirty="0" err="1">
                <a:effectLst/>
                <a:latin typeface="Microsoft JhengHei" panose="020B0604030504040204" pitchFamily="34" charset="-120"/>
                <a:ea typeface="Microsoft JhengHei" panose="020B0604030504040204" pitchFamily="34" charset="-120"/>
              </a:rPr>
              <a:t>fayakun</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的观念</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原本是出自犹</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基圣经创世记的启示。按圣经上帝的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不单是创造性的，并且能被上帝差使去作成祂的工。（赛</a:t>
            </a:r>
            <a:r>
              <a:rPr lang="en-US" altLang="zh-CN" sz="2900" b="1" kern="100" dirty="0">
                <a:effectLst/>
                <a:latin typeface="Microsoft JhengHei" panose="020B0604030504040204" pitchFamily="34" charset="-120"/>
                <a:ea typeface="Microsoft JhengHei" panose="020B0604030504040204" pitchFamily="34" charset="-120"/>
              </a:rPr>
              <a:t>55: 11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）可进一步的告诉他们，基督教的上帝真是伟大</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God is so great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），甚至是</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更为伟大</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greater</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），因为</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从他口中所出的话，不单具创造性，并且能</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话成肉身</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成为一个拥有全备神性的真人，即上帝的圣子耶稣基督，而这乃</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伊斯兰的阿拉所</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欠缺的伟大</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900" kern="100" dirty="0">
              <a:latin typeface="Microsoft JhengHei" panose="020B0604030504040204" pitchFamily="34" charset="-120"/>
              <a:ea typeface="Microsoft JhengHei" panose="020B0604030504040204" pitchFamily="34" charset="-120"/>
            </a:endParaRPr>
          </a:p>
          <a:p>
            <a:pPr marL="333375" algn="just">
              <a:spcAft>
                <a:spcPts val="0"/>
              </a:spcAft>
            </a:pPr>
            <a:r>
              <a:rPr lang="en-US" altLang="zh-CN" b="1" kern="100" dirty="0">
                <a:effectLst/>
                <a:latin typeface="Calibri" panose="020F0502020204030204" pitchFamily="34" charset="0"/>
                <a:ea typeface="SimHei" panose="02010609060101010101" pitchFamily="49"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734909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170646"/>
          </a:xfrm>
          <a:prstGeom prst="rect">
            <a:avLst/>
          </a:prstGeom>
        </p:spPr>
        <p:txBody>
          <a:bodyPr wrap="square">
            <a:spAutoFit/>
          </a:bodyPr>
          <a:lstStyle/>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当向穆斯林解释说，当基督徒称圣子</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耶稣</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为神（</a:t>
            </a:r>
            <a:r>
              <a:rPr lang="en-US" altLang="zh-CN" sz="3000" b="1" kern="100" dirty="0">
                <a:effectLst/>
                <a:latin typeface="Microsoft JhengHei" panose="020B0604030504040204" pitchFamily="34" charset="-120"/>
                <a:ea typeface="Microsoft JhengHei" panose="020B0604030504040204" pitchFamily="34" charset="-120"/>
              </a:rPr>
              <a:t>God</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），乃是因为祂是在上帝里面、与上帝同在、属于上帝、也出自上帝</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怀里</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，且充满着上帝本性的一切丰盛，而绝对不是把主耶稣当着</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上帝以外的另一位上帝</a:t>
            </a:r>
            <a:r>
              <a:rPr lang="en-US" altLang="zh-CN" sz="3000" b="1" kern="100" dirty="0">
                <a:effectLst/>
                <a:latin typeface="Microsoft JhengHei" panose="020B0604030504040204" pitchFamily="34" charset="-120"/>
                <a:ea typeface="Microsoft JhengHei" panose="020B0604030504040204" pitchFamily="34" charset="-120"/>
              </a:rPr>
              <a:t>”(We call Him God because He is the Word in God</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of God, with God, and from God, bearing the fullness of divine nature. We NEVER ever regard Him as “another God apart from God”)</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en-US"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endParaRPr lang="en-US" altLang="zh-CN" sz="3000" b="1" kern="100" dirty="0">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主耶稣也绝不是像耶和华见证人所说的</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是一位比耶和华较次等的小神</a:t>
            </a:r>
            <a:r>
              <a:rPr lang="en-US" altLang="zh-CN" sz="3000" b="1" kern="100" dirty="0">
                <a:effectLst/>
                <a:latin typeface="Microsoft JhengHei" panose="020B0604030504040204" pitchFamily="34" charset="-120"/>
                <a:ea typeface="Microsoft JhengHei" panose="020B0604030504040204" pitchFamily="34" charset="-120"/>
              </a:rPr>
              <a:t>(Nor is Christ a secondary god lower than Jehovah</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as alleged by the Jehovah Witnesses)</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30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845673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694140"/>
          </a:xfrm>
          <a:prstGeom prst="rect">
            <a:avLst/>
          </a:prstGeom>
        </p:spPr>
        <p:txBody>
          <a:bodyPr wrap="square">
            <a:spAutoFit/>
          </a:bodyPr>
          <a:lstStyle/>
          <a:p>
            <a:pPr algn="just">
              <a:spcAft>
                <a:spcPts val="0"/>
              </a:spcAft>
            </a:pPr>
            <a:r>
              <a:rPr lang="zh-CN" altLang="zh-CN" sz="29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（六）上帝与圣灵</a:t>
            </a:r>
            <a:r>
              <a:rPr lang="zh-CN" altLang="en-US" sz="2900" b="1" u="sng" kern="100" dirty="0">
                <a:solidFill>
                  <a:srgbClr val="FF0000"/>
                </a:solidFill>
                <a:latin typeface="Microsoft JhengHei" panose="020B0604030504040204" pitchFamily="34" charset="-120"/>
                <a:ea typeface="Microsoft JhengHei" panose="020B0604030504040204" pitchFamily="34" charset="-120"/>
              </a:rPr>
              <a:t>；</a:t>
            </a:r>
            <a:r>
              <a:rPr lang="zh-CN" altLang="zh-CN" sz="29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即祂本体（</a:t>
            </a:r>
            <a:r>
              <a:rPr lang="en-US" altLang="zh-CN" sz="2900" b="1" u="sng" kern="100" dirty="0">
                <a:solidFill>
                  <a:srgbClr val="FF0000"/>
                </a:solidFill>
                <a:effectLst/>
                <a:latin typeface="Microsoft JhengHei" panose="020B0604030504040204" pitchFamily="34" charset="-120"/>
                <a:ea typeface="Microsoft JhengHei" panose="020B0604030504040204" pitchFamily="34" charset="-120"/>
              </a:rPr>
              <a:t>personal/ontological</a:t>
            </a:r>
            <a:r>
              <a:rPr lang="zh-CN" altLang="zh-CN" sz="29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）的灵的合一关系</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900" b="1" u="none" strike="noStrike" kern="100" dirty="0">
                <a:effectLst/>
                <a:latin typeface="Microsoft JhengHei" panose="020B0604030504040204" pitchFamily="34" charset="-120"/>
                <a:ea typeface="Microsoft JhengHei" panose="020B0604030504040204" pitchFamily="34" charset="-120"/>
              </a:rPr>
              <a:t> </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三位一体包括圣父、圣子、圣灵</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圣灵方面又如何解释呢？笔者仍是採取同样进路。圣经中的上帝是那么伟大</a:t>
            </a:r>
            <a:r>
              <a:rPr lang="zh-CN" altLang="zh-CN" sz="29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D0D0D"/>
                </a:solidFill>
                <a:effectLst/>
                <a:latin typeface="Microsoft JhengHei" panose="020B0604030504040204" pitchFamily="34" charset="-120"/>
                <a:ea typeface="Microsoft JhengHei" panose="020B0604030504040204" pitchFamily="34" charset="-120"/>
              </a:rPr>
              <a:t>God is so great</a:t>
            </a:r>
            <a:r>
              <a:rPr lang="zh-CN" altLang="zh-CN" sz="29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以至于在祂里面、属于祂、与祂同在，并从祂而出的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或</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气</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希伯来文－</a:t>
            </a:r>
            <a:r>
              <a:rPr lang="en-US" altLang="zh-CN" sz="2900" b="1" kern="100" dirty="0" err="1">
                <a:effectLst/>
                <a:latin typeface="Microsoft JhengHei" panose="020B0604030504040204" pitchFamily="34" charset="-120"/>
                <a:ea typeface="Microsoft JhengHei" panose="020B0604030504040204" pitchFamily="34" charset="-120"/>
              </a:rPr>
              <a:t>Ruach</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、希腊文－</a:t>
            </a:r>
            <a:r>
              <a:rPr lang="en-US" altLang="zh-CN" sz="2900" b="1" kern="100" dirty="0" err="1">
                <a:effectLst/>
                <a:latin typeface="Microsoft JhengHei" panose="020B0604030504040204" pitchFamily="34" charset="-120"/>
                <a:ea typeface="Microsoft JhengHei" panose="020B0604030504040204" pitchFamily="34" charset="-120"/>
              </a:rPr>
              <a:t>Pneuma</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、阿拉伯文－</a:t>
            </a:r>
            <a:r>
              <a:rPr lang="en-US" altLang="zh-CN" sz="2900" b="1" kern="100" dirty="0" err="1">
                <a:effectLst/>
                <a:latin typeface="Microsoft JhengHei" panose="020B0604030504040204" pitchFamily="34" charset="-120"/>
                <a:ea typeface="Microsoft JhengHei" panose="020B0604030504040204" pitchFamily="34" charset="-120"/>
              </a:rPr>
              <a:t>Roh</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、英文－</a:t>
            </a:r>
            <a:r>
              <a:rPr lang="en-US" altLang="zh-CN" sz="2900" b="1" kern="100" dirty="0">
                <a:effectLst/>
                <a:latin typeface="Microsoft JhengHei" panose="020B0604030504040204" pitchFamily="34" charset="-120"/>
                <a:ea typeface="Microsoft JhengHei" panose="020B0604030504040204" pitchFamily="34" charset="-120"/>
              </a:rPr>
              <a:t>Breath/Spirit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－这词彚含有风、气、或灵的意思，虽未成为肉身，却也能携带着神全备的位格与属性，被差遣到世上，成就创造、更新、和救赎之工（创</a:t>
            </a:r>
            <a:r>
              <a:rPr lang="en-US" altLang="zh-CN" sz="2900" b="1" kern="100" dirty="0">
                <a:effectLst/>
                <a:latin typeface="Microsoft JhengHei" panose="020B0604030504040204" pitchFamily="34" charset="-120"/>
                <a:ea typeface="Microsoft JhengHei" panose="020B0604030504040204" pitchFamily="34" charset="-120"/>
              </a:rPr>
              <a:t>1: 2</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；诗</a:t>
            </a:r>
            <a:r>
              <a:rPr lang="en-US" altLang="zh-CN" sz="2900" b="1" kern="100" dirty="0">
                <a:effectLst/>
                <a:latin typeface="Microsoft JhengHei" panose="020B0604030504040204" pitchFamily="34" charset="-120"/>
                <a:ea typeface="Microsoft JhengHei" panose="020B0604030504040204" pitchFamily="34" charset="-120"/>
              </a:rPr>
              <a:t>33: 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；约</a:t>
            </a:r>
            <a:r>
              <a:rPr lang="en-US" altLang="zh-CN" sz="2900" b="1" kern="100" dirty="0">
                <a:effectLst/>
                <a:latin typeface="Microsoft JhengHei" panose="020B0604030504040204" pitchFamily="34" charset="-120"/>
                <a:ea typeface="Microsoft JhengHei" panose="020B0604030504040204" pitchFamily="34" charset="-120"/>
              </a:rPr>
              <a:t>3: 5-6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等经文）。这就是基督教论述圣灵的神性位格、属性与工作的凭据。</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God is so great, that even His breath/ Spirit that is of Him, in Him, with Him, and from Him could be so impregnated with the fullness of divine personality and nature, and be sent forth to accomplish His creative and redemptive purposes; hereby </a:t>
            </a:r>
            <a:r>
              <a:rPr lang="en-US" altLang="zh-CN" sz="2800" b="1" kern="100" dirty="0">
                <a:solidFill>
                  <a:srgbClr val="0D0D0D"/>
                </a:solidFill>
                <a:effectLst/>
                <a:latin typeface="Microsoft JhengHei" panose="020B0604030504040204" pitchFamily="34" charset="-120"/>
                <a:ea typeface="Microsoft JhengHei" panose="020B0604030504040204" pitchFamily="34" charset="-120"/>
              </a:rPr>
              <a:t>consists</a:t>
            </a:r>
            <a:r>
              <a:rPr lang="en-US" altLang="zh-CN" sz="2800" b="1" kern="100" dirty="0">
                <a:effectLst/>
                <a:latin typeface="Microsoft JhengHei" panose="020B0604030504040204" pitchFamily="34" charset="-120"/>
                <a:ea typeface="Microsoft JhengHei" panose="020B0604030504040204" pitchFamily="34" charset="-120"/>
              </a:rPr>
              <a:t> the basis for Christian formulation of the doctrine on the personality, deity and work of the Holy Spirit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3200" kern="100" dirty="0">
              <a:latin typeface="Times New Roman" panose="02020603050405020304" pitchFamily="18" charset="0"/>
            </a:endParaRPr>
          </a:p>
        </p:txBody>
      </p:sp>
    </p:spTree>
    <p:extLst>
      <p:ext uri="{BB962C8B-B14F-4D97-AF65-F5344CB8AC3E}">
        <p14:creationId xmlns:p14="http://schemas.microsoft.com/office/powerpoint/2010/main" val="3720338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85060"/>
            <a:ext cx="12192000" cy="6432530"/>
          </a:xfrm>
          <a:prstGeom prst="rect">
            <a:avLst/>
          </a:prstGeom>
        </p:spPr>
        <p:txBody>
          <a:bodyPr wrap="square">
            <a:spAutoFit/>
          </a:bodyPr>
          <a:lstStyle/>
          <a:p>
            <a:pPr algn="just">
              <a:spcAft>
                <a:spcPts val="0"/>
              </a:spcAft>
            </a:pPr>
            <a:r>
              <a:rPr lang="zh-CN" altLang="zh-CN" sz="3000" b="1" u="sng"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圣灵具有</a:t>
            </a:r>
            <a:r>
              <a:rPr lang="en-US" altLang="zh-CN" sz="3000" b="1" u="sng" kern="100" dirty="0">
                <a:solidFill>
                  <a:srgbClr val="C00000"/>
                </a:solidFill>
                <a:effectLst/>
                <a:latin typeface="Microsoft JhengHei" panose="020B0604030504040204" pitchFamily="34" charset="-120"/>
                <a:ea typeface="Microsoft JhengHei" panose="020B0604030504040204" pitchFamily="34" charset="-120"/>
              </a:rPr>
              <a:t>“</a:t>
            </a:r>
            <a:r>
              <a:rPr lang="zh-CN" altLang="zh-CN" sz="3000" b="1" u="sng"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个别位格</a:t>
            </a:r>
            <a:r>
              <a:rPr lang="en-US" altLang="zh-CN" sz="3000" b="1" u="sng" kern="100" dirty="0">
                <a:solidFill>
                  <a:srgbClr val="C00000"/>
                </a:solidFill>
                <a:effectLst/>
                <a:latin typeface="Microsoft JhengHei" panose="020B0604030504040204" pitchFamily="34" charset="-120"/>
                <a:ea typeface="Microsoft JhengHei" panose="020B0604030504040204" pitchFamily="34" charset="-120"/>
              </a:rPr>
              <a:t>”</a:t>
            </a:r>
            <a:r>
              <a:rPr lang="zh-CN" altLang="zh-CN" sz="3000" b="1" u="sng"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solidFill>
                  <a:srgbClr val="C00000"/>
                </a:solidFill>
                <a:effectLst/>
                <a:latin typeface="Microsoft JhengHei" panose="020B0604030504040204" pitchFamily="34" charset="-120"/>
                <a:ea typeface="Microsoft JhengHei" panose="020B0604030504040204" pitchFamily="34" charset="-120"/>
              </a:rPr>
              <a:t>distinctive personality</a:t>
            </a:r>
            <a:r>
              <a:rPr lang="zh-CN" altLang="zh-CN" sz="3000" b="1" u="sng"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）之经文凭据如下：</a:t>
            </a:r>
            <a:endParaRPr lang="zh-CN" altLang="zh-CN" sz="3000" b="1" kern="100" dirty="0">
              <a:solidFill>
                <a:srgbClr val="C00000"/>
              </a:solidFill>
              <a:latin typeface="Microsoft JhengHei" panose="020B0604030504040204" pitchFamily="34" charset="-120"/>
              <a:ea typeface="Microsoft JhengHei" panose="020B0604030504040204" pitchFamily="34" charset="-120"/>
            </a:endParaRPr>
          </a:p>
          <a:p>
            <a:pPr marL="382270" indent="-382270" algn="just">
              <a:spcAft>
                <a:spcPts val="0"/>
              </a:spcAft>
            </a:pPr>
            <a:r>
              <a:rPr lang="en-US" altLang="zh-CN" sz="2800" b="1" u="none" strike="noStrike" kern="100" dirty="0">
                <a:effectLst/>
                <a:latin typeface="Microsoft JhengHei" panose="020B0604030504040204" pitchFamily="34" charset="-120"/>
                <a:ea typeface="Microsoft JhengHei" panose="020B0604030504040204" pitchFamily="34" charset="-120"/>
              </a:rPr>
              <a:t> </a:t>
            </a:r>
            <a:endParaRPr lang="zh-CN" altLang="zh-CN" sz="2800" b="1"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solidFill>
                  <a:srgbClr val="008000"/>
                </a:solidFill>
                <a:effectLst/>
                <a:latin typeface="Microsoft JhengHei" panose="020B0604030504040204" pitchFamily="34" charset="-120"/>
                <a:ea typeface="Microsoft JhengHei" panose="020B0604030504040204" pitchFamily="34" charset="-120"/>
              </a:rPr>
              <a:t>1)</a:t>
            </a:r>
            <a:r>
              <a:rPr lang="zh-CN" altLang="zh-CN"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一般上人的位格</a:t>
            </a:r>
            <a:r>
              <a:rPr lang="en-US" altLang="zh-CN" sz="2800" b="1" kern="100" dirty="0">
                <a:solidFill>
                  <a:srgbClr val="008000"/>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人格</a:t>
            </a:r>
            <a:r>
              <a:rPr lang="zh-CN" altLang="en-US"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乃展现于其理智、情感、意志；这一切圣灵都拥有之，以此反驳所谓圣灵</a:t>
            </a:r>
            <a:r>
              <a:rPr lang="zh-CN" altLang="en-US"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只是上帝非位格的属灵动力</a:t>
            </a:r>
            <a:r>
              <a:rPr lang="en-US" altLang="zh-CN" sz="2800" b="1" kern="100" dirty="0">
                <a:solidFill>
                  <a:srgbClr val="008000"/>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能力的偏差教义。</a:t>
            </a:r>
            <a:endParaRPr lang="en-US" altLang="zh-CN"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r>
              <a:rPr lang="zh-CN" altLang="zh-CN" sz="2800" b="1" u="sng" dirty="0">
                <a:solidFill>
                  <a:srgbClr val="7030A0"/>
                </a:solidFill>
                <a:latin typeface="Microsoft JhengHei" panose="020B0604030504040204" pitchFamily="34" charset="-120"/>
                <a:ea typeface="Microsoft JhengHei" panose="020B0604030504040204" pitchFamily="34" charset="-120"/>
              </a:rPr>
              <a:t>圣灵拥有情感</a:t>
            </a:r>
            <a:r>
              <a:rPr lang="zh-CN" altLang="zh-CN" sz="2800" b="1" dirty="0">
                <a:solidFill>
                  <a:srgbClr val="7030A0"/>
                </a:solidFill>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祂会担忧；</a:t>
            </a:r>
            <a:r>
              <a:rPr lang="zh-CN" altLang="zh-CN" sz="2800" b="1" u="sng" dirty="0">
                <a:latin typeface="Microsoft JhengHei" panose="020B0604030504040204" pitchFamily="34" charset="-120"/>
                <a:ea typeface="Microsoft JhengHei" panose="020B0604030504040204" pitchFamily="34" charset="-120"/>
              </a:rPr>
              <a:t>以赛亚书</a:t>
            </a:r>
            <a:r>
              <a:rPr lang="en-US" altLang="zh-CN" sz="2800" b="1" u="sng" dirty="0">
                <a:latin typeface="Microsoft JhengHei" panose="020B0604030504040204" pitchFamily="34" charset="-120"/>
                <a:ea typeface="Microsoft JhengHei" panose="020B0604030504040204" pitchFamily="34" charset="-120"/>
              </a:rPr>
              <a:t>63:9-10</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9.</a:t>
            </a:r>
            <a:r>
              <a:rPr lang="zh-CN" altLang="zh-CN" sz="2800" b="1" dirty="0">
                <a:solidFill>
                  <a:srgbClr val="000099"/>
                </a:solidFill>
                <a:latin typeface="Microsoft JhengHei" panose="020B0604030504040204" pitchFamily="34" charset="-120"/>
                <a:ea typeface="Microsoft JhengHei" panose="020B0604030504040204" pitchFamily="34" charset="-120"/>
              </a:rPr>
              <a:t>他们在一切苦难中，他也同受苦难 。</a:t>
            </a:r>
            <a:r>
              <a:rPr lang="en-US" altLang="zh-CN" sz="2800" b="1" dirty="0">
                <a:solidFill>
                  <a:srgbClr val="000099"/>
                </a:solidFill>
                <a:latin typeface="Microsoft JhengHei" panose="020B0604030504040204" pitchFamily="34" charset="-120"/>
                <a:ea typeface="Microsoft JhengHei" panose="020B0604030504040204" pitchFamily="34" charset="-120"/>
              </a:rPr>
              <a:t>10.</a:t>
            </a:r>
            <a:r>
              <a:rPr lang="zh-CN" altLang="zh-CN" sz="2800" b="1" dirty="0">
                <a:solidFill>
                  <a:srgbClr val="000099"/>
                </a:solidFill>
                <a:latin typeface="Microsoft JhengHei" panose="020B0604030504040204" pitchFamily="34" charset="-120"/>
                <a:ea typeface="Microsoft JhengHei" panose="020B0604030504040204" pitchFamily="34" charset="-120"/>
              </a:rPr>
              <a:t>他们竟悖逆，使主的</a:t>
            </a:r>
            <a:r>
              <a:rPr lang="zh-CN" altLang="zh-CN" sz="2800" b="1" u="sng" dirty="0">
                <a:solidFill>
                  <a:srgbClr val="000099"/>
                </a:solidFill>
                <a:latin typeface="Microsoft JhengHei" panose="020B0604030504040204" pitchFamily="34" charset="-120"/>
                <a:ea typeface="Microsoft JhengHei" panose="020B0604030504040204" pitchFamily="34" charset="-120"/>
              </a:rPr>
              <a:t>圣灵担忧</a:t>
            </a:r>
            <a:r>
              <a:rPr lang="zh-CN" altLang="zh-CN" sz="2800" b="1" dirty="0">
                <a:solidFill>
                  <a:srgbClr val="000099"/>
                </a:solidFill>
                <a:latin typeface="Microsoft JhengHei" panose="020B0604030504040204" pitchFamily="34" charset="-120"/>
                <a:ea typeface="Microsoft JhengHei" panose="020B0604030504040204" pitchFamily="34" charset="-120"/>
              </a:rPr>
              <a:t> 。</a:t>
            </a:r>
            <a:r>
              <a:rPr lang="en-US" altLang="zh-CN" sz="2800" b="1" dirty="0">
                <a:latin typeface="Microsoft JhengHei" panose="020B0604030504040204" pitchFamily="34" charset="-120"/>
                <a:ea typeface="Microsoft JhengHei" panose="020B0604030504040204" pitchFamily="34" charset="-120"/>
              </a:rPr>
              <a:t>”</a:t>
            </a:r>
            <a:r>
              <a:rPr lang="zh-CN" altLang="zh-CN" sz="2800" b="1" u="sng" dirty="0">
                <a:latin typeface="Microsoft JhengHei" panose="020B0604030504040204" pitchFamily="34" charset="-120"/>
                <a:ea typeface="Microsoft JhengHei" panose="020B0604030504040204" pitchFamily="34" charset="-120"/>
              </a:rPr>
              <a:t>以弗所书</a:t>
            </a:r>
            <a:r>
              <a:rPr lang="en-US" altLang="zh-CN" sz="2800" b="1" u="sng" dirty="0">
                <a:latin typeface="Microsoft JhengHei" panose="020B0604030504040204" pitchFamily="34" charset="-120"/>
                <a:ea typeface="Microsoft JhengHei" panose="020B0604030504040204" pitchFamily="34" charset="-120"/>
              </a:rPr>
              <a:t>4: 30</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不要叫神的</a:t>
            </a:r>
            <a:r>
              <a:rPr lang="zh-CN" altLang="zh-CN" sz="2800" b="1" u="sng" dirty="0">
                <a:solidFill>
                  <a:srgbClr val="000099"/>
                </a:solidFill>
                <a:latin typeface="Microsoft JhengHei" panose="020B0604030504040204" pitchFamily="34" charset="-120"/>
                <a:ea typeface="Microsoft JhengHei" panose="020B0604030504040204" pitchFamily="34" charset="-120"/>
              </a:rPr>
              <a:t>圣灵担忧</a:t>
            </a:r>
            <a:r>
              <a:rPr lang="zh-CN" altLang="zh-CN" sz="2800" b="1" dirty="0">
                <a:solidFill>
                  <a:srgbClr val="000099"/>
                </a:solidFill>
                <a:latin typeface="Microsoft JhengHei" panose="020B0604030504040204" pitchFamily="34" charset="-120"/>
                <a:ea typeface="Microsoft JhengHei" panose="020B0604030504040204" pitchFamily="34" charset="-120"/>
              </a:rPr>
              <a:t>。你们原是受了他的印记，等候得赎的日子来到。</a:t>
            </a:r>
            <a:r>
              <a:rPr lang="en-US" altLang="zh-CN" sz="2800" b="1" dirty="0">
                <a:solidFill>
                  <a:srgbClr val="000099"/>
                </a:solidFill>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（路</a:t>
            </a:r>
            <a:r>
              <a:rPr lang="en-US" altLang="zh-CN" sz="2800" b="1" dirty="0">
                <a:latin typeface="Microsoft JhengHei" panose="020B0604030504040204" pitchFamily="34" charset="-120"/>
                <a:ea typeface="Microsoft JhengHei" panose="020B0604030504040204" pitchFamily="34" charset="-120"/>
              </a:rPr>
              <a:t>10</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21</a:t>
            </a:r>
            <a:r>
              <a:rPr lang="zh-CN" altLang="zh-CN" sz="2800" b="1" dirty="0">
                <a:latin typeface="Microsoft JhengHei" panose="020B0604030504040204" pitchFamily="34" charset="-120"/>
                <a:ea typeface="Microsoft JhengHei" panose="020B0604030504040204" pitchFamily="34" charset="-120"/>
              </a:rPr>
              <a:t>，帖前</a:t>
            </a:r>
            <a:r>
              <a:rPr lang="en-US" altLang="zh-CN" sz="2800" b="1" dirty="0">
                <a:latin typeface="Microsoft JhengHei" panose="020B0604030504040204" pitchFamily="34" charset="-120"/>
                <a:ea typeface="Microsoft JhengHei" panose="020B0604030504040204" pitchFamily="34" charset="-120"/>
              </a:rPr>
              <a:t>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6</a:t>
            </a:r>
            <a:r>
              <a:rPr lang="zh-CN" altLang="zh-CN" sz="2800" b="1" dirty="0">
                <a:latin typeface="Microsoft JhengHei" panose="020B0604030504040204" pitchFamily="34" charset="-120"/>
                <a:ea typeface="Microsoft JhengHei" panose="020B0604030504040204" pitchFamily="34" charset="-120"/>
              </a:rPr>
              <a:t>等讲到圣灵里的喜乐）。</a:t>
            </a:r>
          </a:p>
          <a:p>
            <a:endParaRPr lang="en-US" altLang="zh-CN" sz="2800" b="1" u="sng" dirty="0">
              <a:latin typeface="Microsoft JhengHei" panose="020B0604030504040204" pitchFamily="34" charset="-120"/>
              <a:ea typeface="Microsoft JhengHei" panose="020B0604030504040204" pitchFamily="34" charset="-120"/>
            </a:endParaRPr>
          </a:p>
          <a:p>
            <a:r>
              <a:rPr lang="zh-CN" altLang="zh-CN" sz="2800" b="1" u="sng" dirty="0">
                <a:solidFill>
                  <a:srgbClr val="7030A0"/>
                </a:solidFill>
                <a:latin typeface="Microsoft JhengHei" panose="020B0604030504040204" pitchFamily="34" charset="-120"/>
                <a:ea typeface="Microsoft JhengHei" panose="020B0604030504040204" pitchFamily="34" charset="-120"/>
              </a:rPr>
              <a:t>圣灵拥有悟性</a:t>
            </a:r>
            <a:r>
              <a:rPr lang="zh-CN" altLang="zh-CN" sz="2800" b="1" dirty="0">
                <a:solidFill>
                  <a:srgbClr val="7030A0"/>
                </a:solidFill>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祂会指教、提醒人，也知道一切关乎神的事；</a:t>
            </a:r>
            <a:r>
              <a:rPr lang="zh-CN" altLang="zh-CN" sz="2800" b="1" u="sng" dirty="0">
                <a:latin typeface="Microsoft JhengHei" panose="020B0604030504040204" pitchFamily="34" charset="-120"/>
                <a:ea typeface="Microsoft JhengHei" panose="020B0604030504040204" pitchFamily="34" charset="-120"/>
              </a:rPr>
              <a:t>约翰福音</a:t>
            </a:r>
            <a:r>
              <a:rPr lang="en-US" altLang="zh-CN" sz="2800" b="1" u="sng" dirty="0">
                <a:latin typeface="Microsoft JhengHei" panose="020B0604030504040204" pitchFamily="34" charset="-120"/>
                <a:ea typeface="Microsoft JhengHei" panose="020B0604030504040204" pitchFamily="34" charset="-120"/>
              </a:rPr>
              <a:t>14: 26</a:t>
            </a:r>
            <a:r>
              <a:rPr lang="en-US" altLang="zh-CN" sz="2800" b="1" dirty="0">
                <a:latin typeface="Microsoft JhengHei" panose="020B0604030504040204" pitchFamily="34" charset="-120"/>
                <a:ea typeface="Microsoft JhengHei" panose="020B0604030504040204" pitchFamily="34" charset="-120"/>
              </a:rPr>
              <a:t>, “</a:t>
            </a:r>
            <a:r>
              <a:rPr lang="zh-CN" altLang="zh-CN" sz="2800" b="1" dirty="0">
                <a:solidFill>
                  <a:srgbClr val="000099"/>
                </a:solidFill>
                <a:latin typeface="Microsoft JhengHei" panose="020B0604030504040204" pitchFamily="34" charset="-120"/>
                <a:ea typeface="Microsoft JhengHei" panose="020B0604030504040204" pitchFamily="34" charset="-120"/>
              </a:rPr>
              <a:t>但 保惠师，就是父因我的名所要差来的圣灵，</a:t>
            </a:r>
            <a:r>
              <a:rPr lang="zh-CN" altLang="zh-CN" sz="2800" b="1" u="sng" dirty="0">
                <a:solidFill>
                  <a:srgbClr val="000099"/>
                </a:solidFill>
                <a:latin typeface="Microsoft JhengHei" panose="020B0604030504040204" pitchFamily="34" charset="-120"/>
                <a:ea typeface="Microsoft JhengHei" panose="020B0604030504040204" pitchFamily="34" charset="-120"/>
              </a:rPr>
              <a:t>他要将一切的事，指教你们</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并且要叫你们 想起</a:t>
            </a:r>
            <a:r>
              <a:rPr lang="zh-CN" altLang="zh-CN" sz="2800" b="1" dirty="0">
                <a:solidFill>
                  <a:srgbClr val="000099"/>
                </a:solidFill>
                <a:latin typeface="Microsoft JhengHei" panose="020B0604030504040204" pitchFamily="34" charset="-120"/>
                <a:ea typeface="Microsoft JhengHei" panose="020B0604030504040204" pitchFamily="34" charset="-120"/>
              </a:rPr>
              <a:t>我对你们所说的一切话。</a:t>
            </a:r>
            <a:r>
              <a:rPr lang="en-US" altLang="zh-CN" sz="2800" b="1" dirty="0">
                <a:latin typeface="Microsoft JhengHei" panose="020B0604030504040204" pitchFamily="34" charset="-120"/>
                <a:ea typeface="Microsoft JhengHei" panose="020B0604030504040204" pitchFamily="34" charset="-120"/>
              </a:rPr>
              <a:t>”</a:t>
            </a:r>
            <a:r>
              <a:rPr lang="zh-CN" altLang="zh-CN" sz="2800" b="1" u="sng" dirty="0">
                <a:latin typeface="Microsoft JhengHei" panose="020B0604030504040204" pitchFamily="34" charset="-120"/>
                <a:ea typeface="Microsoft JhengHei" panose="020B0604030504040204" pitchFamily="34" charset="-120"/>
              </a:rPr>
              <a:t>哥林多前书</a:t>
            </a:r>
            <a:r>
              <a:rPr lang="en-US" altLang="zh-CN" sz="2800" b="1" u="sng" dirty="0">
                <a:latin typeface="Microsoft JhengHei" panose="020B0604030504040204" pitchFamily="34" charset="-120"/>
                <a:ea typeface="Microsoft JhengHei" panose="020B0604030504040204" pitchFamily="34" charset="-120"/>
              </a:rPr>
              <a:t>2:10-11</a:t>
            </a:r>
            <a:r>
              <a:rPr lang="zh-CN" altLang="zh-CN" sz="2800" b="1" dirty="0">
                <a:latin typeface="Microsoft JhengHei" panose="020B0604030504040204" pitchFamily="34" charset="-120"/>
                <a:ea typeface="Microsoft JhengHei" panose="020B0604030504040204" pitchFamily="34" charset="-120"/>
              </a:rPr>
              <a:t>，</a:t>
            </a:r>
            <a:r>
              <a:rPr lang="en-US" altLang="zh-CN" sz="2800" b="1" dirty="0">
                <a:latin typeface="Microsoft JhengHei" panose="020B0604030504040204" pitchFamily="34" charset="-120"/>
                <a:ea typeface="Microsoft JhengHei" panose="020B0604030504040204" pitchFamily="34" charset="-120"/>
              </a:rPr>
              <a:t>“</a:t>
            </a:r>
            <a:r>
              <a:rPr lang="zh-CN" altLang="zh-CN" sz="2800" b="1" dirty="0">
                <a:solidFill>
                  <a:srgbClr val="000099"/>
                </a:solidFill>
                <a:latin typeface="Microsoft JhengHei" panose="020B0604030504040204" pitchFamily="34" charset="-120"/>
                <a:ea typeface="Microsoft JhengHei" panose="020B0604030504040204" pitchFamily="34" charset="-120"/>
              </a:rPr>
              <a:t>因为</a:t>
            </a:r>
            <a:r>
              <a:rPr lang="zh-CN" altLang="zh-CN" sz="2800" b="1" u="sng" dirty="0">
                <a:solidFill>
                  <a:srgbClr val="000099"/>
                </a:solidFill>
                <a:latin typeface="Microsoft JhengHei" panose="020B0604030504040204" pitchFamily="34" charset="-120"/>
                <a:ea typeface="Microsoft JhengHei" panose="020B0604030504040204" pitchFamily="34" charset="-120"/>
              </a:rPr>
              <a:t>圣灵参透万事</a:t>
            </a:r>
            <a:r>
              <a:rPr lang="zh-CN" altLang="zh-CN" sz="2800" b="1" dirty="0">
                <a:solidFill>
                  <a:srgbClr val="000099"/>
                </a:solidFill>
                <a:latin typeface="Microsoft JhengHei" panose="020B0604030504040204" pitchFamily="34" charset="-120"/>
                <a:ea typeface="Microsoft JhengHei" panose="020B0604030504040204" pitchFamily="34" charset="-120"/>
              </a:rPr>
              <a:t>，</a:t>
            </a:r>
            <a:r>
              <a:rPr lang="zh-CN" altLang="zh-CN" sz="2800" b="1" u="sng" dirty="0">
                <a:solidFill>
                  <a:srgbClr val="000099"/>
                </a:solidFill>
                <a:latin typeface="Microsoft JhengHei" panose="020B0604030504040204" pitchFamily="34" charset="-120"/>
                <a:ea typeface="Microsoft JhengHei" panose="020B0604030504040204" pitchFamily="34" charset="-120"/>
              </a:rPr>
              <a:t>就是神深 奥的事也参透了</a:t>
            </a:r>
            <a:r>
              <a:rPr lang="zh-CN" altLang="zh-CN" sz="2800" b="1" dirty="0">
                <a:solidFill>
                  <a:srgbClr val="000099"/>
                </a:solidFill>
                <a:latin typeface="Microsoft JhengHei" panose="020B0604030504040204" pitchFamily="34" charset="-120"/>
                <a:ea typeface="Microsoft JhengHei" panose="020B0604030504040204" pitchFamily="34" charset="-120"/>
              </a:rPr>
              <a:t>。除了在人里头的灵，谁知道人的事。像这样，除了神的灵，也没有人知道神的事。</a:t>
            </a:r>
            <a:r>
              <a:rPr lang="en-US" altLang="zh-CN" sz="2800" b="1" dirty="0">
                <a:latin typeface="Microsoft JhengHei" panose="020B0604030504040204" pitchFamily="34" charset="-120"/>
                <a:ea typeface="Microsoft JhengHei" panose="020B0604030504040204" pitchFamily="34" charset="-120"/>
              </a:rPr>
              <a:t>”</a:t>
            </a:r>
            <a:endParaRPr lang="zh-CN" altLang="zh-CN" sz="2800" b="1" dirty="0">
              <a:latin typeface="Microsoft JhengHei" panose="020B0604030504040204" pitchFamily="34" charset="-120"/>
              <a:ea typeface="Microsoft JhengHei" panose="020B0604030504040204" pitchFamily="34" charset="-120"/>
            </a:endParaRPr>
          </a:p>
          <a:p>
            <a:pPr marL="382270" indent="-382270" algn="just">
              <a:spcAft>
                <a:spcPts val="0"/>
              </a:spcAft>
            </a:pPr>
            <a:endParaRPr lang="zh-CN" altLang="zh-CN" kern="100" dirty="0">
              <a:latin typeface="Times New Roman" panose="02020603050405020304" pitchFamily="18" charset="0"/>
            </a:endParaRPr>
          </a:p>
        </p:txBody>
      </p:sp>
    </p:spTree>
    <p:extLst>
      <p:ext uri="{BB962C8B-B14F-4D97-AF65-F5344CB8AC3E}">
        <p14:creationId xmlns:p14="http://schemas.microsoft.com/office/powerpoint/2010/main" val="3458640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705425"/>
          </a:xfrm>
          <a:prstGeom prst="rect">
            <a:avLst/>
          </a:prstGeom>
        </p:spPr>
        <p:txBody>
          <a:bodyPr wrap="square">
            <a:spAutoFit/>
          </a:bodyPr>
          <a:lstStyle/>
          <a:p>
            <a:r>
              <a:rPr lang="zh-CN" altLang="zh-CN" sz="2800" b="1" u="sng"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圣灵拥有意志</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祂会禁止人，并按自己意思施恩予人：</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使徒行传</a:t>
            </a:r>
            <a:r>
              <a:rPr lang="en-US" altLang="zh-CN" sz="2800" b="1" u="sng" kern="100" dirty="0">
                <a:effectLst/>
                <a:latin typeface="Microsoft JhengHei" panose="020B0604030504040204" pitchFamily="34" charset="-120"/>
                <a:ea typeface="Microsoft JhengHei" panose="020B0604030504040204" pitchFamily="34" charset="-120"/>
              </a:rPr>
              <a:t>16:</a:t>
            </a:r>
            <a:r>
              <a:rPr lang="en-US" altLang="zh-CN" sz="2800" b="1" u="sng" kern="100" dirty="0">
                <a:solidFill>
                  <a:srgbClr val="000000"/>
                </a:solidFill>
                <a:effectLst/>
                <a:latin typeface="Microsoft JhengHei" panose="020B0604030504040204" pitchFamily="34" charset="-120"/>
                <a:ea typeface="Microsoft JhengHei" panose="020B0604030504040204" pitchFamily="34" charset="-120"/>
              </a:rPr>
              <a:t> 6-7</a:t>
            </a:r>
            <a:r>
              <a:rPr lang="zh-CN" altLang="zh-CN" sz="28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7030A0"/>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圣灵既然</a:t>
            </a:r>
            <a:r>
              <a:rPr lang="zh-CN" altLang="zh-CN" sz="2800" b="1" u="sng"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禁止</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他们在亚西亚讲道，他们就经过弗吕家，加拉太一带地方。</a:t>
            </a:r>
            <a:r>
              <a:rPr lang="en-US" altLang="zh-CN" sz="2800" b="1" kern="100" dirty="0">
                <a:solidFill>
                  <a:srgbClr val="7030A0"/>
                </a:solidFill>
                <a:effectLst/>
                <a:latin typeface="Microsoft JhengHei" panose="020B0604030504040204" pitchFamily="34" charset="-120"/>
                <a:ea typeface="Microsoft JhengHei" panose="020B0604030504040204" pitchFamily="34" charset="-120"/>
              </a:rPr>
              <a:t>7.</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到了每西亚的边界，他们想</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要往庇推尼去，耶稣的灵却</a:t>
            </a:r>
            <a:r>
              <a:rPr lang="zh-CN" altLang="zh-CN" sz="2800" b="1" u="sng"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不许</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8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哥</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林多前书</a:t>
            </a:r>
            <a:r>
              <a:rPr lang="zh-CN" altLang="zh-CN" sz="2800" b="1" u="sng" kern="100" dirty="0">
                <a:effectLst/>
                <a:latin typeface="Microsoft JhengHei" panose="020B0604030504040204" pitchFamily="34" charset="-120"/>
                <a:ea typeface="Microsoft JhengHei" panose="020B0604030504040204" pitchFamily="34" charset="-120"/>
              </a:rPr>
              <a:t> </a:t>
            </a:r>
            <a:r>
              <a:rPr lang="en-US" altLang="zh-CN" sz="2800" b="1" u="sng" kern="100" dirty="0">
                <a:effectLst/>
                <a:latin typeface="Microsoft JhengHei" panose="020B0604030504040204" pitchFamily="34" charset="-120"/>
                <a:ea typeface="Microsoft JhengHei" panose="020B0604030504040204" pitchFamily="34" charset="-120"/>
              </a:rPr>
              <a:t>12:7-11</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7030A0"/>
                </a:solidFill>
                <a:effectLst/>
                <a:latin typeface="Microsoft JhengHei" panose="020B0604030504040204" pitchFamily="34" charset="-120"/>
                <a:ea typeface="Microsoft JhengHei" panose="020B0604030504040204" pitchFamily="34" charset="-120"/>
              </a:rPr>
              <a:t>“7.</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圣灵显在各人身上，是叫人</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得益处。</a:t>
            </a:r>
            <a:r>
              <a:rPr lang="en-US" altLang="zh-CN" sz="2800" b="1" kern="100" dirty="0">
                <a:solidFill>
                  <a:srgbClr val="7030A0"/>
                </a:solidFill>
                <a:effectLst/>
                <a:latin typeface="Microsoft JhengHei" panose="020B0604030504040204" pitchFamily="34" charset="-120"/>
                <a:ea typeface="Microsoft JhengHei" panose="020B0604030504040204" pitchFamily="34" charset="-120"/>
              </a:rPr>
              <a:t>8</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这人蒙</a:t>
            </a:r>
            <a:r>
              <a:rPr lang="zh-CN" altLang="zh-CN" sz="2800" b="1" u="sng"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圣灵赐他</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智慧的言语，那人也蒙这位</a:t>
            </a:r>
            <a:r>
              <a:rPr lang="zh-CN" altLang="zh-CN" sz="2800" b="1" u="sng"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圣灵赐他</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知识的言语</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7030A0"/>
                </a:solidFill>
                <a:effectLst/>
                <a:latin typeface="Microsoft JhengHei" panose="020B0604030504040204" pitchFamily="34" charset="-120"/>
                <a:ea typeface="Microsoft JhengHei" panose="020B0604030504040204" pitchFamily="34" charset="-120"/>
              </a:rPr>
              <a:t>11.</a:t>
            </a:r>
            <a:r>
              <a:rPr lang="zh-CN" altLang="zh-CN" sz="2800" b="1" kern="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这一</a:t>
            </a:r>
            <a:r>
              <a:rPr lang="zh-CN" altLang="zh-CN" sz="2800" b="1" kern="0" dirty="0">
                <a:solidFill>
                  <a:srgbClr val="7030A0"/>
                </a:solidFill>
                <a:effectLst/>
                <a:latin typeface="Microsoft JhengHei" panose="020B0604030504040204" pitchFamily="34" charset="-120"/>
                <a:ea typeface="Microsoft JhengHei" panose="020B0604030504040204" pitchFamily="34" charset="-120"/>
              </a:rPr>
              <a:t> </a:t>
            </a:r>
            <a:r>
              <a:rPr lang="zh-CN" altLang="zh-CN" sz="2800" b="1" kern="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切都是这位</a:t>
            </a:r>
            <a:r>
              <a:rPr lang="zh-CN" altLang="zh-CN" sz="2800" b="1" u="sng" kern="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圣灵所运行，随己意</a:t>
            </a:r>
            <a:r>
              <a:rPr lang="zh-CN" altLang="zh-CN" sz="2800" b="1" kern="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分给各人的。</a:t>
            </a:r>
            <a:r>
              <a:rPr lang="en-US" altLang="zh-CN" sz="2800" b="1" kern="0" dirty="0">
                <a:solidFill>
                  <a:srgbClr val="7030A0"/>
                </a:solidFill>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（情感、意志、悟性乃是位格的表现）</a:t>
            </a:r>
            <a:endParaRPr lang="zh-CN" altLang="zh-CN" sz="2800" kern="100" dirty="0">
              <a:latin typeface="Microsoft JhengHei" panose="020B0604030504040204" pitchFamily="34" charset="-120"/>
              <a:ea typeface="Microsoft JhengHei" panose="020B0604030504040204" pitchFamily="34" charset="-120"/>
            </a:endParaRPr>
          </a:p>
          <a:p>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nSpc>
                <a:spcPct val="115000"/>
              </a:lnSpc>
              <a:spcAft>
                <a:spcPts val="1000"/>
              </a:spcAft>
            </a:pPr>
            <a:r>
              <a:rPr lang="en-US" altLang="zh-CN" sz="2800" b="1" u="sng" kern="100" dirty="0">
                <a:solidFill>
                  <a:srgbClr val="008000"/>
                </a:solidFill>
                <a:effectLst/>
                <a:latin typeface="Microsoft JhengHei" panose="020B0604030504040204" pitchFamily="34" charset="-120"/>
                <a:ea typeface="Microsoft JhengHei" panose="020B0604030504040204" pitchFamily="34" charset="-120"/>
              </a:rPr>
              <a:t>2)</a:t>
            </a:r>
            <a:r>
              <a:rPr lang="zh-CN" altLang="zh-CN" sz="2800" b="1" u="sng"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圣灵被称为是另一位保惠师，并与其他主体位格相提并论</a:t>
            </a:r>
            <a:r>
              <a:rPr lang="en-US" altLang="zh-CN" sz="2800" b="1" kern="100" dirty="0">
                <a:solidFill>
                  <a:srgbClr val="008000"/>
                </a:solidFill>
                <a:effectLst/>
                <a:latin typeface="Microsoft JhengHei" panose="020B0604030504040204" pitchFamily="34" charset="-120"/>
                <a:ea typeface="Microsoft JhengHei" panose="020B0604030504040204" pitchFamily="34" charset="-120"/>
              </a:rPr>
              <a:t>:</a:t>
            </a:r>
          </a:p>
          <a:p>
            <a:pPr>
              <a:lnSpc>
                <a:spcPct val="115000"/>
              </a:lnSpc>
              <a:spcAft>
                <a:spcPts val="1000"/>
              </a:spcAft>
            </a:pP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约翰福音</a:t>
            </a:r>
            <a:r>
              <a:rPr lang="en-US" altLang="zh-CN" sz="2800" b="1" u="sng" kern="100" dirty="0">
                <a:effectLst/>
                <a:latin typeface="Microsoft JhengHei" panose="020B0604030504040204" pitchFamily="34" charset="-120"/>
                <a:ea typeface="Microsoft JhengHei" panose="020B0604030504040204" pitchFamily="34" charset="-120"/>
              </a:rPr>
              <a:t>1</a:t>
            </a:r>
            <a:r>
              <a:rPr lang="en-US" altLang="zh-CN" sz="2800" b="1" u="sng" kern="100" dirty="0">
                <a:solidFill>
                  <a:srgbClr val="000000"/>
                </a:solidFill>
                <a:effectLst/>
                <a:latin typeface="Microsoft JhengHei" panose="020B0604030504040204" pitchFamily="34" charset="-120"/>
                <a:ea typeface="Microsoft JhengHei" panose="020B0604030504040204" pitchFamily="34" charset="-120"/>
              </a:rPr>
              <a:t>4</a:t>
            </a:r>
            <a:r>
              <a:rPr lang="zh-CN" altLang="zh-CN" sz="28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100" dirty="0">
                <a:solidFill>
                  <a:srgbClr val="000000"/>
                </a:solidFill>
                <a:effectLst/>
                <a:latin typeface="Microsoft JhengHei" panose="020B0604030504040204" pitchFamily="34" charset="-120"/>
                <a:ea typeface="Microsoft JhengHei" panose="020B0604030504040204" pitchFamily="34" charset="-120"/>
              </a:rPr>
              <a:t>16</a:t>
            </a:r>
            <a:r>
              <a:rPr lang="zh-CN" altLang="zh-CN" sz="28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我要求父，</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父就</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另外赐给你们一位保惠师</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，叫他永远与你们同在。</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马太福音</a:t>
            </a:r>
            <a:r>
              <a:rPr lang="en-US" altLang="zh-CN" sz="2800" b="1" u="sng" kern="100" dirty="0">
                <a:effectLst/>
                <a:latin typeface="Microsoft JhengHei" panose="020B0604030504040204" pitchFamily="34" charset="-120"/>
                <a:ea typeface="Microsoft JhengHei" panose="020B0604030504040204" pitchFamily="34" charset="-120"/>
              </a:rPr>
              <a:t>28</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100" dirty="0">
                <a:effectLst/>
                <a:latin typeface="Microsoft JhengHei" panose="020B0604030504040204" pitchFamily="34" charset="-120"/>
                <a:ea typeface="Microsoft JhengHei" panose="020B0604030504040204" pitchFamily="34" charset="-120"/>
              </a:rPr>
              <a:t>19</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所以你们要</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去，使万民作我的门徒，</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奉父子圣灵的名</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，给他们施洗。</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哥林多</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后书</a:t>
            </a:r>
            <a:r>
              <a:rPr lang="en-US" altLang="zh-CN" sz="2800" b="1" u="sng" kern="100" dirty="0">
                <a:effectLst/>
                <a:latin typeface="Microsoft JhengHei" panose="020B0604030504040204" pitchFamily="34" charset="-120"/>
                <a:ea typeface="Microsoft JhengHei" panose="020B0604030504040204" pitchFamily="34" charset="-120"/>
              </a:rPr>
              <a:t>13: 14</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愿主耶稣基督的恩惠，神的慈爱，</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圣灵的感动</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，常与你们众人同在。</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使徒行传</a:t>
            </a:r>
            <a:r>
              <a:rPr lang="en-US" altLang="zh-CN" sz="2800" b="1" u="sng" kern="100" dirty="0">
                <a:effectLst/>
                <a:latin typeface="Microsoft JhengHei" panose="020B0604030504040204" pitchFamily="34" charset="-120"/>
                <a:ea typeface="Microsoft JhengHei" panose="020B0604030504040204" pitchFamily="34" charset="-120"/>
              </a:rPr>
              <a:t>15: 28</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因为</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圣灵和我们（使徒们）</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，定意不将别的重担放在你们身上</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 </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启示录</a:t>
            </a:r>
            <a:r>
              <a:rPr lang="en-US" altLang="zh-CN" sz="2800" b="1" u="sng" kern="100" dirty="0">
                <a:effectLst/>
                <a:latin typeface="Microsoft JhengHei" panose="020B0604030504040204" pitchFamily="34" charset="-120"/>
                <a:ea typeface="Microsoft JhengHei" panose="020B0604030504040204" pitchFamily="34" charset="-120"/>
              </a:rPr>
              <a:t>22: 17</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圣灵和新妇</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都说来。</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听见的人</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也该说来。口渴的人也当来</a:t>
            </a:r>
            <a:r>
              <a:rPr lang="zh-CN" altLang="zh-CN" sz="28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98297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986528"/>
          </a:xfrm>
          <a:prstGeom prst="rect">
            <a:avLst/>
          </a:prstGeom>
        </p:spPr>
        <p:txBody>
          <a:bodyPr wrap="square">
            <a:spAutoFit/>
          </a:bodyPr>
          <a:lstStyle/>
          <a:p>
            <a:r>
              <a:rPr lang="en-US" altLang="zh-CN" sz="2800" b="1" kern="100" dirty="0">
                <a:solidFill>
                  <a:srgbClr val="008000"/>
                </a:solidFill>
                <a:effectLst/>
                <a:latin typeface="Microsoft JhengHei" panose="020B0604030504040204" pitchFamily="34" charset="-120"/>
                <a:ea typeface="Microsoft JhengHei" panose="020B0604030504040204" pitchFamily="34" charset="-120"/>
              </a:rPr>
              <a:t>3)</a:t>
            </a:r>
            <a:r>
              <a:rPr lang="zh-CN" altLang="zh-CN" sz="2800" b="1"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圣灵展现了有位格的上帝的作为，包括创造、启示、拯救、带领等工作；</a:t>
            </a:r>
            <a:endParaRPr lang="zh-CN" altLang="zh-CN" sz="2800" kern="100" dirty="0">
              <a:solidFill>
                <a:srgbClr val="008000"/>
              </a:solidFill>
              <a:latin typeface="Microsoft JhengHei" panose="020B0604030504040204" pitchFamily="34" charset="-120"/>
              <a:ea typeface="Microsoft JhengHei" panose="020B0604030504040204" pitchFamily="34" charset="-120"/>
            </a:endParaRPr>
          </a:p>
          <a:p>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u="sng"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创造</a:t>
            </a:r>
            <a:r>
              <a:rPr lang="en-US" altLang="zh-CN" sz="2800" b="1" u="sng" kern="100" dirty="0">
                <a:solidFill>
                  <a:srgbClr val="7030A0"/>
                </a:solidFill>
                <a:effectLst/>
                <a:latin typeface="Microsoft JhengHei" panose="020B0604030504040204" pitchFamily="34" charset="-120"/>
                <a:ea typeface="Microsoft JhengHei" panose="020B0604030504040204" pitchFamily="34" charset="-12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创世记</a:t>
            </a:r>
            <a:r>
              <a:rPr lang="en-US" altLang="zh-CN" sz="2800" b="1" u="sng" kern="100" dirty="0">
                <a:effectLst/>
                <a:latin typeface="Microsoft JhengHei" panose="020B0604030504040204" pitchFamily="34" charset="-120"/>
                <a:ea typeface="Microsoft JhengHei" panose="020B0604030504040204" pitchFamily="34" charset="-120"/>
              </a:rPr>
              <a:t>1:1-2</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起初神创造天地。</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2.</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。。。神的灵运行在水面上。</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诗篇</a:t>
            </a:r>
            <a:r>
              <a:rPr lang="en-US" altLang="zh-CN" sz="2800" b="1" u="sng" kern="100" dirty="0">
                <a:effectLst/>
                <a:latin typeface="Microsoft JhengHei" panose="020B0604030504040204" pitchFamily="34" charset="-120"/>
                <a:ea typeface="Microsoft JhengHei" panose="020B0604030504040204" pitchFamily="34" charset="-120"/>
              </a:rPr>
              <a:t>33: 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诸天借耶和的命而造，万借他口中的气</a:t>
            </a:r>
            <a:r>
              <a:rPr lang="zh-CN" altLang="en-US"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（灵）</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而成。</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 </a:t>
            </a:r>
            <a:r>
              <a:rPr lang="zh-CN" altLang="zh-CN" sz="28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诗</a:t>
            </a:r>
            <a:r>
              <a:rPr lang="en-US" altLang="zh-CN" sz="2800" b="1" u="sng" kern="100" dirty="0">
                <a:solidFill>
                  <a:srgbClr val="000000"/>
                </a:solidFill>
                <a:effectLst/>
                <a:latin typeface="Microsoft JhengHei" panose="020B0604030504040204" pitchFamily="34" charset="-120"/>
                <a:ea typeface="Microsoft JhengHei" panose="020B0604030504040204" pitchFamily="34" charset="-120"/>
              </a:rPr>
              <a:t>104</a:t>
            </a:r>
            <a:r>
              <a:rPr lang="zh-CN" altLang="zh-CN" sz="28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100" dirty="0">
                <a:solidFill>
                  <a:srgbClr val="000000"/>
                </a:solidFill>
                <a:effectLst/>
                <a:latin typeface="Microsoft JhengHei" panose="020B0604030504040204" pitchFamily="34" charset="-120"/>
                <a:ea typeface="Microsoft JhengHei" panose="020B0604030504040204" pitchFamily="34" charset="-120"/>
              </a:rPr>
              <a:t>30</a:t>
            </a:r>
            <a:r>
              <a:rPr lang="zh-CN" altLang="zh-CN" sz="28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你发出你的灵，它们（各种活物）便受造。你使地面更换为新。</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a:t>
            </a:r>
          </a:p>
          <a:p>
            <a:pPr algn="just">
              <a:spcAft>
                <a:spcPts val="0"/>
              </a:spcAft>
            </a:pPr>
            <a:r>
              <a:rPr lang="zh-CN" altLang="zh-CN" sz="28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重生</a:t>
            </a:r>
            <a:r>
              <a:rPr lang="en-US" altLang="zh-CN" sz="2800" b="1" kern="100" dirty="0">
                <a:solidFill>
                  <a:srgbClr val="7030A0"/>
                </a:solidFill>
                <a:effectLst/>
                <a:latin typeface="Microsoft JhengHei" panose="020B0604030504040204" pitchFamily="34" charset="-120"/>
                <a:ea typeface="Microsoft JhengHei" panose="020B0604030504040204" pitchFamily="34" charset="-12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约翰福音</a:t>
            </a:r>
            <a:r>
              <a:rPr lang="en-US" altLang="zh-CN" sz="2800" b="1" u="sng" kern="100" dirty="0">
                <a:effectLst/>
                <a:latin typeface="Microsoft JhengHei" panose="020B0604030504040204" pitchFamily="34" charset="-120"/>
                <a:ea typeface="Microsoft JhengHei" panose="020B0604030504040204" pitchFamily="34" charset="-120"/>
              </a:rPr>
              <a:t>3: 5</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耶稣说，我实实在在地告诉你，人若不是从水和圣灵生的，就不能进神的国。</a:t>
            </a:r>
            <a:r>
              <a:rPr lang="en-US" altLang="zh-CN" sz="2800" b="1" kern="0" dirty="0">
                <a:effectLst/>
                <a:latin typeface="Microsoft JhengHei" panose="020B0604030504040204" pitchFamily="34" charset="-120"/>
                <a:ea typeface="Microsoft JhengHei" panose="020B0604030504040204" pitchFamily="34" charset="-120"/>
              </a:rPr>
              <a:t>”</a:t>
            </a:r>
          </a:p>
          <a:p>
            <a:pPr algn="just">
              <a:spcAft>
                <a:spcPts val="0"/>
              </a:spcAft>
            </a:pPr>
            <a:r>
              <a:rPr lang="zh-CN" altLang="zh-CN" sz="2800" b="1" kern="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指教</a:t>
            </a:r>
            <a:r>
              <a:rPr lang="en-US" altLang="zh-CN" sz="2800" b="1" kern="0" dirty="0">
                <a:solidFill>
                  <a:srgbClr val="7030A0"/>
                </a:solidFill>
                <a:effectLst/>
                <a:latin typeface="Microsoft JhengHei" panose="020B0604030504040204" pitchFamily="34" charset="-120"/>
                <a:ea typeface="Microsoft JhengHei" panose="020B0604030504040204" pitchFamily="34" charset="-120"/>
              </a:rPr>
              <a:t>/</a:t>
            </a:r>
            <a:r>
              <a:rPr lang="zh-CN" altLang="zh-CN" sz="2800" b="1" kern="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提醒</a:t>
            </a:r>
            <a:r>
              <a:rPr lang="en-US" altLang="zh-CN" sz="2800" b="1" kern="0" dirty="0">
                <a:solidFill>
                  <a:srgbClr val="7030A0"/>
                </a:solidFill>
                <a:effectLst/>
                <a:latin typeface="Microsoft JhengHei" panose="020B0604030504040204" pitchFamily="34" charset="-120"/>
                <a:ea typeface="Microsoft JhengHei" panose="020B0604030504040204" pitchFamily="34" charset="-120"/>
              </a:rPr>
              <a:t>--</a:t>
            </a:r>
            <a:r>
              <a:rPr lang="zh-CN" altLang="zh-CN" sz="2800" b="1" u="sng" kern="0" dirty="0">
                <a:effectLst/>
                <a:latin typeface="Microsoft JhengHei" panose="020B0604030504040204" pitchFamily="34" charset="-120"/>
                <a:ea typeface="Microsoft JhengHei" panose="020B0604030504040204" pitchFamily="34" charset="-120"/>
                <a:cs typeface="Calibri" panose="020F0502020204030204" pitchFamily="34" charset="0"/>
              </a:rPr>
              <a:t>约</a:t>
            </a:r>
            <a:r>
              <a:rPr lang="en-US" altLang="zh-CN" sz="2800" b="1" u="sng" kern="100" dirty="0">
                <a:effectLst/>
                <a:latin typeface="Microsoft JhengHei" panose="020B0604030504040204" pitchFamily="34" charset="-120"/>
                <a:ea typeface="Microsoft JhengHei" panose="020B0604030504040204" pitchFamily="34" charset="-120"/>
              </a:rPr>
              <a:t>14: 26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但保惠师，就是父因我的名所要差来的圣灵，他要将一切的事，指教你们，并且要叫你们想起我对你们所说的一切话。</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 </a:t>
            </a:r>
          </a:p>
          <a:p>
            <a:pPr algn="just">
              <a:spcAft>
                <a:spcPts val="0"/>
              </a:spcAft>
            </a:pP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约</a:t>
            </a:r>
            <a:r>
              <a:rPr lang="en-US" altLang="zh-CN" sz="2800" b="1" u="sng" kern="100" dirty="0">
                <a:effectLst/>
                <a:latin typeface="Microsoft JhengHei" panose="020B0604030504040204" pitchFamily="34" charset="-120"/>
                <a:ea typeface="Microsoft JhengHei" panose="020B0604030504040204" pitchFamily="34" charset="-120"/>
              </a:rPr>
              <a:t>16: 8</a:t>
            </a:r>
            <a:r>
              <a:rPr lang="en-US" altLang="zh-CN" sz="2800" b="1" kern="100" dirty="0">
                <a:effectLst/>
                <a:latin typeface="Microsoft JhengHei" panose="020B0604030504040204" pitchFamily="34" charset="-120"/>
                <a:ea typeface="Microsoft JhengHei" panose="020B0604030504040204" pitchFamily="34" charset="-120"/>
              </a:rPr>
              <a:t>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他既来了，就要叫世人为罪，为义，为审判，</a:t>
            </a:r>
            <a:r>
              <a:rPr lang="zh-CN" altLang="zh-CN" sz="2800" b="1" kern="0"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kern="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自己责备自己。</a:t>
            </a:r>
            <a:r>
              <a:rPr lang="en-US" altLang="zh-CN" sz="2800" b="1" kern="0" dirty="0">
                <a:effectLst/>
                <a:latin typeface="Microsoft JhengHei" panose="020B0604030504040204" pitchFamily="34" charset="-120"/>
                <a:ea typeface="Microsoft JhengHei" panose="020B0604030504040204" pitchFamily="34" charset="-120"/>
              </a:rPr>
              <a:t>”</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u="sng"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指挥</a:t>
            </a:r>
            <a:r>
              <a:rPr lang="en-US" altLang="zh-CN" sz="2800" b="1" u="sng" kern="100" dirty="0">
                <a:solidFill>
                  <a:srgbClr val="7030A0"/>
                </a:solidFill>
                <a:effectLst/>
                <a:latin typeface="Microsoft JhengHei" panose="020B0604030504040204" pitchFamily="34" charset="-120"/>
                <a:ea typeface="Microsoft JhengHei" panose="020B0604030504040204" pitchFamily="34" charset="-120"/>
              </a:rPr>
              <a:t>/ </a:t>
            </a:r>
            <a:r>
              <a:rPr lang="zh-CN" altLang="zh-CN" sz="2800" b="1" u="sng"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命令</a:t>
            </a:r>
            <a:r>
              <a:rPr lang="en-US" altLang="zh-CN" sz="2800" b="1" u="sng" kern="100" dirty="0">
                <a:solidFill>
                  <a:srgbClr val="7030A0"/>
                </a:solidFill>
                <a:effectLst/>
                <a:latin typeface="Microsoft JhengHei" panose="020B0604030504040204" pitchFamily="34" charset="-120"/>
                <a:ea typeface="Microsoft JhengHei" panose="020B0604030504040204" pitchFamily="34" charset="-12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使徒行传</a:t>
            </a:r>
            <a:r>
              <a:rPr lang="en-US" altLang="zh-CN" sz="2800" b="1" u="sng" kern="100" dirty="0">
                <a:effectLst/>
                <a:latin typeface="Microsoft JhengHei" panose="020B0604030504040204" pitchFamily="34" charset="-120"/>
                <a:ea typeface="Microsoft JhengHei" panose="020B0604030504040204" pitchFamily="34" charset="-120"/>
              </a:rPr>
              <a:t>8: 29</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圣灵对腓利说</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，你去贴近那车走</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8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徒</a:t>
            </a:r>
            <a:r>
              <a:rPr lang="en-US" altLang="zh-CN" sz="2800" b="1" u="sng" kern="100" dirty="0">
                <a:effectLst/>
                <a:latin typeface="Microsoft JhengHei" panose="020B0604030504040204" pitchFamily="34" charset="-120"/>
                <a:ea typeface="Microsoft JhengHei" panose="020B0604030504040204" pitchFamily="34" charset="-120"/>
              </a:rPr>
              <a:t>10: 19</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彼得还思想那异象的时候，</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圣灵向他说</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，有三个人来找你。</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20</a:t>
            </a:r>
            <a:r>
              <a:rPr lang="zh-CN" altLang="zh-CN" sz="2800" b="1" kern="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起来，下去，和他们同往。</a:t>
            </a:r>
            <a:r>
              <a:rPr lang="en-US" altLang="zh-CN" sz="2800" b="1" kern="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u="sng" kern="0" dirty="0">
                <a:effectLst/>
                <a:latin typeface="Microsoft JhengHei" panose="020B0604030504040204" pitchFamily="34" charset="-120"/>
                <a:ea typeface="Microsoft JhengHei" panose="020B0604030504040204" pitchFamily="34" charset="-120"/>
                <a:cs typeface="Calibri" panose="020F0502020204030204" pitchFamily="34" charset="0"/>
              </a:rPr>
              <a:t>徒</a:t>
            </a:r>
            <a:r>
              <a:rPr lang="en-US" altLang="zh-CN" sz="2800" b="1" u="sng" kern="0" dirty="0">
                <a:effectLst/>
                <a:latin typeface="Microsoft JhengHei" panose="020B0604030504040204" pitchFamily="34" charset="-120"/>
                <a:ea typeface="Microsoft JhengHei" panose="020B0604030504040204" pitchFamily="34" charset="-120"/>
              </a:rPr>
              <a:t>13</a:t>
            </a:r>
            <a:r>
              <a:rPr lang="zh-CN" altLang="zh-CN" sz="2800" b="1" u="sng" kern="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0" dirty="0">
                <a:effectLst/>
                <a:latin typeface="Microsoft JhengHei" panose="020B0604030504040204" pitchFamily="34" charset="-120"/>
                <a:ea typeface="Microsoft JhengHei" panose="020B0604030504040204" pitchFamily="34" charset="-120"/>
              </a:rPr>
              <a:t>2</a:t>
            </a:r>
            <a:r>
              <a:rPr lang="zh-CN" altLang="zh-CN" sz="2800" b="1" kern="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他们事奉主，禁食的</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时候，</a:t>
            </a:r>
            <a:r>
              <a:rPr lang="zh-CN" altLang="zh-CN" sz="28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圣灵说</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，要为我分派巴拿巴和扫罗，去作我召他们所作的工。</a:t>
            </a:r>
            <a:r>
              <a:rPr lang="en-US" altLang="zh-CN" sz="28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8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徒</a:t>
            </a:r>
            <a:r>
              <a:rPr lang="en-US" altLang="zh-CN" sz="2800" b="1" u="sng" kern="100" dirty="0">
                <a:effectLst/>
                <a:latin typeface="Microsoft JhengHei" panose="020B0604030504040204" pitchFamily="34" charset="-120"/>
                <a:ea typeface="Microsoft JhengHei" panose="020B0604030504040204" pitchFamily="34" charset="-120"/>
              </a:rPr>
              <a:t>16: 6-7</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记载圣灵在使徒宣教旅途上的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禁止</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和</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不许</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启示录</a:t>
            </a:r>
            <a:r>
              <a:rPr lang="en-US" altLang="zh-CN" sz="2800" b="1" u="sng" kern="100" dirty="0">
                <a:effectLst/>
                <a:latin typeface="Microsoft JhengHei" panose="020B0604030504040204" pitchFamily="34" charset="-120"/>
                <a:ea typeface="Microsoft JhengHei" panose="020B0604030504040204" pitchFamily="34" charset="-120"/>
              </a:rPr>
              <a:t>2: 7</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100" dirty="0">
                <a:effectLst/>
                <a:latin typeface="Microsoft JhengHei" panose="020B0604030504040204" pitchFamily="34" charset="-120"/>
                <a:ea typeface="Microsoft JhengHei" panose="020B0604030504040204" pitchFamily="34" charset="-120"/>
              </a:rPr>
              <a:t>17</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100" dirty="0">
                <a:effectLst/>
                <a:latin typeface="Microsoft JhengHei" panose="020B0604030504040204" pitchFamily="34" charset="-120"/>
                <a:ea typeface="Microsoft JhengHei" panose="020B0604030504040204" pitchFamily="34" charset="-120"/>
              </a:rPr>
              <a:t>29</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100" dirty="0">
                <a:effectLst/>
                <a:latin typeface="Microsoft JhengHei" panose="020B0604030504040204" pitchFamily="34" charset="-120"/>
                <a:ea typeface="Microsoft JhengHei" panose="020B0604030504040204" pitchFamily="34" charset="-120"/>
              </a:rPr>
              <a:t>22</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100" dirty="0">
                <a:effectLst/>
                <a:latin typeface="Microsoft JhengHei" panose="020B0604030504040204" pitchFamily="34" charset="-120"/>
                <a:ea typeface="Microsoft JhengHei" panose="020B0604030504040204" pitchFamily="34" charset="-120"/>
              </a:rPr>
              <a:t>17</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的圣灵对教会</a:t>
            </a:r>
            <a:r>
              <a:rPr lang="en-US" altLang="zh-CN" sz="2800" b="1" u="sng" kern="100" dirty="0">
                <a:effectLst/>
                <a:latin typeface="Microsoft JhengHei" panose="020B0604030504040204" pitchFamily="34" charset="-120"/>
                <a:ea typeface="Microsoft JhengHei" panose="020B0604030504040204" pitchFamily="34" charset="-12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说话</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罗马书</a:t>
            </a:r>
            <a:r>
              <a:rPr lang="en-US" altLang="zh-CN" sz="2800" b="1" u="sng" kern="100" dirty="0">
                <a:effectLst/>
                <a:latin typeface="Microsoft JhengHei" panose="020B0604030504040204" pitchFamily="34" charset="-120"/>
                <a:ea typeface="Microsoft JhengHei" panose="020B0604030504040204" pitchFamily="34" charset="-120"/>
              </a:rPr>
              <a:t>8: 26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，讲到圣灵的</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帮助</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和</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祷告</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。展现了圣灵的位格。</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573179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7017306"/>
          </a:xfrm>
          <a:prstGeom prst="rect">
            <a:avLst/>
          </a:prstGeom>
        </p:spPr>
        <p:txBody>
          <a:bodyPr wrap="square">
            <a:spAutoFit/>
          </a:bodyPr>
          <a:lstStyle/>
          <a:p>
            <a:r>
              <a:rPr lang="en-US" altLang="zh-CN" sz="3000" b="1" u="sng" kern="100" dirty="0">
                <a:solidFill>
                  <a:srgbClr val="008000"/>
                </a:solidFill>
                <a:effectLst/>
                <a:latin typeface="Microsoft JhengHei" panose="020B0604030504040204" pitchFamily="34" charset="-120"/>
                <a:ea typeface="Microsoft JhengHei" panose="020B0604030504040204" pitchFamily="34" charset="-120"/>
              </a:rPr>
              <a:t>4)</a:t>
            </a:r>
            <a:r>
              <a:rPr lang="zh-CN" altLang="zh-CN" sz="3000" b="1" u="sng" kern="100" dirty="0">
                <a:solidFill>
                  <a:srgbClr val="008000"/>
                </a:solidFill>
                <a:effectLst/>
                <a:latin typeface="Microsoft JhengHei" panose="020B0604030504040204" pitchFamily="34" charset="-120"/>
                <a:ea typeface="Microsoft JhengHei" panose="020B0604030504040204" pitchFamily="34" charset="-120"/>
                <a:cs typeface="Calibri" panose="020F0502020204030204" pitchFamily="34" charset="0"/>
              </a:rPr>
              <a:t>除了展现神性全备的位格，圣灵也展现神性全备的属性</a:t>
            </a:r>
            <a:endParaRPr lang="en-US" altLang="zh-CN" sz="3000" b="1" kern="100" dirty="0">
              <a:solidFill>
                <a:srgbClr val="008000"/>
              </a:solidFill>
              <a:effectLst/>
              <a:latin typeface="Microsoft JhengHei" panose="020B0604030504040204" pitchFamily="34" charset="-120"/>
              <a:ea typeface="Microsoft JhengHei" panose="020B0604030504040204" pitchFamily="34" charset="-120"/>
            </a:endParaRPr>
          </a:p>
          <a:p>
            <a:r>
              <a:rPr lang="zh-CN" altLang="zh-CN" sz="30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永恒性：</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希伯来书</a:t>
            </a:r>
            <a:r>
              <a:rPr lang="en-US" altLang="zh-CN" sz="3000" b="1" u="sng" kern="100" dirty="0">
                <a:effectLst/>
                <a:latin typeface="Microsoft JhengHei" panose="020B0604030504040204" pitchFamily="34" charset="-120"/>
                <a:ea typeface="Microsoft JhengHei" panose="020B0604030504040204" pitchFamily="34" charset="-120"/>
              </a:rPr>
              <a:t>9: 14</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基督借着</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永远的灵</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，将自己无瑕无疵献给神</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无所不在</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诗篇</a:t>
            </a:r>
            <a:r>
              <a:rPr lang="en-US" altLang="zh-CN" sz="3000" b="1" u="sng" kern="100" dirty="0">
                <a:effectLst/>
                <a:latin typeface="Microsoft JhengHei" panose="020B0604030504040204" pitchFamily="34" charset="-120"/>
                <a:ea typeface="Microsoft JhengHei" panose="020B0604030504040204" pitchFamily="34" charset="-120"/>
              </a:rPr>
              <a:t>139: 7-8</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3000" b="1" u="sng" kern="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我往那里去躲避你的灵。我往那里逃躲避你的面</a:t>
            </a:r>
            <a:r>
              <a:rPr lang="zh-CN" altLang="zh-CN" sz="3000" b="1" kern="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0" dirty="0">
                <a:solidFill>
                  <a:srgbClr val="000099"/>
                </a:solidFill>
                <a:effectLst/>
                <a:latin typeface="Microsoft JhengHei" panose="020B0604030504040204" pitchFamily="34" charset="-120"/>
                <a:ea typeface="Microsoft JhengHei" panose="020B0604030504040204" pitchFamily="34" charset="-120"/>
              </a:rPr>
              <a:t>8.</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我若升到天上，你在那里。我若在阴间</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下榻，你也在那里。</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无所不能</a:t>
            </a:r>
            <a:r>
              <a:rPr lang="en-US" altLang="zh-CN" sz="3000" b="1" kern="100" dirty="0">
                <a:solidFill>
                  <a:srgbClr val="7030A0"/>
                </a:solidFill>
                <a:effectLst/>
                <a:latin typeface="Microsoft JhengHei" panose="020B0604030504040204" pitchFamily="34" charset="-120"/>
                <a:ea typeface="Microsoft JhengHei" panose="020B0604030504040204" pitchFamily="34" charset="-120"/>
              </a:rPr>
              <a:t>: </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撒迦利亚</a:t>
            </a:r>
            <a:r>
              <a:rPr lang="en-US" altLang="zh-CN" sz="3000" b="1" u="sng" kern="100" dirty="0">
                <a:effectLst/>
                <a:latin typeface="Microsoft JhengHei" panose="020B0604030504040204" pitchFamily="34" charset="-120"/>
                <a:ea typeface="Microsoft JhengHei" panose="020B0604030504040204" pitchFamily="34" charset="-120"/>
              </a:rPr>
              <a:t>4: 6</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万军之耶和华说，不是倚靠势力，</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不是倚靠才能，乃是</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倚靠我的灵，方能成事</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p>
          <a:p>
            <a:r>
              <a:rPr lang="zh-CN" altLang="zh-CN" sz="30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无所不知：</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哥林多前书</a:t>
            </a:r>
            <a:r>
              <a:rPr lang="en-US" altLang="zh-CN" sz="3000" b="1" u="sng" kern="100" dirty="0">
                <a:effectLst/>
                <a:latin typeface="Microsoft JhengHei" panose="020B0604030504040204" pitchFamily="34" charset="-120"/>
                <a:ea typeface="Microsoft JhengHei" panose="020B0604030504040204" pitchFamily="34" charset="-120"/>
              </a:rPr>
              <a:t>2: 10</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因为</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圣灵参透万事</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就是神深</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奥的事也参透了</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p>
          <a:p>
            <a:r>
              <a:rPr lang="zh-CN" altLang="zh-CN" sz="30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全然圣洁：</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罗马书</a:t>
            </a:r>
            <a:r>
              <a:rPr lang="en-US" altLang="zh-CN" sz="3000" b="1" u="sng" kern="100" dirty="0">
                <a:effectLst/>
                <a:latin typeface="Microsoft JhengHei" panose="020B0604030504040204" pitchFamily="34" charset="-120"/>
                <a:ea typeface="Microsoft JhengHei" panose="020B0604030504040204" pitchFamily="34" charset="-120"/>
              </a:rPr>
              <a:t>1</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effectLst/>
                <a:latin typeface="Microsoft JhengHei" panose="020B0604030504040204" pitchFamily="34" charset="-120"/>
                <a:ea typeface="Microsoft JhengHei" panose="020B0604030504040204" pitchFamily="34" charset="-120"/>
              </a:rPr>
              <a:t>4</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按</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圣善的灵</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说，（基督）因从死里复活，以大能显明是神的儿子。</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endParaRPr lang="zh-CN" altLang="zh-CN" sz="3000" kern="100" dirty="0">
              <a:solidFill>
                <a:srgbClr val="000099"/>
              </a:solidFill>
              <a:latin typeface="Microsoft JhengHei" panose="020B0604030504040204" pitchFamily="34" charset="-120"/>
              <a:ea typeface="Microsoft JhengHei" panose="020B0604030504040204" pitchFamily="34" charset="-120"/>
            </a:endParaRPr>
          </a:p>
          <a:p>
            <a:r>
              <a:rPr lang="zh-CN" altLang="zh-CN" sz="3000" b="1" kern="100" dirty="0">
                <a:solidFill>
                  <a:srgbClr val="7030A0"/>
                </a:solidFill>
                <a:effectLst/>
                <a:latin typeface="Microsoft JhengHei" panose="020B0604030504040204" pitchFamily="34" charset="-120"/>
                <a:ea typeface="Microsoft JhengHei" panose="020B0604030504040204" pitchFamily="34" charset="-120"/>
                <a:cs typeface="Calibri" panose="020F0502020204030204" pitchFamily="34" charset="0"/>
              </a:rPr>
              <a:t>欺骗圣灵即等同于欺骗上帝：</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使徒行传</a:t>
            </a:r>
            <a:r>
              <a:rPr lang="en-US" altLang="zh-CN" sz="3000" b="1" u="sng" kern="100" dirty="0">
                <a:effectLst/>
                <a:latin typeface="Microsoft JhengHei" panose="020B0604030504040204" pitchFamily="34" charset="-120"/>
                <a:ea typeface="Microsoft JhengHei" panose="020B0604030504040204" pitchFamily="34" charset="-120"/>
              </a:rPr>
              <a:t>5: 3-4</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彼得说，亚拿尼亚为什么撒但充</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满了你的心，叫</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你欺哄圣灵</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，把田地的价银私自留下几分呢？。你怎么心里起这意念呢？</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你不是欺哄人，</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是欺哄神了</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30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主耶稣说，亵渎圣灵的罪不得赦免；</a:t>
            </a:r>
            <a:r>
              <a:rPr lang="zh-CN" altLang="zh-CN" sz="30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马太福音</a:t>
            </a:r>
            <a:r>
              <a:rPr lang="en-US" altLang="zh-CN" sz="3000" b="1" u="sng" kern="100" dirty="0">
                <a:solidFill>
                  <a:srgbClr val="000000"/>
                </a:solidFill>
                <a:effectLst/>
                <a:latin typeface="Microsoft JhengHei" panose="020B0604030504040204" pitchFamily="34" charset="-120"/>
                <a:ea typeface="Microsoft JhengHei" panose="020B0604030504040204" pitchFamily="34" charset="-120"/>
              </a:rPr>
              <a:t>12</a:t>
            </a:r>
            <a:r>
              <a:rPr lang="zh-CN" altLang="zh-CN" sz="30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solidFill>
                  <a:srgbClr val="000000"/>
                </a:solidFill>
                <a:effectLst/>
                <a:latin typeface="Microsoft JhengHei" panose="020B0604030504040204" pitchFamily="34" charset="-120"/>
                <a:ea typeface="Microsoft JhengHei" panose="020B0604030504040204" pitchFamily="34" charset="-120"/>
              </a:rPr>
              <a:t>31</a:t>
            </a:r>
            <a:r>
              <a:rPr lang="zh-CN" altLang="zh-CN" sz="30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所</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30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以我告诉你们，人一切的罪，和亵渎的话，都可得赦免。</a:t>
            </a:r>
            <a:r>
              <a:rPr lang="zh-CN" altLang="zh-CN" sz="3000" b="1" u="sng"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惟独亵渎圣灵，总不得赦免</a:t>
            </a:r>
            <a:endParaRPr lang="zh-CN" altLang="en-US" sz="3000" dirty="0">
              <a:solidFill>
                <a:srgbClr val="000099"/>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64422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986528"/>
          </a:xfrm>
          <a:prstGeom prst="rect">
            <a:avLst/>
          </a:prstGeom>
        </p:spPr>
        <p:txBody>
          <a:bodyPr wrap="square">
            <a:spAutoFit/>
          </a:bodyPr>
          <a:lstStyle/>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对基督信仰来说，因着三位一体，正如</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原道</a:t>
            </a:r>
            <a:r>
              <a:rPr lang="en-US" altLang="zh-CN" sz="2800" b="1" kern="100" dirty="0">
                <a:effectLst/>
                <a:latin typeface="Microsoft JhengHei" panose="020B0604030504040204" pitchFamily="34" charset="-120"/>
                <a:ea typeface="Microsoft JhengHei" panose="020B0604030504040204" pitchFamily="34" charset="-120"/>
              </a:rPr>
              <a:t>-the Original Word”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圣子基督与圣父的合一关系，圣灵也同样是</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代替</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代表</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上帝、也</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就是</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藉着基督的救赎，让祂的灵</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住在信徒心里。伊斯兰没有</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一位圣灵</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的内住，又如何能</a:t>
            </a:r>
            <a:r>
              <a:rPr lang="en-US" altLang="zh-CN" sz="2800" b="1" kern="100" dirty="0" err="1">
                <a:effectLst/>
                <a:latin typeface="Microsoft JhengHei" panose="020B0604030504040204" pitchFamily="34" charset="-120"/>
                <a:ea typeface="Microsoft JhengHei" panose="020B0604030504040204" pitchFamily="34" charset="-120"/>
                <a:cs typeface="Calibri" panose="020F0502020204030204" pitchFamily="34" charset="0"/>
              </a:rPr>
              <a:t>Insha-Alla</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呢</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穆斯林甚至误会</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err="1">
                <a:effectLst/>
                <a:latin typeface="Microsoft JhengHei" panose="020B0604030504040204" pitchFamily="34" charset="-120"/>
                <a:ea typeface="Microsoft JhengHei" panose="020B0604030504040204" pitchFamily="34" charset="-120"/>
              </a:rPr>
              <a:t>Roh</a:t>
            </a:r>
            <a:r>
              <a:rPr lang="en-US" altLang="zh-CN" sz="2800" b="1" kern="100" dirty="0">
                <a:effectLst/>
                <a:latin typeface="Microsoft JhengHei" panose="020B0604030504040204" pitchFamily="34" charset="-120"/>
                <a:ea typeface="Microsoft JhengHei" panose="020B0604030504040204" pitchFamily="34" charset="-120"/>
              </a:rPr>
              <a:t> </a:t>
            </a:r>
            <a:r>
              <a:rPr lang="en-US" altLang="zh-CN" sz="2800" b="1" kern="100" dirty="0" err="1">
                <a:effectLst/>
                <a:latin typeface="Microsoft JhengHei" panose="020B0604030504040204" pitchFamily="34" charset="-120"/>
                <a:ea typeface="Microsoft JhengHei" panose="020B0604030504040204" pitchFamily="34" charset="-120"/>
              </a:rPr>
              <a:t>Qudus</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就是</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加百列或某个大天使，</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这在本质上如何能相似呢。甚至把</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阿拉的</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灵说成是</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气</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、或</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灵感</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而已。这是穆斯林</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丢失了</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三位一体的</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蒙蔽。</a:t>
            </a:r>
            <a:endParaRPr lang="en-US"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endParaRPr lang="en-US" altLang="zh-CN" sz="2800" b="1" kern="100" dirty="0">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从神的内在本质</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因素</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里</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基督教坚持上帝</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是独一，</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唯一</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的神</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，同时拥有对这独一上帝的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独特的启示，因此才产生独特的三位一体信仰。相比之下</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伊斯兰的神观</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显得</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十分简单、孤独、贫瘠！</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穆斯林常质问基督信徒：圣经那里有</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这名称？可坦然地回答</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圣经中並没有</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这名称，然而正如上文所论述，这观念实在具有圣经的凭据，乃是上帝向人类的自我启示。若有人不要用</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这词汇是</a:t>
            </a:r>
            <a:r>
              <a:rPr lang="en-US" altLang="zh-CN" sz="2800" b="1" kern="100" dirty="0">
                <a:effectLst/>
                <a:latin typeface="Microsoft JhengHei" panose="020B0604030504040204" pitchFamily="34" charset="-120"/>
                <a:ea typeface="Microsoft JhengHei" panose="020B0604030504040204" pitchFamily="34" charset="-120"/>
              </a:rPr>
              <a:t>“OK”</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只要他相信上帝的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（道）和祂的灵</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，都出自上帝的怀里，同有</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上帝全备的位格与属性，</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彼此间拥有无法</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分割的关系。</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4952137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pPr algn="just">
              <a:spcAft>
                <a:spcPts val="0"/>
              </a:spcAft>
            </a:pP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就如</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一个人怎么能跟他的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2800" b="1" kern="100" dirty="0">
                <a:latin typeface="Microsoft JhengHei" panose="020B0604030504040204" pitchFamily="34" charset="-120"/>
                <a:ea typeface="Microsoft JhengHei" panose="020B0604030504040204" pitchFamily="34" charset="-120"/>
              </a:rPr>
              <a:t>/</a:t>
            </a:r>
            <a:r>
              <a:rPr lang="zh-CN"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思维</a:t>
            </a:r>
            <a:r>
              <a:rPr lang="en-US" altLang="zh-CN" sz="2800" b="1" kern="100" dirty="0">
                <a:effectLst/>
                <a:latin typeface="Microsoft JhengHei" panose="020B0604030504040204" pitchFamily="34" charset="-120"/>
                <a:ea typeface="Microsoft JhengHei" panose="020B0604030504040204" pitchFamily="34" charset="-120"/>
              </a:rPr>
              <a:t>logos-reason”</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分割呢？同样一个人也不能跟他的</a:t>
            </a:r>
            <a:r>
              <a:rPr lang="en-US" altLang="zh-CN" sz="2800" b="1" kern="100" dirty="0">
                <a:effectLst/>
                <a:latin typeface="Microsoft JhengHei" panose="020B0604030504040204" pitchFamily="34" charset="-120"/>
                <a:ea typeface="Microsoft JhengHei" panose="020B0604030504040204" pitchFamily="34" charset="-120"/>
              </a:rPr>
              <a:t>“</a:t>
            </a:r>
            <a:r>
              <a:rPr lang="en-US" altLang="zh-CN" sz="2800" b="1" kern="100" dirty="0" err="1">
                <a:effectLst/>
                <a:latin typeface="Microsoft JhengHei" panose="020B0604030504040204" pitchFamily="34" charset="-120"/>
                <a:ea typeface="Microsoft JhengHei" panose="020B0604030504040204" pitchFamily="34" charset="-120"/>
              </a:rPr>
              <a:t>eikon</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像</a:t>
            </a:r>
            <a:r>
              <a:rPr lang="en-US" altLang="zh-CN" sz="2800" b="1" kern="100" dirty="0">
                <a:effectLst/>
                <a:latin typeface="Microsoft JhengHei" panose="020B0604030504040204" pitchFamily="34" charset="-120"/>
                <a:ea typeface="Microsoft JhengHei" panose="020B0604030504040204" pitchFamily="34" charset="-120"/>
              </a:rPr>
              <a:t>/</a:t>
            </a:r>
            <a:r>
              <a:rPr lang="en-US" altLang="zh-CN" sz="2800" b="1" kern="100" dirty="0" err="1">
                <a:effectLst/>
                <a:latin typeface="Microsoft JhengHei" panose="020B0604030504040204" pitchFamily="34" charset="-120"/>
                <a:ea typeface="Microsoft JhengHei" panose="020B0604030504040204" pitchFamily="34" charset="-120"/>
              </a:rPr>
              <a:t>charakteer</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真相</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分割；圣经说基督乃是上帝本体的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像</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真相</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（西</a:t>
            </a:r>
            <a:r>
              <a:rPr lang="en-US" altLang="zh-CN" sz="2800" b="1" kern="100" dirty="0">
                <a:effectLst/>
                <a:latin typeface="Microsoft JhengHei" panose="020B0604030504040204" pitchFamily="34" charset="-120"/>
                <a:ea typeface="Microsoft JhengHei" panose="020B0604030504040204" pitchFamily="34" charset="-120"/>
              </a:rPr>
              <a:t>1</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15/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来</a:t>
            </a:r>
            <a:r>
              <a:rPr lang="en-US" altLang="zh-CN" sz="2800" b="1" kern="100" dirty="0">
                <a:effectLst/>
                <a:latin typeface="Microsoft JhengHei" panose="020B0604030504040204" pitchFamily="34" charset="-120"/>
                <a:ea typeface="Microsoft JhengHei" panose="020B0604030504040204" pitchFamily="34" charset="-120"/>
              </a:rPr>
              <a:t>1: 3</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）。按</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希伯来书</a:t>
            </a:r>
            <a:r>
              <a:rPr lang="en-US" altLang="zh-CN" sz="2800" b="1" u="sng" kern="100" dirty="0">
                <a:effectLst/>
                <a:latin typeface="Microsoft JhengHei" panose="020B0604030504040204" pitchFamily="34" charset="-120"/>
                <a:ea typeface="Microsoft JhengHei" panose="020B0604030504040204" pitchFamily="34" charset="-120"/>
              </a:rPr>
              <a:t>1</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u="sng" kern="100" dirty="0">
                <a:effectLst/>
                <a:latin typeface="Microsoft JhengHei" panose="020B0604030504040204" pitchFamily="34" charset="-120"/>
                <a:ea typeface="Microsoft JhengHei" panose="020B0604030504040204" pitchFamily="34" charset="-120"/>
              </a:rPr>
              <a:t>3</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，基督跟上帝的关系</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也可类比太阳与它发出的光辉一样，是连系在一起的。另一个层面：正如一个人与他的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灵</a:t>
            </a:r>
            <a:r>
              <a:rPr lang="en-US"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气息</a:t>
            </a:r>
            <a:r>
              <a:rPr lang="en-US" altLang="zh-CN" sz="2800" b="1" kern="100" dirty="0" err="1">
                <a:effectLst/>
                <a:latin typeface="Microsoft JhengHei" panose="020B0604030504040204" pitchFamily="34" charset="-120"/>
                <a:ea typeface="Microsoft JhengHei" panose="020B0604030504040204" pitchFamily="34" charset="-120"/>
              </a:rPr>
              <a:t>pneuma</a:t>
            </a:r>
            <a:r>
              <a:rPr lang="en-US" altLang="zh-CN" sz="2800" b="1" kern="100" dirty="0">
                <a:effectLst/>
                <a:latin typeface="Microsoft JhengHei" panose="020B0604030504040204" pitchFamily="34" charset="-120"/>
                <a:ea typeface="Microsoft JhengHei" panose="020B0604030504040204" pitchFamily="34" charset="-120"/>
              </a:rPr>
              <a:t>-breath/ spirit”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是不能分割的（除非死了！），上帝与祂的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a:t>
            </a:r>
            <a:r>
              <a:rPr lang="en-US" altLang="zh-CN" sz="2800" b="1" kern="100" dirty="0" err="1">
                <a:effectLst/>
                <a:latin typeface="Microsoft JhengHei" panose="020B0604030504040204" pitchFamily="34" charset="-120"/>
                <a:ea typeface="Microsoft JhengHei" panose="020B0604030504040204" pitchFamily="34" charset="-120"/>
              </a:rPr>
              <a:t>Hagio</a:t>
            </a:r>
            <a:r>
              <a:rPr lang="en-US" altLang="zh-CN" sz="2800" b="1" kern="100" dirty="0">
                <a:effectLst/>
                <a:latin typeface="Microsoft JhengHei" panose="020B0604030504040204" pitchFamily="34" charset="-120"/>
                <a:ea typeface="Microsoft JhengHei" panose="020B0604030504040204" pitchFamily="34" charset="-120"/>
              </a:rPr>
              <a:t> </a:t>
            </a:r>
            <a:r>
              <a:rPr lang="en-US" altLang="zh-CN" sz="2800" b="1" kern="100" dirty="0" err="1">
                <a:effectLst/>
                <a:latin typeface="Microsoft JhengHei" panose="020B0604030504040204" pitchFamily="34" charset="-120"/>
                <a:ea typeface="Microsoft JhengHei" panose="020B0604030504040204" pitchFamily="34" charset="-120"/>
              </a:rPr>
              <a:t>Pneuma</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）永远是合而为一的，犹如太阳</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本体</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与它发出的</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光与</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热能。</a:t>
            </a:r>
            <a:endParaRPr lang="zh-CN" altLang="zh-CN" sz="2800" kern="100" dirty="0">
              <a:latin typeface="Microsoft JhengHei" panose="020B0604030504040204" pitchFamily="34" charset="-120"/>
              <a:ea typeface="Microsoft JhengHei" panose="020B0604030504040204" pitchFamily="34" charset="-120"/>
            </a:endParaRPr>
          </a:p>
          <a:p>
            <a:pPr marL="535305" indent="-535305"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小结：</a:t>
            </a:r>
            <a:endParaRPr lang="en-US"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基督信仰肯定是一神论。</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绝非是基督教把人（耶稣）神化了</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而变成多神崇拜；它也不是指三位不同的神</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在意志上</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联</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合在一起，或一位神</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在不同时代挂上不同面具，扮演不同角色。它所要表达的是</a:t>
            </a:r>
            <a:r>
              <a:rPr lang="zh-CN" altLang="zh-CN" sz="28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上帝是那么的权能与伟大（</a:t>
            </a:r>
            <a:r>
              <a:rPr lang="en-US" altLang="zh-CN" sz="2800" b="1" kern="100" dirty="0">
                <a:solidFill>
                  <a:srgbClr val="0D0D0D"/>
                </a:solidFill>
                <a:effectLst/>
                <a:latin typeface="Microsoft JhengHei" panose="020B0604030504040204" pitchFamily="34" charset="-120"/>
                <a:ea typeface="Microsoft JhengHei" panose="020B0604030504040204" pitchFamily="34" charset="-120"/>
              </a:rPr>
              <a:t>God is so great and almighty-</a:t>
            </a:r>
            <a:r>
              <a:rPr lang="en-US" altLang="zh-CN" sz="2800" b="1" kern="100" dirty="0" err="1">
                <a:solidFill>
                  <a:srgbClr val="0D0D0D"/>
                </a:solidFill>
                <a:effectLst/>
                <a:latin typeface="Microsoft JhengHei" panose="020B0604030504040204" pitchFamily="34" charset="-120"/>
                <a:ea typeface="Microsoft JhengHei" panose="020B0604030504040204" pitchFamily="34" charset="-120"/>
              </a:rPr>
              <a:t>Allahu</a:t>
            </a:r>
            <a:r>
              <a:rPr lang="en-US" altLang="zh-CN" sz="2800" b="1" kern="100" dirty="0">
                <a:solidFill>
                  <a:srgbClr val="0D0D0D"/>
                </a:solidFill>
                <a:effectLst/>
                <a:latin typeface="Microsoft JhengHei" panose="020B0604030504040204" pitchFamily="34" charset="-120"/>
                <a:ea typeface="Microsoft JhengHei" panose="020B0604030504040204" pitchFamily="34" charset="-120"/>
              </a:rPr>
              <a:t> Akbar</a:t>
            </a:r>
            <a:r>
              <a:rPr lang="zh-CN" altLang="zh-CN" sz="28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以至于本祂</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出于祂的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（道：主耶稣）和</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气</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（圣灵）都能携带着祂全备的位格与属性</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并且能被祂差派</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出去，</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按祂的旨意作成祂的工！</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3022227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24863"/>
          </a:xfrm>
          <a:prstGeom prst="rect">
            <a:avLst/>
          </a:prstGeom>
        </p:spPr>
        <p:txBody>
          <a:bodyPr wrap="square">
            <a:spAutoFit/>
          </a:bodyPr>
          <a:lstStyle/>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永恒的道和圣灵的位格与神性，不是</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别于上帝的位格与神性，乃是本于上帝，属于上帝，出自上帝，</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与上帝合一的位格与神性。因此</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三位一体的真理</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绝不违反上帝的独一性（</a:t>
            </a:r>
            <a:r>
              <a:rPr lang="en-US" altLang="zh-CN" sz="3000" b="1" kern="100" dirty="0" err="1">
                <a:effectLst/>
                <a:latin typeface="Microsoft JhengHei" panose="020B0604030504040204" pitchFamily="34" charset="-120"/>
                <a:ea typeface="Microsoft JhengHei" panose="020B0604030504040204" pitchFamily="34" charset="-120"/>
              </a:rPr>
              <a:t>Tauhid</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）；它反而彰显了上帝的权能与伟大（</a:t>
            </a:r>
            <a:r>
              <a:rPr lang="en-US" altLang="zh-CN" sz="3000" b="1" kern="100" dirty="0" err="1">
                <a:effectLst/>
                <a:latin typeface="Microsoft JhengHei" panose="020B0604030504040204" pitchFamily="34" charset="-120"/>
                <a:ea typeface="Microsoft JhengHei" panose="020B0604030504040204" pitchFamily="34" charset="-120"/>
              </a:rPr>
              <a:t>Allahu</a:t>
            </a:r>
            <a:r>
              <a:rPr lang="en-US" altLang="zh-CN" sz="3000" b="1" kern="100" dirty="0">
                <a:effectLst/>
                <a:latin typeface="Microsoft JhengHei" panose="020B0604030504040204" pitchFamily="34" charset="-120"/>
                <a:ea typeface="Microsoft JhengHei" panose="020B0604030504040204" pitchFamily="34" charset="-120"/>
              </a:rPr>
              <a:t> Akbar</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（七）三位一体的一些类比</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严格来说，因着上帝</a:t>
            </a:r>
            <a:r>
              <a:rPr lang="en-US" altLang="zh-CN" sz="3000" b="1" kern="100" dirty="0">
                <a:effectLst/>
                <a:latin typeface="Microsoft JhengHei" panose="020B0604030504040204" pitchFamily="34" charset="-120"/>
                <a:ea typeface="Microsoft JhengHei" panose="020B0604030504040204" pitchFamily="34" charset="-120"/>
              </a:rPr>
              <a:t>/ </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阿拉之于万物是</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全然另类</a:t>
            </a:r>
            <a:r>
              <a:rPr lang="en-US" altLang="zh-CN" sz="3000" b="1" kern="100" dirty="0">
                <a:effectLst/>
                <a:latin typeface="Microsoft JhengHei" panose="020B0604030504040204" pitchFamily="34" charset="-120"/>
                <a:ea typeface="Microsoft JhengHei" panose="020B0604030504040204" pitchFamily="34" charset="-120"/>
              </a:rPr>
              <a:t>-</a:t>
            </a:r>
            <a:r>
              <a:rPr lang="en-US" altLang="zh-CN" sz="3000" b="1" kern="100" dirty="0" err="1">
                <a:effectLst/>
                <a:latin typeface="Microsoft JhengHei" panose="020B0604030504040204" pitchFamily="34" charset="-120"/>
                <a:ea typeface="Microsoft JhengHei" panose="020B0604030504040204" pitchFamily="34" charset="-120"/>
              </a:rPr>
              <a:t>mukhalafa</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，万物中是没有什么</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可用来作类比的。学者最多只能从</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三与一</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角度</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勉强</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作些比喻，让</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读</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者不至于在理性上</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一开始即被捆锁在</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匪夷所思、无可理喻</a:t>
            </a:r>
            <a:r>
              <a:rPr lang="en-US" altLang="zh-CN" sz="3000" b="1" kern="100" dirty="0">
                <a:effectLst/>
                <a:latin typeface="Microsoft JhengHei" panose="020B0604030504040204" pitchFamily="34" charset="-120"/>
                <a:ea typeface="Microsoft JhengHei" panose="020B0604030504040204" pitchFamily="34" charset="-120"/>
              </a:rPr>
              <a:t>”</a:t>
            </a:r>
            <a:r>
              <a:rPr lang="zh-CN" altLang="en-US" sz="3000" b="1" kern="100" dirty="0">
                <a:effectLst/>
                <a:latin typeface="Microsoft JhengHei" panose="020B0604030504040204" pitchFamily="34" charset="-120"/>
                <a:ea typeface="Microsoft JhengHei" panose="020B0604030504040204" pitchFamily="34" charset="-120"/>
              </a:rPr>
              <a:t>的</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偏见</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中，</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以致不考虑进一步寻求神圣天启的</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信仰。</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生活在</a:t>
            </a:r>
            <a:r>
              <a:rPr lang="en-US"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21</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世纪的</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科技时代，笔者乃尝试从当今的一些科技常识</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找些灵感。</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Calibri" panose="020F0502020204030204" pitchFamily="34" charset="0"/>
                <a:ea typeface="SimHei" panose="02010609060101010101" pitchFamily="49" charset="-122"/>
              </a:rPr>
              <a:t> </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3989886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pPr algn="just">
              <a:spcAft>
                <a:spcPts val="0"/>
              </a:spcAft>
            </a:pP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rPr>
              <a:t>（一）三位一体：“基</a:t>
            </a:r>
            <a:r>
              <a:rPr lang="en-US" altLang="zh-CN" sz="3000" b="1" u="sng" kern="100" dirty="0">
                <a:solidFill>
                  <a:srgbClr val="FF0000"/>
                </a:solidFill>
                <a:effectLst/>
                <a:latin typeface="Microsoft JhengHei" panose="020B0604030504040204" pitchFamily="34" charset="-120"/>
                <a:ea typeface="Microsoft JhengHei" panose="020B0604030504040204" pitchFamily="34" charset="-120"/>
              </a:rPr>
              <a:t>.</a:t>
            </a: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rPr>
              <a:t>伊”宗教</a:t>
            </a:r>
            <a:r>
              <a:rPr lang="en-US" altLang="zh-CN" sz="3000" b="1" u="sng" kern="100" dirty="0">
                <a:solidFill>
                  <a:srgbClr val="FF0000"/>
                </a:solidFill>
                <a:effectLst/>
                <a:latin typeface="Microsoft JhengHei" panose="020B0604030504040204" pitchFamily="34" charset="-120"/>
                <a:ea typeface="Microsoft JhengHei" panose="020B0604030504040204" pitchFamily="34" charset="-120"/>
              </a:rPr>
              <a:t>1400</a:t>
            </a: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rPr>
              <a:t>年来纠缠争辩的课题</a:t>
            </a:r>
            <a:endParaRPr lang="zh-CN" altLang="zh-CN" sz="3000" b="1"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rPr>
              <a:t> </a:t>
            </a:r>
            <a:endParaRPr lang="zh-CN" altLang="zh-CN" sz="3000" b="1"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kern="0" dirty="0">
                <a:effectLst/>
                <a:latin typeface="Microsoft JhengHei" panose="020B0604030504040204" pitchFamily="34" charset="-120"/>
                <a:ea typeface="Microsoft JhengHei" panose="020B0604030504040204" pitchFamily="34" charset="-120"/>
              </a:rPr>
              <a:t>谈论基督教与伊斯兰的神观，必然要面对</a:t>
            </a:r>
            <a:r>
              <a:rPr lang="en-US" altLang="zh-CN" sz="3000" b="1" kern="0" dirty="0">
                <a:latin typeface="Microsoft JhengHei" panose="020B0604030504040204" pitchFamily="34" charset="-120"/>
                <a:ea typeface="Microsoft JhengHei" panose="020B0604030504040204" pitchFamily="34" charset="-120"/>
              </a:rPr>
              <a:t>【</a:t>
            </a:r>
            <a:r>
              <a:rPr lang="zh-CN" altLang="zh-CN" sz="3000" b="1" kern="0" dirty="0">
                <a:effectLst/>
                <a:latin typeface="Microsoft JhengHei" panose="020B0604030504040204" pitchFamily="34" charset="-120"/>
                <a:ea typeface="Microsoft JhengHei" panose="020B0604030504040204" pitchFamily="34" charset="-120"/>
              </a:rPr>
              <a:t>一神与三位一体</a:t>
            </a:r>
            <a:r>
              <a:rPr lang="en-US" altLang="zh-CN" sz="3000" b="1" kern="0" dirty="0">
                <a:effectLst/>
                <a:latin typeface="Microsoft JhengHei" panose="020B0604030504040204" pitchFamily="34" charset="-120"/>
                <a:ea typeface="Microsoft JhengHei" panose="020B0604030504040204" pitchFamily="34" charset="-120"/>
              </a:rPr>
              <a:t>】</a:t>
            </a:r>
            <a:r>
              <a:rPr lang="zh-CN" altLang="zh-CN" sz="3000" b="1" kern="0" dirty="0">
                <a:effectLst/>
                <a:latin typeface="Microsoft JhengHei" panose="020B0604030504040204" pitchFamily="34" charset="-120"/>
                <a:ea typeface="Microsoft JhengHei" panose="020B0604030504040204" pitchFamily="34" charset="-120"/>
              </a:rPr>
              <a:t>这争论了</a:t>
            </a:r>
            <a:r>
              <a:rPr lang="en-MY" altLang="zh-CN" sz="3000" b="1" kern="0" dirty="0">
                <a:effectLst/>
                <a:latin typeface="Microsoft JhengHei" panose="020B0604030504040204" pitchFamily="34" charset="-120"/>
                <a:ea typeface="Microsoft JhengHei" panose="020B0604030504040204" pitchFamily="34" charset="-120"/>
              </a:rPr>
              <a:t>1400</a:t>
            </a:r>
            <a:r>
              <a:rPr lang="zh-CN" altLang="zh-CN" sz="3000" b="1" kern="0" dirty="0">
                <a:effectLst/>
                <a:latin typeface="Microsoft JhengHei" panose="020B0604030504040204" pitchFamily="34" charset="-120"/>
                <a:ea typeface="Microsoft JhengHei" panose="020B0604030504040204" pitchFamily="34" charset="-120"/>
              </a:rPr>
              <a:t>年的课题。按正统基督信仰，三位一体不单是“功能性的”（</a:t>
            </a:r>
            <a:r>
              <a:rPr lang="en-MY" altLang="zh-CN" sz="3000" b="1" kern="0" dirty="0">
                <a:effectLst/>
                <a:latin typeface="Microsoft JhengHei" panose="020B0604030504040204" pitchFamily="34" charset="-120"/>
                <a:ea typeface="Microsoft JhengHei" panose="020B0604030504040204" pitchFamily="34" charset="-120"/>
              </a:rPr>
              <a:t>Functional Trinity</a:t>
            </a:r>
            <a:r>
              <a:rPr lang="zh-CN" altLang="zh-CN" sz="3000" b="1" kern="0" dirty="0">
                <a:effectLst/>
                <a:latin typeface="Microsoft JhengHei" panose="020B0604030504040204" pitchFamily="34" charset="-120"/>
                <a:ea typeface="Microsoft JhengHei" panose="020B0604030504040204" pitchFamily="34" charset="-120"/>
              </a:rPr>
              <a:t>），也是“本体性的”（</a:t>
            </a:r>
            <a:r>
              <a:rPr lang="en-MY" altLang="zh-CN" sz="3000" b="1" kern="0" dirty="0">
                <a:effectLst/>
                <a:latin typeface="Microsoft JhengHei" panose="020B0604030504040204" pitchFamily="34" charset="-120"/>
                <a:ea typeface="Microsoft JhengHei" panose="020B0604030504040204" pitchFamily="34" charset="-120"/>
              </a:rPr>
              <a:t>Ontological Trinity</a:t>
            </a:r>
            <a:r>
              <a:rPr lang="zh-CN" altLang="zh-CN" sz="3000" b="1" kern="0" dirty="0">
                <a:effectLst/>
                <a:latin typeface="Microsoft JhengHei" panose="020B0604030504040204" pitchFamily="34" charset="-120"/>
                <a:ea typeface="Microsoft JhengHei" panose="020B0604030504040204" pitchFamily="34" charset="-120"/>
              </a:rPr>
              <a:t>）；意思说圣父、圣子、圣灵不单在“功能</a:t>
            </a:r>
            <a:r>
              <a:rPr lang="en-MY" altLang="zh-CN" sz="3000" b="1" kern="0" dirty="0">
                <a:effectLst/>
                <a:latin typeface="Microsoft JhengHei" panose="020B0604030504040204" pitchFamily="34" charset="-120"/>
                <a:ea typeface="Microsoft JhengHei" panose="020B0604030504040204" pitchFamily="34" charset="-120"/>
              </a:rPr>
              <a:t>/ </a:t>
            </a:r>
            <a:r>
              <a:rPr lang="zh-CN" altLang="zh-CN" sz="3000" b="1" kern="0" dirty="0">
                <a:effectLst/>
                <a:latin typeface="Microsoft JhengHei" panose="020B0604030504040204" pitchFamily="34" charset="-120"/>
                <a:ea typeface="Microsoft JhengHei" panose="020B0604030504040204" pitchFamily="34" charset="-120"/>
              </a:rPr>
              <a:t>工作”层面是合一，在神性“本质</a:t>
            </a:r>
            <a:r>
              <a:rPr lang="en-MY" altLang="zh-CN" sz="3000" b="1" kern="0" dirty="0">
                <a:effectLst/>
                <a:latin typeface="Microsoft JhengHei" panose="020B0604030504040204" pitchFamily="34" charset="-120"/>
                <a:ea typeface="Microsoft JhengHei" panose="020B0604030504040204" pitchFamily="34" charset="-120"/>
              </a:rPr>
              <a:t>/</a:t>
            </a:r>
            <a:r>
              <a:rPr lang="zh-CN" altLang="zh-CN" sz="3000" b="1" kern="0" dirty="0">
                <a:effectLst/>
                <a:latin typeface="Microsoft JhengHei" panose="020B0604030504040204" pitchFamily="34" charset="-120"/>
                <a:ea typeface="Microsoft JhengHei" panose="020B0604030504040204" pitchFamily="34" charset="-120"/>
              </a:rPr>
              <a:t>本体”层面也是合一的。本文的论述即为确定这基本真理。</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rPr>
              <a:t>在排斥三一神论的穆斯林地区，它乃</a:t>
            </a:r>
            <a:r>
              <a:rPr lang="zh-CN" altLang="zh-CN" sz="3000" b="1" kern="100" dirty="0">
                <a:effectLst/>
                <a:latin typeface="Microsoft JhengHei" panose="020B0604030504040204" pitchFamily="34" charset="-120"/>
                <a:ea typeface="Microsoft JhengHei" panose="020B0604030504040204" pitchFamily="34" charset="-120"/>
              </a:rPr>
              <a:t>是个随时需</a:t>
            </a:r>
            <a:r>
              <a:rPr lang="zh-CN" altLang="en-US" sz="3000" b="1" kern="100" dirty="0">
                <a:effectLst/>
                <a:latin typeface="Microsoft JhengHei" panose="020B0604030504040204" pitchFamily="34" charset="-120"/>
                <a:ea typeface="Microsoft JhengHei" panose="020B0604030504040204" pitchFamily="34" charset="-120"/>
              </a:rPr>
              <a:t>要</a:t>
            </a:r>
            <a:r>
              <a:rPr lang="zh-CN" altLang="zh-CN" sz="3000" b="1" kern="100" dirty="0">
                <a:effectLst/>
                <a:latin typeface="Microsoft JhengHei" panose="020B0604030504040204" pitchFamily="34" charset="-120"/>
                <a:ea typeface="Microsoft JhengHei" panose="020B0604030504040204" pitchFamily="34" charset="-120"/>
              </a:rPr>
              <a:t>面对挑战的信念。</a:t>
            </a:r>
            <a:endParaRPr lang="zh-CN" altLang="zh-CN" sz="3000" b="1"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rPr>
              <a:t> </a:t>
            </a:r>
            <a:endParaRPr lang="zh-CN" altLang="zh-CN" sz="3000" b="1"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rPr>
              <a:t>笔者有必要先作个声明：古今中外绝对没有任何一个神学家</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能充分了解三位一体，也没有一个十分准确地</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加以理性</a:t>
            </a:r>
            <a:r>
              <a:rPr lang="zh-CN" altLang="en-US" sz="3000" b="1" kern="100" dirty="0">
                <a:effectLst/>
                <a:latin typeface="Microsoft JhengHei" panose="020B0604030504040204" pitchFamily="34" charset="-120"/>
                <a:ea typeface="Microsoft JhengHei" panose="020B0604030504040204" pitchFamily="34" charset="-120"/>
              </a:rPr>
              <a:t>分析的结论</a:t>
            </a:r>
            <a:r>
              <a:rPr lang="zh-CN" altLang="zh-CN" sz="3000" b="1" kern="100" dirty="0">
                <a:effectLst/>
                <a:latin typeface="Microsoft JhengHei" panose="020B0604030504040204" pitchFamily="34" charset="-120"/>
                <a:ea typeface="Microsoft JhengHei" panose="020B0604030504040204" pitchFamily="34" charset="-120"/>
              </a:rPr>
              <a:t>。因此</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可意料</a:t>
            </a:r>
            <a:r>
              <a:rPr lang="zh-CN" altLang="en-US" sz="3000" b="1" kern="100" dirty="0">
                <a:effectLst/>
                <a:latin typeface="Microsoft JhengHei" panose="020B0604030504040204" pitchFamily="34" charset="-120"/>
                <a:ea typeface="Microsoft JhengHei" panose="020B0604030504040204" pitchFamily="34" charset="-120"/>
              </a:rPr>
              <a:t>这</a:t>
            </a:r>
            <a:r>
              <a:rPr lang="zh-CN" altLang="zh-CN" sz="3000" b="1" kern="100" dirty="0">
                <a:effectLst/>
                <a:latin typeface="Microsoft JhengHei" panose="020B0604030504040204" pitchFamily="34" charset="-120"/>
                <a:ea typeface="Microsoft JhengHei" panose="020B0604030504040204" pitchFamily="34" charset="-120"/>
              </a:rPr>
              <a:t>课题的论述</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多少</a:t>
            </a:r>
            <a:r>
              <a:rPr lang="zh-CN" altLang="en-US" sz="3000" b="1" kern="100" dirty="0">
                <a:effectLst/>
                <a:latin typeface="Microsoft JhengHei" panose="020B0604030504040204" pitchFamily="34" charset="-120"/>
                <a:ea typeface="Microsoft JhengHei" panose="020B0604030504040204" pitchFamily="34" charset="-120"/>
              </a:rPr>
              <a:t>有</a:t>
            </a:r>
            <a:r>
              <a:rPr lang="zh-CN" altLang="zh-CN" sz="3000" b="1" kern="100" dirty="0">
                <a:effectLst/>
                <a:latin typeface="Microsoft JhengHei" panose="020B0604030504040204" pitchFamily="34" charset="-120"/>
                <a:ea typeface="Microsoft JhengHei" panose="020B0604030504040204" pitchFamily="34" charset="-120"/>
              </a:rPr>
              <a:t>令人感到力</a:t>
            </a:r>
            <a:r>
              <a:rPr lang="zh-CN" altLang="en-US" sz="3000" b="1" kern="100" dirty="0">
                <a:effectLst/>
                <a:latin typeface="Microsoft JhengHei" panose="020B0604030504040204" pitchFamily="34" charset="-120"/>
                <a:ea typeface="Microsoft JhengHei" panose="020B0604030504040204" pitchFamily="34" charset="-120"/>
              </a:rPr>
              <a:t>未能胜</a:t>
            </a:r>
            <a:r>
              <a:rPr lang="zh-CN" altLang="en-US" sz="3000" b="1" kern="100" dirty="0">
                <a:latin typeface="Microsoft JhengHei" panose="020B0604030504040204" pitchFamily="34" charset="-120"/>
                <a:ea typeface="Microsoft JhengHei" panose="020B0604030504040204" pitchFamily="34" charset="-120"/>
              </a:rPr>
              <a:t>的</a:t>
            </a:r>
            <a:r>
              <a:rPr lang="zh-CN" altLang="zh-CN" sz="3000" b="1" kern="100" dirty="0">
                <a:effectLst/>
                <a:latin typeface="Microsoft JhengHei" panose="020B0604030504040204" pitchFamily="34" charset="-120"/>
                <a:ea typeface="Microsoft JhengHei" panose="020B0604030504040204" pitchFamily="34" charset="-120"/>
              </a:rPr>
              <a:t>局限。其中理由很简单，因为三位一体乃是关乎永恒、全在、全能、全知的上帝本体内</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生命的“结构”</a:t>
            </a:r>
            <a:r>
              <a:rPr lang="zh-CN" altLang="en-US" sz="3000" b="1" kern="100" dirty="0">
                <a:effectLst/>
                <a:latin typeface="Microsoft JhengHei" panose="020B0604030504040204" pitchFamily="34" charset="-120"/>
                <a:ea typeface="Microsoft JhengHei" panose="020B0604030504040204" pitchFamily="34" charset="-120"/>
              </a:rPr>
              <a:t>这可是奥秘中的</a:t>
            </a:r>
            <a:r>
              <a:rPr lang="zh-CN" altLang="zh-CN" sz="3000" b="1" kern="100" dirty="0">
                <a:effectLst/>
                <a:latin typeface="Microsoft JhengHei" panose="020B0604030504040204" pitchFamily="34" charset="-120"/>
                <a:ea typeface="Microsoft JhengHei" panose="020B0604030504040204" pitchFamily="34" charset="-120"/>
              </a:rPr>
              <a:t>奥秘。</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2256554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986528"/>
          </a:xfrm>
          <a:prstGeom prst="rect">
            <a:avLst/>
          </a:prstGeom>
        </p:spPr>
        <p:txBody>
          <a:bodyPr wrap="square">
            <a:spAutoFit/>
          </a:bodyPr>
          <a:lstStyle/>
          <a:p>
            <a:pPr algn="just">
              <a:spcAft>
                <a:spcPts val="0"/>
              </a:spcAft>
            </a:pPr>
            <a:r>
              <a:rPr lang="zh-CN" altLang="en-US" sz="2800" b="1" kern="100" dirty="0">
                <a:solidFill>
                  <a:srgbClr val="C00000"/>
                </a:solidFill>
                <a:effectLst/>
                <a:latin typeface="Calibri" panose="020F0502020204030204" pitchFamily="34" charset="0"/>
                <a:ea typeface="SimHei" panose="02010609060101010101" pitchFamily="49" charset="-122"/>
                <a:cs typeface="Calibri" panose="020F0502020204030204" pitchFamily="34" charset="0"/>
              </a:rPr>
              <a:t>交通灯例子：</a:t>
            </a:r>
            <a:endParaRPr lang="en-US" altLang="zh-CN" sz="2800" b="1" kern="100" dirty="0">
              <a:solidFill>
                <a:srgbClr val="C00000"/>
              </a:solidFill>
              <a:effectLst/>
              <a:latin typeface="Calibri" panose="020F0502020204030204" pitchFamily="34" charset="0"/>
              <a:ea typeface="SimHei" panose="02010609060101010101" pitchFamily="49" charset="-122"/>
              <a:cs typeface="Calibri" panose="020F0502020204030204" pitchFamily="34" charset="0"/>
            </a:endParaRPr>
          </a:p>
          <a:p>
            <a:pPr algn="just">
              <a:spcAft>
                <a:spcPts val="0"/>
              </a:spcAft>
            </a:pP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三十年前的一个清晨，笔者开车上班时从十字路口的交通灯处</a:t>
            </a:r>
            <a:r>
              <a:rPr lang="zh-CN" altLang="en-US" sz="2800" b="1" kern="100" dirty="0">
                <a:effectLst/>
                <a:latin typeface="Calibri" panose="020F0502020204030204" pitchFamily="34" charset="0"/>
                <a:ea typeface="SimHei" panose="02010609060101010101" pitchFamily="49" charset="-122"/>
                <a:cs typeface="Calibri" panose="020F0502020204030204" pitchFamily="34" charset="0"/>
              </a:rPr>
              <a:t>，</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引发个顿悟：何不</a:t>
            </a:r>
            <a:r>
              <a:rPr lang="en-US" altLang="zh-CN" sz="2800" b="1" kern="100" dirty="0">
                <a:effectLst/>
                <a:latin typeface="Calibri" panose="020F0502020204030204" pitchFamily="34" charset="0"/>
                <a:ea typeface="SimHei" panose="02010609060101010101" pitchFamily="49" charset="-122"/>
              </a:rPr>
              <a:t>“</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勉强</a:t>
            </a:r>
            <a:r>
              <a:rPr lang="en-US" altLang="zh-CN" sz="2800" b="1" kern="100" dirty="0">
                <a:effectLst/>
                <a:latin typeface="Calibri" panose="020F0502020204030204" pitchFamily="34" charset="0"/>
                <a:ea typeface="SimHei" panose="02010609060101010101" pitchFamily="49" charset="-122"/>
              </a:rPr>
              <a:t>”</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以之为喻阐释三位一体？摆在面前的是一个（或一座）交通灯，它乃是以红、橙、绿不同颜色的三盞灯泡</a:t>
            </a:r>
            <a:r>
              <a:rPr lang="zh-CN" altLang="en-US" sz="2800" b="1" kern="100" dirty="0">
                <a:latin typeface="Calibri" panose="020F0502020204030204" pitchFamily="34" charset="0"/>
                <a:ea typeface="SimHei" panose="02010609060101010101" pitchFamily="49" charset="-122"/>
                <a:cs typeface="Calibri" panose="020F0502020204030204" pitchFamily="34" charset="0"/>
              </a:rPr>
              <a:t>。</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展示它的存在、并发挥它在</a:t>
            </a:r>
            <a:r>
              <a:rPr lang="zh-CN" altLang="en-US" sz="2800" b="1" kern="100" dirty="0">
                <a:effectLst/>
                <a:latin typeface="Calibri" panose="020F0502020204030204" pitchFamily="34" charset="0"/>
                <a:ea typeface="SimHei" panose="02010609060101010101" pitchFamily="49" charset="-122"/>
                <a:cs typeface="Calibri" panose="020F0502020204030204" pitchFamily="34" charset="0"/>
              </a:rPr>
              <a:t>道</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路上</a:t>
            </a:r>
            <a:r>
              <a:rPr lang="en-US" altLang="zh-CN" sz="2800" b="1" kern="100" dirty="0">
                <a:effectLst/>
                <a:latin typeface="Calibri" panose="020F0502020204030204" pitchFamily="34" charset="0"/>
                <a:ea typeface="SimHei" panose="02010609060101010101" pitchFamily="49" charset="-122"/>
              </a:rPr>
              <a:t>“</a:t>
            </a:r>
            <a:r>
              <a:rPr lang="zh-CN" altLang="en-US" sz="2800" b="1" kern="100" dirty="0">
                <a:latin typeface="Calibri" panose="020F0502020204030204" pitchFamily="34" charset="0"/>
                <a:ea typeface="SimHei" panose="02010609060101010101" pitchFamily="49" charset="-122"/>
                <a:cs typeface="Calibri" panose="020F0502020204030204" pitchFamily="34" charset="0"/>
              </a:rPr>
              <a:t>指导人</a:t>
            </a:r>
            <a:r>
              <a:rPr lang="en-US" altLang="zh-CN" sz="2800" b="1" kern="100" dirty="0">
                <a:effectLst/>
                <a:latin typeface="Calibri" panose="020F0502020204030204" pitchFamily="34" charset="0"/>
                <a:ea typeface="SimHei" panose="02010609060101010101" pitchFamily="49" charset="-122"/>
              </a:rPr>
              <a:t>”</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的功能。同样的只有</a:t>
            </a:r>
            <a:r>
              <a:rPr lang="zh-CN" altLang="en-US" sz="2800" b="1" kern="100" dirty="0">
                <a:latin typeface="Calibri" panose="020F0502020204030204" pitchFamily="34" charset="0"/>
                <a:ea typeface="SimHei" panose="02010609060101010101" pitchFamily="49" charset="-122"/>
                <a:cs typeface="Calibri" panose="020F0502020204030204" pitchFamily="34" charset="0"/>
              </a:rPr>
              <a:t>一位</a:t>
            </a:r>
            <a:r>
              <a:rPr lang="en-US" altLang="zh-CN" sz="2800" b="1" kern="100" dirty="0">
                <a:effectLst/>
                <a:latin typeface="Calibri" panose="020F0502020204030204" pitchFamily="34" charset="0"/>
                <a:ea typeface="SimHei" panose="02010609060101010101" pitchFamily="49" charset="-122"/>
              </a:rPr>
              <a:t>“</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独一无二</a:t>
            </a:r>
            <a:r>
              <a:rPr lang="en-US" altLang="zh-CN" sz="2800" b="1" kern="100" dirty="0">
                <a:effectLst/>
                <a:latin typeface="Calibri" panose="020F0502020204030204" pitchFamily="34" charset="0"/>
                <a:ea typeface="SimHei" panose="02010609060101010101" pitchFamily="49" charset="-122"/>
              </a:rPr>
              <a:t>”</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的上帝</a:t>
            </a:r>
            <a:r>
              <a:rPr lang="zh-CN" altLang="en-US" sz="2800" b="1" kern="100" dirty="0">
                <a:effectLst/>
                <a:latin typeface="Calibri" panose="020F0502020204030204" pitchFamily="34" charset="0"/>
                <a:ea typeface="SimHei" panose="02010609060101010101" pitchFamily="49" charset="-122"/>
                <a:cs typeface="Calibri" panose="020F0502020204030204" pitchFamily="34" charset="0"/>
              </a:rPr>
              <a:t>，祂</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乃是以圣父、圣子、圣灵</a:t>
            </a:r>
            <a:r>
              <a:rPr lang="zh-CN" altLang="en-US" sz="2800" b="1" kern="100" dirty="0">
                <a:effectLst/>
                <a:latin typeface="Calibri" panose="020F0502020204030204" pitchFamily="34" charset="0"/>
                <a:ea typeface="SimHei" panose="02010609060101010101" pitchFamily="49" charset="-122"/>
                <a:cs typeface="Calibri" panose="020F0502020204030204" pitchFamily="34" charset="0"/>
              </a:rPr>
              <a:t>；或者神，神的灵，神的道</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的三个位格</a:t>
            </a:r>
            <a:r>
              <a:rPr lang="zh-CN" altLang="en-US" sz="2800" b="1" kern="100" dirty="0">
                <a:latin typeface="Calibri" panose="020F0502020204030204" pitchFamily="34" charset="0"/>
                <a:ea typeface="SimHei" panose="02010609060101010101" pitchFamily="49" charset="-122"/>
                <a:cs typeface="Calibri" panose="020F0502020204030204" pitchFamily="34" charset="0"/>
              </a:rPr>
              <a:t>；</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向人类启示祂自己，并在人世间发挥祂</a:t>
            </a:r>
            <a:r>
              <a:rPr lang="zh-CN" altLang="en-US" sz="2800" b="1" kern="100" dirty="0">
                <a:effectLst/>
                <a:latin typeface="Calibri" panose="020F0502020204030204" pitchFamily="34" charset="0"/>
                <a:ea typeface="SimHei" panose="02010609060101010101" pitchFamily="49" charset="-122"/>
                <a:cs typeface="Calibri" panose="020F0502020204030204" pitchFamily="34" charset="0"/>
              </a:rPr>
              <a:t>指导人</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的功能。试问既然阿拉是无所不能，倘若祂要以三位一体</a:t>
            </a:r>
            <a:r>
              <a:rPr lang="zh-CN" altLang="en-US" sz="2800" b="1" kern="100" dirty="0">
                <a:effectLst/>
                <a:latin typeface="Calibri" panose="020F0502020204030204" pitchFamily="34" charset="0"/>
                <a:ea typeface="SimHei" panose="02010609060101010101" pitchFamily="49" charset="-122"/>
                <a:cs typeface="Calibri" panose="020F0502020204030204" pitchFamily="34" charset="0"/>
              </a:rPr>
              <a:t>的本质，</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以</a:t>
            </a:r>
            <a:r>
              <a:rPr lang="zh-CN" altLang="en-US" sz="2800" b="1" kern="100" dirty="0">
                <a:effectLst/>
                <a:latin typeface="Calibri" panose="020F0502020204030204" pitchFamily="34" charset="0"/>
                <a:ea typeface="SimHei" panose="02010609060101010101" pitchFamily="49" charset="-122"/>
                <a:cs typeface="Calibri" panose="020F0502020204030204" pitchFamily="34" charset="0"/>
              </a:rPr>
              <a:t>便</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彰显祂的本性与大能作为，为什么不可以？！</a:t>
            </a:r>
            <a:endParaRPr lang="en-US" altLang="zh-CN" sz="2800" b="1" kern="100" dirty="0">
              <a:effectLst/>
              <a:latin typeface="Calibri" panose="020F0502020204030204" pitchFamily="34" charset="0"/>
              <a:ea typeface="SimHei" panose="02010609060101010101" pitchFamily="49" charset="-122"/>
              <a:cs typeface="Calibri" panose="020F0502020204030204" pitchFamily="34" charset="0"/>
            </a:endParaRPr>
          </a:p>
          <a:p>
            <a:pPr algn="just">
              <a:spcAft>
                <a:spcPts val="0"/>
              </a:spcAft>
            </a:pPr>
            <a:endParaRPr lang="en-US" altLang="zh-CN" sz="2800" b="1" kern="100" dirty="0">
              <a:latin typeface="Calibri" panose="020F0502020204030204" pitchFamily="34" charset="0"/>
              <a:ea typeface="SimHei" panose="02010609060101010101" pitchFamily="49" charset="-122"/>
              <a:cs typeface="Calibri" panose="020F0502020204030204" pitchFamily="34" charset="0"/>
            </a:endParaRPr>
          </a:p>
          <a:p>
            <a:pPr algn="just"/>
            <a:r>
              <a:rPr lang="en-US" altLang="zh-CN" sz="2800" b="1" dirty="0">
                <a:solidFill>
                  <a:srgbClr val="C00000"/>
                </a:solidFill>
                <a:latin typeface="黑体" panose="02010609060101010101" pitchFamily="49" charset="-122"/>
                <a:ea typeface="黑体" panose="02010609060101010101" pitchFamily="49" charset="-122"/>
              </a:rPr>
              <a:t>“</a:t>
            </a:r>
            <a:r>
              <a:rPr lang="zh-CN" altLang="zh-CN" sz="2800" b="1" dirty="0">
                <a:solidFill>
                  <a:srgbClr val="C00000"/>
                </a:solidFill>
                <a:latin typeface="黑体" panose="02010609060101010101" pitchFamily="49" charset="-122"/>
                <a:ea typeface="黑体" panose="02010609060101010101" pitchFamily="49" charset="-122"/>
              </a:rPr>
              <a:t>水</a:t>
            </a:r>
            <a:r>
              <a:rPr lang="en-US" altLang="zh-CN" sz="2800" b="1" dirty="0">
                <a:solidFill>
                  <a:srgbClr val="C00000"/>
                </a:solidFill>
                <a:latin typeface="黑体" panose="02010609060101010101" pitchFamily="49" charset="-122"/>
                <a:ea typeface="黑体" panose="02010609060101010101" pitchFamily="49" charset="-122"/>
              </a:rPr>
              <a:t>”</a:t>
            </a:r>
            <a:r>
              <a:rPr lang="zh-CN" altLang="zh-CN" sz="2800" b="1" dirty="0">
                <a:solidFill>
                  <a:srgbClr val="C00000"/>
                </a:solidFill>
                <a:latin typeface="黑体" panose="02010609060101010101" pitchFamily="49" charset="-122"/>
                <a:ea typeface="黑体" panose="02010609060101010101" pitchFamily="49" charset="-122"/>
              </a:rPr>
              <a:t>和它的三种形态：</a:t>
            </a:r>
            <a:r>
              <a:rPr lang="zh-CN" altLang="zh-CN" sz="2800" b="1" dirty="0">
                <a:latin typeface="黑体" panose="02010609060101010101" pitchFamily="49" charset="-122"/>
                <a:ea typeface="黑体" panose="02010609060101010101" pitchFamily="49" charset="-122"/>
              </a:rPr>
              <a:t>本质上水是</a:t>
            </a:r>
            <a:r>
              <a:rPr lang="zh-CN" altLang="en-US" sz="2800" b="1" dirty="0">
                <a:latin typeface="黑体" panose="02010609060101010101" pitchFamily="49" charset="-122"/>
                <a:ea typeface="黑体" panose="02010609060101010101" pitchFamily="49" charset="-122"/>
              </a:rPr>
              <a:t>二</a:t>
            </a:r>
            <a:r>
              <a:rPr lang="zh-CN" altLang="zh-CN" sz="2800" b="1" dirty="0">
                <a:latin typeface="黑体" panose="02010609060101010101" pitchFamily="49" charset="-122"/>
                <a:ea typeface="黑体" panose="02010609060101010101" pitchFamily="49" charset="-122"/>
              </a:rPr>
              <a:t>氢氧化合物</a:t>
            </a:r>
            <a:r>
              <a:rPr lang="en-US" altLang="zh-CN" sz="2800" b="1" dirty="0">
                <a:latin typeface="黑体" panose="02010609060101010101" pitchFamily="49" charset="-122"/>
                <a:ea typeface="黑体" panose="02010609060101010101" pitchFamily="49" charset="-122"/>
              </a:rPr>
              <a:t>“H2O”</a:t>
            </a:r>
            <a:r>
              <a:rPr lang="zh-CN" altLang="zh-CN" sz="2800" b="1" dirty="0">
                <a:latin typeface="黑体" panose="02010609060101010101" pitchFamily="49" charset="-122"/>
                <a:ea typeface="黑体" panose="02010609060101010101" pitchFamily="49" charset="-122"/>
              </a:rPr>
              <a:t>，而它乃是借着水分（液体）、冰块（固体）与气体（蒸汽）彰显其存在</a:t>
            </a:r>
            <a:r>
              <a:rPr lang="zh-CN" altLang="en-US" sz="2800" b="1" dirty="0">
                <a:latin typeface="黑体" panose="02010609060101010101" pitchFamily="49" charset="-122"/>
                <a:ea typeface="黑体" panose="02010609060101010101" pitchFamily="49" charset="-122"/>
              </a:rPr>
              <a:t>，</a:t>
            </a:r>
            <a:r>
              <a:rPr lang="zh-CN" altLang="zh-CN" sz="2800" b="1" dirty="0">
                <a:latin typeface="黑体" panose="02010609060101010101" pitchFamily="49" charset="-122"/>
                <a:ea typeface="黑体" panose="02010609060101010101" pitchFamily="49" charset="-122"/>
              </a:rPr>
              <a:t>并发挥其功能。这三者在本质上合一（都是</a:t>
            </a:r>
            <a:r>
              <a:rPr lang="en-US" altLang="zh-CN" sz="2800" b="1" dirty="0">
                <a:latin typeface="黑体" panose="02010609060101010101" pitchFamily="49" charset="-122"/>
                <a:ea typeface="黑体" panose="02010609060101010101" pitchFamily="49" charset="-122"/>
              </a:rPr>
              <a:t>H2O</a:t>
            </a:r>
            <a:r>
              <a:rPr lang="zh-CN" altLang="zh-CN" sz="2800" b="1" dirty="0">
                <a:latin typeface="黑体" panose="02010609060101010101" pitchFamily="49" charset="-122"/>
                <a:ea typeface="黑体" panose="02010609060101010101" pitchFamily="49" charset="-122"/>
              </a:rPr>
              <a:t>），在形态与功能却各有特色，也都可</a:t>
            </a:r>
            <a:r>
              <a:rPr lang="zh-CN" altLang="en-US" sz="2800" b="1" dirty="0">
                <a:latin typeface="黑体" panose="02010609060101010101" pitchFamily="49" charset="-122"/>
                <a:ea typeface="黑体" panose="02010609060101010101" pitchFamily="49" charset="-122"/>
              </a:rPr>
              <a:t>以</a:t>
            </a:r>
            <a:r>
              <a:rPr lang="zh-CN" altLang="zh-CN" sz="2800" b="1" dirty="0">
                <a:latin typeface="黑体" panose="02010609060101010101" pitchFamily="49" charset="-122"/>
                <a:ea typeface="黑体" panose="02010609060101010101" pitchFamily="49" charset="-122"/>
              </a:rPr>
              <a:t>个别存在；更妙的是在适当的气温与压力之下，它可以产生一个</a:t>
            </a:r>
            <a:r>
              <a:rPr lang="en-US" altLang="zh-CN" sz="2800" b="1" dirty="0">
                <a:latin typeface="黑体" panose="02010609060101010101" pitchFamily="49" charset="-122"/>
                <a:ea typeface="黑体" panose="02010609060101010101" pitchFamily="49" charset="-122"/>
              </a:rPr>
              <a:t>“</a:t>
            </a:r>
            <a:r>
              <a:rPr lang="zh-CN" altLang="zh-CN" sz="2800" b="1" dirty="0">
                <a:latin typeface="黑体" panose="02010609060101010101" pitchFamily="49" charset="-122"/>
                <a:ea typeface="黑体" panose="02010609060101010101" pitchFamily="49" charset="-122"/>
              </a:rPr>
              <a:t>三态共存点</a:t>
            </a:r>
            <a:r>
              <a:rPr lang="en-US" altLang="zh-CN" sz="2800" b="1" dirty="0">
                <a:latin typeface="黑体" panose="02010609060101010101" pitchFamily="49" charset="-122"/>
                <a:ea typeface="黑体" panose="02010609060101010101" pitchFamily="49" charset="-122"/>
              </a:rPr>
              <a:t>”</a:t>
            </a:r>
            <a:r>
              <a:rPr lang="zh-CN" altLang="zh-CN"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triple-point</a:t>
            </a:r>
            <a:r>
              <a:rPr lang="zh-CN" altLang="zh-CN" sz="2800" b="1" dirty="0">
                <a:latin typeface="黑体" panose="02010609060101010101" pitchFamily="49" charset="-122"/>
                <a:ea typeface="黑体" panose="02010609060101010101" pitchFamily="49" charset="-122"/>
              </a:rPr>
              <a:t>；纯水分的三态共存点</a:t>
            </a:r>
            <a:r>
              <a:rPr lang="zh-CN" altLang="en-US" sz="2800" b="1" dirty="0">
                <a:latin typeface="黑体" panose="02010609060101010101" pitchFamily="49" charset="-122"/>
                <a:ea typeface="黑体" panose="02010609060101010101" pitchFamily="49" charset="-122"/>
              </a:rPr>
              <a:t>，</a:t>
            </a:r>
            <a:r>
              <a:rPr lang="zh-CN" altLang="zh-CN" sz="2800" b="1" dirty="0">
                <a:latin typeface="黑体" panose="02010609060101010101" pitchFamily="49" charset="-122"/>
                <a:ea typeface="黑体" panose="02010609060101010101" pitchFamily="49" charset="-122"/>
              </a:rPr>
              <a:t>呈现于</a:t>
            </a:r>
            <a:r>
              <a:rPr lang="en-US" altLang="zh-CN" sz="2800" b="1" dirty="0">
                <a:latin typeface="黑体" panose="02010609060101010101" pitchFamily="49" charset="-122"/>
                <a:ea typeface="黑体" panose="02010609060101010101" pitchFamily="49" charset="-122"/>
              </a:rPr>
              <a:t>0.01C</a:t>
            </a:r>
            <a:r>
              <a:rPr lang="zh-CN" altLang="en-US" sz="2800" b="1" dirty="0">
                <a:latin typeface="黑体" panose="02010609060101010101" pitchFamily="49" charset="-122"/>
                <a:ea typeface="黑体" panose="02010609060101010101" pitchFamily="49" charset="-122"/>
              </a:rPr>
              <a:t>的结冰点</a:t>
            </a:r>
            <a:r>
              <a:rPr lang="zh-CN" altLang="zh-CN" sz="2800" b="1" dirty="0">
                <a:latin typeface="黑体" panose="02010609060101010101" pitchFamily="49" charset="-122"/>
                <a:ea typeface="黑体" panose="02010609060101010101" pitchFamily="49" charset="-122"/>
              </a:rPr>
              <a:t>）。水都</a:t>
            </a:r>
            <a:r>
              <a:rPr lang="zh-CN" altLang="en-US" sz="2800" b="1" dirty="0">
                <a:latin typeface="黑体" panose="02010609060101010101" pitchFamily="49" charset="-122"/>
                <a:ea typeface="黑体" panose="02010609060101010101" pitchFamily="49" charset="-122"/>
              </a:rPr>
              <a:t>能</a:t>
            </a:r>
            <a:r>
              <a:rPr lang="zh-CN" altLang="zh-CN" sz="2800" b="1" dirty="0">
                <a:latin typeface="黑体" panose="02010609060101010101" pitchFamily="49" charset="-122"/>
                <a:ea typeface="黑体" panose="02010609060101010101" pitchFamily="49" charset="-122"/>
              </a:rPr>
              <a:t>如此，为何否定圣父、圣子、圣灵</a:t>
            </a:r>
            <a:r>
              <a:rPr lang="zh-CN" altLang="en-US" sz="2800" b="1" dirty="0">
                <a:latin typeface="黑体" panose="02010609060101010101" pitchFamily="49" charset="-122"/>
                <a:ea typeface="黑体" panose="02010609060101010101" pitchFamily="49" charset="-122"/>
              </a:rPr>
              <a:t>，</a:t>
            </a:r>
            <a:r>
              <a:rPr lang="zh-CN" altLang="zh-CN" sz="2800" b="1" dirty="0">
                <a:latin typeface="黑体" panose="02010609060101010101" pitchFamily="49" charset="-122"/>
                <a:ea typeface="黑体" panose="02010609060101010101" pitchFamily="49" charset="-122"/>
              </a:rPr>
              <a:t>可同质共存，需要时也可个别展现与操作？难道阿拉</a:t>
            </a:r>
            <a:r>
              <a:rPr lang="zh-CN" altLang="en-US" sz="2800" b="1" dirty="0">
                <a:latin typeface="黑体" panose="02010609060101010101" pitchFamily="49" charset="-122"/>
                <a:ea typeface="黑体" panose="02010609060101010101" pitchFamily="49" charset="-122"/>
              </a:rPr>
              <a:t>的本质</a:t>
            </a:r>
            <a:r>
              <a:rPr lang="zh-CN" altLang="zh-CN" sz="2800" b="1" dirty="0">
                <a:latin typeface="黑体" panose="02010609060101010101" pitchFamily="49" charset="-122"/>
                <a:ea typeface="黑体" panose="02010609060101010101" pitchFamily="49" charset="-122"/>
              </a:rPr>
              <a:t>比水更</a:t>
            </a:r>
            <a:r>
              <a:rPr lang="zh-CN" altLang="en-US" sz="2800" b="1" dirty="0">
                <a:latin typeface="黑体" panose="02010609060101010101" pitchFamily="49" charset="-122"/>
                <a:ea typeface="黑体" panose="02010609060101010101" pitchFamily="49" charset="-122"/>
              </a:rPr>
              <a:t>受到限制吗？</a:t>
            </a:r>
            <a:endParaRPr lang="zh-CN" altLang="zh-CN" sz="2800" kern="1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4132328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632037"/>
          </a:xfrm>
          <a:prstGeom prst="rect">
            <a:avLst/>
          </a:prstGeom>
        </p:spPr>
        <p:txBody>
          <a:bodyPr wrap="square">
            <a:spAutoFit/>
          </a:bodyPr>
          <a:lstStyle/>
          <a:p>
            <a:pPr>
              <a:spcBef>
                <a:spcPts val="600"/>
              </a:spcBef>
              <a:spcAft>
                <a:spcPts val="600"/>
              </a:spcAft>
            </a:pPr>
            <a:r>
              <a:rPr lang="zh-CN"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以三合一的原子（</a:t>
            </a:r>
            <a:r>
              <a:rPr lang="en-US" altLang="zh-CN" sz="2800" b="1" kern="100" dirty="0">
                <a:solidFill>
                  <a:srgbClr val="C00000"/>
                </a:solidFill>
                <a:effectLst/>
                <a:latin typeface="Microsoft JhengHei" panose="020B0604030504040204" pitchFamily="34" charset="-120"/>
                <a:ea typeface="Microsoft JhengHei" panose="020B0604030504040204" pitchFamily="34" charset="-120"/>
              </a:rPr>
              <a:t>atom</a:t>
            </a:r>
            <a:r>
              <a:rPr lang="zh-CN"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）比喻。</a:t>
            </a:r>
            <a:endParaRPr lang="en-US"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endParaRPr>
          </a:p>
          <a:p>
            <a:pPr>
              <a:spcBef>
                <a:spcPts val="600"/>
              </a:spcBef>
              <a:spcAft>
                <a:spcPts val="60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按一般理解</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原则上每颗原子里头都有中子（</a:t>
            </a:r>
            <a:r>
              <a:rPr lang="en-US" altLang="zh-CN" sz="2800" b="1" kern="100" dirty="0">
                <a:effectLst/>
                <a:latin typeface="Microsoft JhengHei" panose="020B0604030504040204" pitchFamily="34" charset="-120"/>
                <a:ea typeface="Microsoft JhengHei" panose="020B0604030504040204" pitchFamily="34" charset="-120"/>
              </a:rPr>
              <a:t>neutron</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）与质子（</a:t>
            </a:r>
            <a:r>
              <a:rPr lang="en-US" altLang="zh-CN" sz="2800" b="1" kern="100" dirty="0">
                <a:effectLst/>
                <a:latin typeface="Microsoft JhengHei" panose="020B0604030504040204" pitchFamily="34" charset="-120"/>
                <a:ea typeface="Microsoft JhengHei" panose="020B0604030504040204" pitchFamily="34" charset="-120"/>
              </a:rPr>
              <a:t>proton</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）合在一起的核心（</a:t>
            </a:r>
            <a:r>
              <a:rPr lang="en-US" altLang="zh-CN" sz="2800" b="1" kern="100" dirty="0">
                <a:effectLst/>
                <a:latin typeface="Microsoft JhengHei" panose="020B0604030504040204" pitchFamily="34" charset="-120"/>
                <a:ea typeface="Microsoft JhengHei" panose="020B0604030504040204" pitchFamily="34" charset="-120"/>
              </a:rPr>
              <a:t>nucleus</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），以及与它们合而为一的电子（</a:t>
            </a:r>
            <a:r>
              <a:rPr lang="en-US" altLang="zh-CN" sz="2800" b="1" kern="100" dirty="0">
                <a:effectLst/>
                <a:latin typeface="Microsoft JhengHei" panose="020B0604030504040204" pitchFamily="34" charset="-120"/>
                <a:ea typeface="Microsoft JhengHei" panose="020B0604030504040204" pitchFamily="34" charset="-120"/>
              </a:rPr>
              <a:t>electron</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），沿着环绕着核心的轨道</a:t>
            </a:r>
            <a:r>
              <a:rPr lang="en-US" altLang="zh-CN" sz="2800" b="1" kern="100" dirty="0">
                <a:effectLst/>
                <a:latin typeface="Microsoft JhengHei" panose="020B0604030504040204" pitchFamily="34" charset="-120"/>
                <a:ea typeface="Microsoft JhengHei" panose="020B0604030504040204" pitchFamily="34" charset="-120"/>
              </a:rPr>
              <a:t>orbitals</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飞奔。</a:t>
            </a:r>
            <a:endParaRPr lang="en-US"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pPr>
              <a:spcBef>
                <a:spcPts val="600"/>
              </a:spcBef>
              <a:spcAft>
                <a:spcPts val="60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这三者的各成分都具有个别特性，例如中子乃无或中性电荷（</a:t>
            </a:r>
            <a:r>
              <a:rPr lang="en-US" altLang="zh-CN" sz="2800" b="1" kern="100" dirty="0">
                <a:effectLst/>
                <a:latin typeface="Microsoft JhengHei" panose="020B0604030504040204" pitchFamily="34" charset="-120"/>
                <a:ea typeface="Microsoft JhengHei" panose="020B0604030504040204" pitchFamily="34" charset="-120"/>
              </a:rPr>
              <a:t>neutral</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 or no charge)</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，质子含正电荷（</a:t>
            </a:r>
            <a:r>
              <a:rPr lang="en-US" altLang="zh-CN" sz="2800" b="1" kern="100" dirty="0">
                <a:effectLst/>
                <a:latin typeface="Microsoft JhengHei" panose="020B0604030504040204" pitchFamily="34" charset="-120"/>
                <a:ea typeface="Microsoft JhengHei" panose="020B0604030504040204" pitchFamily="34" charset="-120"/>
              </a:rPr>
              <a:t>positive charge</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），而电子乃含负电荷（</a:t>
            </a:r>
            <a:r>
              <a:rPr lang="en-US" altLang="zh-CN" sz="2800" b="1" kern="100" dirty="0">
                <a:effectLst/>
                <a:latin typeface="Microsoft JhengHei" panose="020B0604030504040204" pitchFamily="34" charset="-120"/>
                <a:ea typeface="Microsoft JhengHei" panose="020B0604030504040204" pitchFamily="34" charset="-120"/>
              </a:rPr>
              <a:t>negative charge</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），共同组成可说是个</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三合一</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的互动结构。其电子还有可能因外来</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推</a:t>
            </a:r>
            <a:r>
              <a:rPr lang="en-US" altLang="zh-CN" sz="2800" b="1" kern="100" dirty="0">
                <a:effectLst/>
                <a:latin typeface="Microsoft JhengHei" panose="020B0604030504040204" pitchFamily="34" charset="-120"/>
                <a:ea typeface="Microsoft JhengHei" panose="020B0604030504040204" pitchFamily="34" charset="-120"/>
              </a:rPr>
              <a:t>/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拉</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力量</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而脱离自己轨迹与别的电子结合。</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形成</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电能的多样变化与能力的释放。</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难道阿拉</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的能力</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小于一颗原子吗？！</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b="1" kern="100" dirty="0">
                <a:effectLst/>
                <a:latin typeface="Calibri" panose="020F0502020204030204" pitchFamily="34" charset="0"/>
                <a:ea typeface="SimHei" panose="02010609060101010101" pitchFamily="49"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4696758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240170"/>
          </a:xfrm>
          <a:prstGeom prst="rect">
            <a:avLst/>
          </a:prstGeom>
        </p:spPr>
        <p:txBody>
          <a:bodyPr wrap="square">
            <a:spAutoFit/>
          </a:bodyPr>
          <a:lstStyle/>
          <a:p>
            <a:pPr>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美国从伊教归信基督的医学博士（</a:t>
            </a:r>
            <a:r>
              <a:rPr lang="en-US" altLang="zh-CN" sz="2800" b="1" kern="100" dirty="0">
                <a:effectLst/>
                <a:latin typeface="Microsoft JhengHei" panose="020B0604030504040204" pitchFamily="34" charset="-120"/>
                <a:ea typeface="Microsoft JhengHei" panose="020B0604030504040204" pitchFamily="34" charset="-120"/>
              </a:rPr>
              <a:t>MD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）纳毕尔</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古莱氏（</a:t>
            </a:r>
            <a:r>
              <a:rPr lang="en-US" altLang="zh-CN" sz="2800" b="1" kern="100" dirty="0" err="1">
                <a:effectLst/>
                <a:latin typeface="Microsoft JhengHei" panose="020B0604030504040204" pitchFamily="34" charset="-120"/>
                <a:ea typeface="Microsoft JhengHei" panose="020B0604030504040204" pitchFamily="34" charset="-120"/>
              </a:rPr>
              <a:t>Nabeel</a:t>
            </a:r>
            <a:r>
              <a:rPr lang="en-US" altLang="zh-CN" sz="2800" b="1" kern="100" dirty="0">
                <a:effectLst/>
                <a:latin typeface="Microsoft JhengHei" panose="020B0604030504040204" pitchFamily="34" charset="-120"/>
                <a:ea typeface="Microsoft JhengHei" panose="020B0604030504040204" pitchFamily="34" charset="-120"/>
              </a:rPr>
              <a:t> </a:t>
            </a:r>
            <a:r>
              <a:rPr lang="en-US" altLang="zh-CN" sz="2800" b="1" kern="100" dirty="0" err="1">
                <a:effectLst/>
                <a:latin typeface="Microsoft JhengHei" panose="020B0604030504040204" pitchFamily="34" charset="-120"/>
                <a:ea typeface="Microsoft JhengHei" panose="020B0604030504040204" pitchFamily="34" charset="-120"/>
              </a:rPr>
              <a:t>Qureishi</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）分享课程上的化学课</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如何帮助他接受三位一体教义。他在信主自传《</a:t>
            </a:r>
            <a:r>
              <a:rPr lang="en-US" altLang="zh-CN" sz="2800" b="1" i="1" kern="100" dirty="0">
                <a:effectLst/>
                <a:latin typeface="Microsoft JhengHei" panose="020B0604030504040204" pitchFamily="34" charset="-120"/>
                <a:ea typeface="Microsoft JhengHei" panose="020B0604030504040204" pitchFamily="34" charset="-120"/>
              </a:rPr>
              <a:t>Seeking Allah, Finding Jesus</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》中写道：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硝酸盐的一个分子（</a:t>
            </a:r>
            <a:r>
              <a:rPr lang="en-US" altLang="zh-CN" sz="2800" b="1" kern="100" dirty="0">
                <a:effectLst/>
                <a:latin typeface="Microsoft JhengHei" panose="020B0604030504040204" pitchFamily="34" charset="-120"/>
                <a:ea typeface="Microsoft JhengHei" panose="020B0604030504040204" pitchFamily="34" charset="-120"/>
              </a:rPr>
              <a:t>molecule</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）总是有三个共振结构（</a:t>
            </a:r>
            <a:r>
              <a:rPr lang="en-US" altLang="zh-CN" sz="2800" b="1" kern="100" dirty="0">
                <a:effectLst/>
                <a:latin typeface="Microsoft JhengHei" panose="020B0604030504040204" pitchFamily="34" charset="-120"/>
                <a:ea typeface="Microsoft JhengHei" panose="020B0604030504040204" pitchFamily="34" charset="-120"/>
              </a:rPr>
              <a:t>resonance structures</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）时时在一块</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而不单只是一个。这三个共振结构是分开</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但都一样，又是合一。它们是三</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位一体</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。若世上可以有东西是三</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一，虽然难以理解，那上帝为什么不可以？</a:t>
            </a:r>
            <a:r>
              <a:rPr lang="en-US" altLang="zh-CN" sz="2800" b="1" kern="100" dirty="0">
                <a:effectLst/>
                <a:latin typeface="Microsoft JhengHei" panose="020B0604030504040204" pitchFamily="34" charset="-120"/>
                <a:ea typeface="Microsoft JhengHei" panose="020B0604030504040204" pitchFamily="34" charset="-120"/>
              </a:rPr>
              <a:t>”</a:t>
            </a:r>
            <a:endParaRPr lang="zh-CN" altLang="zh-CN" sz="2800" kern="100" dirty="0">
              <a:latin typeface="Microsoft JhengHei" panose="020B0604030504040204" pitchFamily="34" charset="-120"/>
              <a:ea typeface="Microsoft JhengHei" panose="020B0604030504040204" pitchFamily="34" charset="-120"/>
            </a:endParaRPr>
          </a:p>
          <a:p>
            <a:pPr eaLnBrk="0" fontAlgn="base" hangingPunct="0">
              <a:spcBef>
                <a:spcPts val="865"/>
              </a:spcBef>
              <a:spcAft>
                <a:spcPts val="0"/>
              </a:spcAft>
            </a:pPr>
            <a:r>
              <a:rPr lang="zh-CN" altLang="zh-CN" sz="2800" b="1" dirty="0">
                <a:effectLst/>
                <a:latin typeface="Microsoft JhengHei" panose="020B0604030504040204" pitchFamily="34" charset="-120"/>
                <a:ea typeface="Microsoft JhengHei" panose="020B0604030504040204" pitchFamily="34" charset="-120"/>
                <a:cs typeface="Calibri" panose="020F0502020204030204" pitchFamily="34" charset="0"/>
              </a:rPr>
              <a:t>原文：</a:t>
            </a:r>
            <a:r>
              <a:rPr lang="en-US" altLang="zh-CN" sz="2800" b="1" dirty="0">
                <a:effectLst/>
                <a:latin typeface="Microsoft JhengHei" panose="020B0604030504040204" pitchFamily="34" charset="-120"/>
                <a:ea typeface="Microsoft JhengHei" panose="020B0604030504040204" pitchFamily="34" charset="-120"/>
              </a:rPr>
              <a:t>“One molecule of nitrate is all three resonance structures all the time and never just one of them. The three are separate but all the same, and they are one. They are three in one…if there are things in this world that can be three in one, even incomprehensively so, then why cannot God?” </a:t>
            </a:r>
            <a:r>
              <a:rPr lang="zh-CN" altLang="zh-CN" sz="2800" b="1"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i="1" dirty="0">
                <a:effectLst/>
                <a:latin typeface="Microsoft JhengHei" panose="020B0604030504040204" pitchFamily="34" charset="-120"/>
                <a:ea typeface="Microsoft JhengHei" panose="020B0604030504040204" pitchFamily="34" charset="-120"/>
              </a:rPr>
              <a:t>Seeking Allah, Finding Jesus</a:t>
            </a:r>
            <a:r>
              <a:rPr lang="en-US" altLang="zh-CN" sz="2800" b="1" dirty="0">
                <a:effectLst/>
                <a:latin typeface="Microsoft JhengHei" panose="020B0604030504040204" pitchFamily="34" charset="-120"/>
                <a:ea typeface="Microsoft JhengHei" panose="020B0604030504040204" pitchFamily="34" charset="-120"/>
              </a:rPr>
              <a:t>. Zondervan, 2014; pp. 195-196/</a:t>
            </a:r>
            <a:r>
              <a:rPr lang="zh-CN" altLang="zh-CN" sz="2800" b="1" dirty="0">
                <a:effectLst/>
                <a:latin typeface="Microsoft JhengHei" panose="020B0604030504040204" pitchFamily="34" charset="-120"/>
                <a:ea typeface="Microsoft JhengHei" panose="020B0604030504040204" pitchFamily="34" charset="-120"/>
                <a:cs typeface="Calibri" panose="020F0502020204030204" pitchFamily="34" charset="0"/>
              </a:rPr>
              <a:t>汉译本</a:t>
            </a:r>
            <a:r>
              <a:rPr lang="zh-CN" altLang="zh-CN" sz="2800" b="1" dirty="0">
                <a:solidFill>
                  <a:srgbClr val="000000"/>
                </a:solidFill>
                <a:latin typeface="Microsoft JhengHei" panose="020B0604030504040204" pitchFamily="34" charset="-120"/>
                <a:ea typeface="Microsoft JhengHei" panose="020B0604030504040204" pitchFamily="34" charset="-120"/>
                <a:cs typeface="Calibri" panose="020F0502020204030204" pitchFamily="34" charset="0"/>
              </a:rPr>
              <a:t>《在清真寺寻找，十架下寻见》，張明敏译。台北：究竞，</a:t>
            </a:r>
            <a:r>
              <a:rPr lang="en-US" altLang="zh-CN" sz="2800" b="1" dirty="0">
                <a:solidFill>
                  <a:srgbClr val="000000"/>
                </a:solidFill>
                <a:latin typeface="Microsoft JhengHei" panose="020B0604030504040204" pitchFamily="34" charset="-120"/>
                <a:ea typeface="Microsoft JhengHei" panose="020B0604030504040204" pitchFamily="34" charset="-120"/>
              </a:rPr>
              <a:t>2017)</a:t>
            </a:r>
            <a:endParaRPr lang="zh-CN" altLang="zh-CN" sz="2800" dirty="0">
              <a:effectLst/>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1310100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7063472"/>
          </a:xfrm>
          <a:prstGeom prst="rect">
            <a:avLst/>
          </a:prstGeom>
        </p:spPr>
        <p:txBody>
          <a:bodyPr wrap="square">
            <a:spAutoFit/>
          </a:bodyPr>
          <a:lstStyle/>
          <a:p>
            <a:pPr>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对那些一再</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提出</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幼儿园</a:t>
            </a:r>
            <a:r>
              <a:rPr lang="en-US" altLang="zh-CN" sz="2900" b="1" kern="100" dirty="0">
                <a:effectLst/>
                <a:latin typeface="Microsoft JhengHei" panose="020B0604030504040204" pitchFamily="34" charset="-120"/>
                <a:ea typeface="Microsoft JhengHei" panose="020B0604030504040204" pitchFamily="34" charset="-120"/>
              </a:rPr>
              <a:t>”</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加法</a:t>
            </a:r>
            <a:r>
              <a:rPr lang="en-US" altLang="zh-CN" sz="2900" b="1" kern="100" dirty="0">
                <a:effectLst/>
                <a:latin typeface="Microsoft JhengHei" panose="020B0604030504040204" pitchFamily="34" charset="-120"/>
                <a:ea typeface="Microsoft JhengHei" panose="020B0604030504040204" pitchFamily="34" charset="-120"/>
              </a:rPr>
              <a:t>“1+1+1”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是等于</a:t>
            </a:r>
            <a:r>
              <a:rPr lang="en-US" altLang="zh-CN" sz="2900" b="1" kern="100" dirty="0">
                <a:effectLst/>
                <a:latin typeface="Microsoft JhengHei" panose="020B0604030504040204" pitchFamily="34" charset="-120"/>
                <a:ea typeface="Microsoft JhengHei" panose="020B0604030504040204" pitchFamily="34" charset="-120"/>
              </a:rPr>
              <a:t>3</a:t>
            </a:r>
            <a:r>
              <a:rPr lang="zh-CN" altLang="en-US"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而不可能等于</a:t>
            </a:r>
            <a:r>
              <a:rPr lang="en-US" altLang="zh-CN" sz="2900" b="1" kern="100" dirty="0">
                <a:effectLst/>
                <a:latin typeface="Microsoft JhengHei" panose="020B0604030504040204" pitchFamily="34" charset="-120"/>
                <a:ea typeface="Microsoft JhengHei" panose="020B0604030504040204" pitchFamily="34" charset="-120"/>
              </a:rPr>
              <a:t>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的反对者，我们的回应是：既然上帝是与物界截然不同的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，为何不能换个乘法</a:t>
            </a:r>
            <a:r>
              <a:rPr lang="en-US" altLang="zh-CN" sz="2900" b="1" kern="100" dirty="0">
                <a:effectLst/>
                <a:latin typeface="Microsoft JhengHei" panose="020B0604030504040204" pitchFamily="34" charset="-120"/>
                <a:ea typeface="Microsoft JhengHei" panose="020B0604030504040204" pitchFamily="34" charset="-120"/>
              </a:rPr>
              <a:t>“1x1x1=1”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方程式加以处理？上帝或阿拉既然是那么浩瀚无穷伟大，为何把祂锁死在幼儿园加法公式？面对上帝的本质本体，特别在今日高科技世代，若只会仍以</a:t>
            </a:r>
            <a:r>
              <a:rPr lang="en-US" altLang="zh-CN" sz="2900" b="1" kern="100" dirty="0">
                <a:effectLst/>
                <a:latin typeface="Microsoft JhengHei" panose="020B0604030504040204" pitchFamily="34" charset="-120"/>
                <a:ea typeface="Microsoft JhengHei" panose="020B0604030504040204" pitchFamily="34" charset="-120"/>
              </a:rPr>
              <a:t>1+1+1</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等于</a:t>
            </a:r>
            <a:r>
              <a:rPr lang="en-US" altLang="zh-CN" sz="2900" b="1" kern="100" dirty="0">
                <a:effectLst/>
                <a:latin typeface="Microsoft JhengHei" panose="020B0604030504040204" pitchFamily="34" charset="-120"/>
                <a:ea typeface="Microsoft JhengHei" panose="020B0604030504040204" pitchFamily="34" charset="-120"/>
              </a:rPr>
              <a:t>3</a:t>
            </a:r>
            <a:r>
              <a:rPr lang="zh-CN" altLang="en-US"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而否定三位一体信仰</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说它通不过最简单</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的证明</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别的不说，单就整个看得见的宇宙（物质）乃是由看不见的能力（</a:t>
            </a:r>
            <a:r>
              <a:rPr lang="en-US" altLang="zh-CN" sz="2900" b="1" kern="100" dirty="0">
                <a:effectLst/>
                <a:latin typeface="Microsoft JhengHei" panose="020B0604030504040204" pitchFamily="34" charset="-120"/>
                <a:ea typeface="Microsoft JhengHei" panose="020B0604030504040204" pitchFamily="34" charset="-120"/>
              </a:rPr>
              <a:t>energy</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）所建构</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这基本科学知识（</a:t>
            </a:r>
            <a:r>
              <a:rPr lang="en-US" altLang="zh-CN" sz="2900" b="1" kern="100" dirty="0">
                <a:effectLst/>
                <a:latin typeface="Microsoft JhengHei" panose="020B0604030504040204" pitchFamily="34" charset="-120"/>
                <a:ea typeface="Microsoft JhengHei" panose="020B0604030504040204" pitchFamily="34" charset="-120"/>
              </a:rPr>
              <a:t>E=MC2</a:t>
            </a:r>
            <a:r>
              <a:rPr lang="zh-CN" altLang="en-US" sz="2900" b="1" dirty="0">
                <a:latin typeface="Microsoft JhengHei" panose="020B0604030504040204" pitchFamily="34" charset="-120"/>
                <a:ea typeface="Microsoft JhengHei" panose="020B0604030504040204" pitchFamily="34" charset="-120"/>
              </a:rPr>
              <a:t>质能转换公式</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）就已是令人匪夷所思！</a:t>
            </a:r>
            <a:endParaRPr lang="zh-CN" altLang="zh-CN" sz="2900" kern="100" dirty="0">
              <a:latin typeface="Microsoft JhengHei" panose="020B0604030504040204" pitchFamily="34" charset="-120"/>
              <a:ea typeface="Microsoft JhengHei" panose="020B0604030504040204" pitchFamily="34" charset="-120"/>
            </a:endParaRPr>
          </a:p>
          <a:p>
            <a:pPr>
              <a:spcAft>
                <a:spcPts val="0"/>
              </a:spcAft>
            </a:pPr>
            <a:r>
              <a:rPr lang="en-US" altLang="zh-CN" sz="2900" b="1" kern="100" dirty="0">
                <a:effectLst/>
                <a:latin typeface="Microsoft JhengHei" panose="020B0604030504040204" pitchFamily="34" charset="-120"/>
                <a:ea typeface="Microsoft JhengHei" panose="020B0604030504040204" pitchFamily="34" charset="-120"/>
              </a:rPr>
              <a:t> </a:t>
            </a:r>
            <a:endParaRPr lang="zh-CN" altLang="zh-CN" sz="2900" kern="100" dirty="0">
              <a:latin typeface="Microsoft JhengHei" panose="020B0604030504040204" pitchFamily="34" charset="-120"/>
              <a:ea typeface="Microsoft JhengHei" panose="020B0604030504040204" pitchFamily="34" charset="-120"/>
            </a:endParaRPr>
          </a:p>
          <a:p>
            <a:pPr>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宇宙之间实在没有什么</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最好的</a:t>
            </a:r>
            <a:r>
              <a:rPr lang="zh-CN" altLang="zh-CN" sz="2900" b="1" kern="100" dirty="0">
                <a:latin typeface="Microsoft JhengHei" panose="020B0604030504040204" pitchFamily="34" charset="-120"/>
                <a:ea typeface="Microsoft JhengHei" panose="020B0604030504040204" pitchFamily="34" charset="-120"/>
                <a:cs typeface="Calibri" panose="020F0502020204030204" pitchFamily="34" charset="0"/>
              </a:rPr>
              <a:t>比喻</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可用来作</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三一神圣本体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the Trinitarian Godhead</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的解说。</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任何比喻至多只能产生</a:t>
            </a:r>
            <a:r>
              <a:rPr lang="zh-CN" altLang="zh-CN" sz="29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一</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点启迪</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开窍作用。为此</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敬虔人乃不得不谦虚地</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接受，</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圣经是如此启示了神“</a:t>
            </a:r>
            <a:r>
              <a:rPr lang="zh-CN" altLang="en-US" sz="2900" b="1" kern="100" dirty="0">
                <a:effectLst/>
                <a:latin typeface="Microsoft JhengHei" panose="020B0604030504040204" pitchFamily="34" charset="-120"/>
                <a:ea typeface="Microsoft JhengHei" panose="020B0604030504040204" pitchFamily="34" charset="-120"/>
              </a:rPr>
              <a:t>以</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不问为</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何如此</a:t>
            </a:r>
            <a:r>
              <a:rPr lang="en-US" altLang="zh-CN" sz="2900" b="1" kern="100" dirty="0" err="1">
                <a:latin typeface="Microsoft JhengHei" panose="020B0604030504040204" pitchFamily="34" charset="-120"/>
                <a:ea typeface="Microsoft JhengHei" panose="020B0604030504040204" pitchFamily="34" charset="-120"/>
              </a:rPr>
              <a:t>bilakaifa</a:t>
            </a:r>
            <a:r>
              <a:rPr lang="en-US" altLang="zh-CN" sz="2900" b="1" kern="100" dirty="0">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作回应。更重要的是存心敬畏与感恩</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的心，</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接受</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祂藉着</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（祂的道）</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祂的</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向全人类</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做了那样的</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自我启示。这启示</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展示了</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上帝极大无比的大能，更彰显了祂对人极大无比的救赎</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之爱</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b="1" kern="100" dirty="0">
                <a:effectLst/>
                <a:latin typeface="Calibri" panose="020F0502020204030204" pitchFamily="34" charset="0"/>
                <a:ea typeface="SimHei" panose="02010609060101010101" pitchFamily="49"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7360437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3521"/>
            <a:ext cx="12192000" cy="6370975"/>
          </a:xfrm>
          <a:prstGeom prst="rect">
            <a:avLst/>
          </a:prstGeom>
        </p:spPr>
        <p:txBody>
          <a:bodyPr wrap="square">
            <a:spAutoFit/>
          </a:bodyPr>
          <a:lstStyle/>
          <a:p>
            <a:pPr marL="624840" indent="-624840" algn="just">
              <a:spcAft>
                <a:spcPts val="0"/>
              </a:spcAft>
            </a:pP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（八）三位一体的上帝</a:t>
            </a:r>
            <a:r>
              <a:rPr lang="zh-CN" altLang="en-US"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为人类成就了更极大无比的救赎恩情</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900" b="1" kern="0" dirty="0">
                <a:effectLst/>
                <a:latin typeface="Microsoft JhengHei" panose="020B0604030504040204" pitchFamily="34" charset="-120"/>
                <a:ea typeface="Microsoft JhengHei" panose="020B0604030504040204" pitchFamily="34" charset="-120"/>
                <a:cs typeface="Calibri" panose="020F0502020204030204" pitchFamily="34" charset="0"/>
              </a:rPr>
              <a:t>基</a:t>
            </a:r>
            <a:r>
              <a:rPr lang="en-MY" altLang="zh-CN" sz="2900" b="1" kern="0" dirty="0">
                <a:effectLst/>
                <a:latin typeface="Microsoft JhengHei" panose="020B0604030504040204" pitchFamily="34" charset="-120"/>
                <a:ea typeface="Microsoft JhengHei" panose="020B0604030504040204" pitchFamily="34" charset="-120"/>
              </a:rPr>
              <a:t>.</a:t>
            </a:r>
            <a:r>
              <a:rPr lang="zh-CN" altLang="zh-CN" sz="2900" b="1" kern="0" dirty="0">
                <a:effectLst/>
                <a:latin typeface="Microsoft JhengHei" panose="020B0604030504040204" pitchFamily="34" charset="-120"/>
                <a:ea typeface="Microsoft JhengHei" panose="020B0604030504040204" pitchFamily="34" charset="-120"/>
                <a:cs typeface="Calibri" panose="020F0502020204030204" pitchFamily="34" charset="0"/>
              </a:rPr>
              <a:t>伊两大宗教之神观</a:t>
            </a:r>
            <a:r>
              <a:rPr lang="zh-CN" altLang="en-US" sz="2900" b="1" kern="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0" dirty="0">
                <a:effectLst/>
                <a:latin typeface="Microsoft JhengHei" panose="020B0604030504040204" pitchFamily="34" charset="-120"/>
                <a:ea typeface="Microsoft JhengHei" panose="020B0604030504040204" pitchFamily="34" charset="-120"/>
                <a:cs typeface="Calibri" panose="020F0502020204030204" pitchFamily="34" charset="0"/>
              </a:rPr>
              <a:t>如何影响个别</a:t>
            </a:r>
            <a:r>
              <a:rPr lang="zh-CN" altLang="en-US" sz="2900" b="1" kern="0" dirty="0">
                <a:effectLst/>
                <a:latin typeface="Microsoft JhengHei" panose="020B0604030504040204" pitchFamily="34" charset="-120"/>
                <a:ea typeface="Microsoft JhengHei" panose="020B0604030504040204" pitchFamily="34" charset="-120"/>
                <a:cs typeface="Calibri" panose="020F0502020204030204" pitchFamily="34" charset="0"/>
              </a:rPr>
              <a:t>信仰</a:t>
            </a:r>
            <a:r>
              <a:rPr lang="zh-CN" altLang="zh-CN" sz="2900" b="1" kern="0" dirty="0">
                <a:effectLst/>
                <a:latin typeface="Microsoft JhengHei" panose="020B0604030504040204" pitchFamily="34" charset="-120"/>
                <a:ea typeface="Microsoft JhengHei" panose="020B0604030504040204" pitchFamily="34" charset="-120"/>
                <a:cs typeface="Calibri" panose="020F0502020204030204" pitchFamily="34" charset="0"/>
              </a:rPr>
              <a:t>的救赎观。</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上帝为什么</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会有</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要有</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三位一体的自我启示呢？三一</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神</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的观念</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在理性上的确给人困扰！（</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一位一体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显然是简单得多！）基督教的回应是：所以</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会有</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三位一体，因为诚如上文所论述，</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圣经的</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上帝是如此启示了祂自己。</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基督教的上帝在能力上是</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那么的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伟大（</a:t>
            </a:r>
            <a:r>
              <a:rPr lang="en-US" altLang="zh-CN" sz="2900" b="1" kern="100" dirty="0">
                <a:effectLst/>
                <a:latin typeface="Microsoft JhengHei" panose="020B0604030504040204" pitchFamily="34" charset="-120"/>
                <a:ea typeface="Microsoft JhengHei" panose="020B0604030504040204" pitchFamily="34" charset="-120"/>
              </a:rPr>
              <a:t>SO great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），以至于祂的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能成为肉身；祂的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气</a:t>
            </a:r>
            <a:r>
              <a:rPr lang="en-US" altLang="zh-CN" sz="2900" b="1" kern="100" dirty="0">
                <a:effectLst/>
                <a:latin typeface="Microsoft JhengHei" panose="020B0604030504040204" pitchFamily="34" charset="-120"/>
                <a:ea typeface="Microsoft JhengHei" panose="020B0604030504040204" pitchFamily="34" charset="-120"/>
              </a:rPr>
              <a:t>”</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皆</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能带着神性位格被差遣成就父上帝的工</a:t>
            </a:r>
            <a:r>
              <a:rPr lang="zh-CN" altLang="en-US" sz="2900" b="1" kern="100" dirty="0">
                <a:latin typeface="Microsoft JhengHei" panose="020B0604030504040204" pitchFamily="34" charset="-120"/>
                <a:ea typeface="Microsoft JhengHei" panose="020B0604030504040204" pitchFamily="34" charset="-120"/>
                <a:cs typeface="Calibri" panose="020F0502020204030204" pitchFamily="34" charset="0"/>
              </a:rPr>
              <a:t>作</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900" b="1" kern="100" dirty="0">
                <a:effectLst/>
                <a:latin typeface="Microsoft JhengHei" panose="020B0604030504040204" pitchFamily="34" charset="-120"/>
                <a:ea typeface="Microsoft JhengHei" panose="020B0604030504040204" pitchFamily="34" charset="-120"/>
              </a:rPr>
              <a:t> </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至于</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要有</a:t>
            </a:r>
            <a:r>
              <a:rPr lang="en-US" altLang="zh-CN" sz="2900" b="1" kern="100" dirty="0">
                <a:effectLst/>
                <a:latin typeface="Microsoft JhengHei" panose="020B0604030504040204" pitchFamily="34" charset="-120"/>
                <a:ea typeface="Microsoft JhengHei" panose="020B0604030504040204" pitchFamily="34" charset="-120"/>
              </a:rPr>
              <a:t>/ </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当有</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三位一体的彰显，是因为基督教的上帝不单在能力上极其伟大，更是因着祂对世人怀着一种</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十字架的爱</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。上帝的心里有个十字架，而这十字架的爱，乃是透过道成肉身的基督与祂的十字架，以及圣灵的赐下</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内住在人心里而显明出来。三位一体所启示的上帝，不单是超常的伟大，</a:t>
            </a:r>
            <a:r>
              <a:rPr lang="zh-CN" altLang="zh-CN" sz="29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更是超常的慈爱怜悯，</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为了拯救罪人</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而虚己的神。</a:t>
            </a:r>
            <a:endParaRPr lang="zh-CN" altLang="zh-CN" sz="29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6770140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86249"/>
            <a:ext cx="12192000" cy="6786473"/>
          </a:xfrm>
          <a:prstGeom prst="rect">
            <a:avLst/>
          </a:prstGeom>
        </p:spPr>
        <p:txBody>
          <a:bodyPr wrap="square">
            <a:spAutoFit/>
          </a:bodyPr>
          <a:lstStyle/>
          <a:p>
            <a:pPr algn="just">
              <a:spcAft>
                <a:spcPts val="0"/>
              </a:spcAft>
            </a:pP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圣经说上帝是爱</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且是</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那么的</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SO loved</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）爱世人（约</a:t>
            </a:r>
            <a:r>
              <a:rPr lang="en-US" altLang="zh-CN" sz="2900" b="1" kern="100" dirty="0">
                <a:effectLst/>
                <a:latin typeface="Microsoft JhengHei" panose="020B0604030504040204" pitchFamily="34" charset="-120"/>
                <a:ea typeface="Microsoft JhengHei" panose="020B0604030504040204" pitchFamily="34" charset="-120"/>
              </a:rPr>
              <a:t>3: 16</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）。旧约</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显明</a:t>
            </a:r>
            <a:r>
              <a:rPr lang="zh-CN" altLang="zh-CN" sz="29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上帝爱世人</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，特别是</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祂的子民</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同受忧患与苦难的上帝。</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诗篇</a:t>
            </a:r>
            <a:r>
              <a:rPr lang="en-US" altLang="zh-CN" sz="2900" b="1" u="sng" kern="100" dirty="0">
                <a:effectLst/>
                <a:latin typeface="Microsoft JhengHei" panose="020B0604030504040204" pitchFamily="34" charset="-120"/>
                <a:ea typeface="Microsoft JhengHei" panose="020B0604030504040204" pitchFamily="34" charset="-120"/>
              </a:rPr>
              <a:t>68: 19</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天天背负我们重</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担的主，就是拯救我们的神。是应当称颂的。</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赛</a:t>
            </a:r>
            <a:r>
              <a:rPr lang="en-US" altLang="zh-CN" sz="2900" b="1" u="sng" kern="100" dirty="0">
                <a:effectLst/>
                <a:latin typeface="Microsoft JhengHei" panose="020B0604030504040204" pitchFamily="34" charset="-120"/>
                <a:ea typeface="Microsoft JhengHei" panose="020B0604030504040204" pitchFamily="34" charset="-120"/>
              </a:rPr>
              <a:t>63: 9</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他们在一切苦难中，他也同受苦难。</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rPr>
              <a:t> </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并且他面前的使者拯救他们。他以慈爱和怜悯救赎他们</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00"/>
                </a:solidFill>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等经文。新约更进一步彰显了上帝为人类承担苦难</a:t>
            </a:r>
            <a:r>
              <a:rPr lang="zh-CN" altLang="en-US"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且舍己牺牲的爱</a:t>
            </a:r>
            <a:r>
              <a:rPr lang="en-US" altLang="zh-CN" sz="2900" b="1" kern="100" dirty="0">
                <a:effectLst/>
                <a:latin typeface="Microsoft JhengHei" panose="020B0604030504040204" pitchFamily="34" charset="-120"/>
                <a:ea typeface="Microsoft JhengHei" panose="020B0604030504040204" pitchFamily="34" charset="-120"/>
              </a:rPr>
              <a:t>,</a:t>
            </a:r>
            <a:r>
              <a:rPr lang="zh-CN" altLang="en-US" sz="2900" b="1" kern="100" dirty="0">
                <a:effectLst/>
                <a:latin typeface="Microsoft JhengHei" panose="020B0604030504040204" pitchFamily="34" charset="-120"/>
                <a:ea typeface="Microsoft JhengHei" panose="020B0604030504040204" pitchFamily="34" charset="-120"/>
              </a:rPr>
              <a:t>这真理，</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乃从两大层面体现出来。</a:t>
            </a:r>
            <a:endParaRPr lang="zh-CN" altLang="zh-CN" sz="29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900" b="1" kern="100" dirty="0">
                <a:solidFill>
                  <a:srgbClr val="C00000"/>
                </a:solidFill>
                <a:effectLst/>
                <a:latin typeface="Microsoft JhengHei" panose="020B0604030504040204" pitchFamily="34" charset="-120"/>
                <a:ea typeface="Microsoft JhengHei" panose="020B0604030504040204" pitchFamily="34" charset="-120"/>
              </a:rPr>
              <a:t> </a:t>
            </a:r>
            <a:endParaRPr lang="zh-CN" altLang="zh-CN" sz="2900" kern="100" dirty="0">
              <a:solidFill>
                <a:srgbClr val="C00000"/>
              </a:solidFill>
              <a:latin typeface="Microsoft JhengHei" panose="020B0604030504040204" pitchFamily="34" charset="-120"/>
              <a:ea typeface="Microsoft JhengHei" panose="020B0604030504040204" pitchFamily="34" charset="-120"/>
            </a:endParaRPr>
          </a:p>
          <a:p>
            <a:pPr algn="just">
              <a:spcAft>
                <a:spcPts val="0"/>
              </a:spcAft>
            </a:pPr>
            <a:r>
              <a:rPr lang="en-US" altLang="zh-CN" sz="2900" b="1" kern="100" dirty="0">
                <a:solidFill>
                  <a:srgbClr val="C00000"/>
                </a:solidFill>
                <a:effectLst/>
                <a:latin typeface="Microsoft JhengHei" panose="020B0604030504040204" pitchFamily="34" charset="-120"/>
                <a:ea typeface="Microsoft JhengHei" panose="020B0604030504040204" pitchFamily="34" charset="-120"/>
              </a:rPr>
              <a:t>1</a:t>
            </a:r>
            <a:r>
              <a:rPr lang="zh-CN" altLang="zh-CN" sz="29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）各各他的十字架显明了上帝心里的十字架</a:t>
            </a:r>
            <a:endParaRPr lang="zh-CN" altLang="zh-CN" sz="2900" kern="100" dirty="0">
              <a:solidFill>
                <a:srgbClr val="C00000"/>
              </a:solidFill>
              <a:latin typeface="Microsoft JhengHei" panose="020B0604030504040204" pitchFamily="34" charset="-120"/>
              <a:ea typeface="Microsoft JhengHei" panose="020B0604030504040204" pitchFamily="34" charset="-120"/>
            </a:endParaRPr>
          </a:p>
          <a:p>
            <a:pPr algn="just">
              <a:spcAft>
                <a:spcPts val="0"/>
              </a:spcAft>
            </a:pPr>
            <a:r>
              <a:rPr lang="zh-CN" altLang="zh-CN" sz="29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约翰福音</a:t>
            </a:r>
            <a:r>
              <a:rPr lang="en-US" altLang="zh-CN" sz="2900" b="1" u="sng" kern="100" dirty="0">
                <a:solidFill>
                  <a:srgbClr val="000000"/>
                </a:solidFill>
                <a:effectLst/>
                <a:latin typeface="Microsoft JhengHei" panose="020B0604030504040204" pitchFamily="34" charset="-120"/>
                <a:ea typeface="Microsoft JhengHei" panose="020B0604030504040204" pitchFamily="34" charset="-120"/>
              </a:rPr>
              <a:t>3</a:t>
            </a:r>
            <a:r>
              <a:rPr lang="zh-CN" altLang="zh-CN" sz="2900" b="1" u="sng"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u="sng" kern="100" dirty="0">
                <a:solidFill>
                  <a:srgbClr val="000000"/>
                </a:solidFill>
                <a:effectLst/>
                <a:latin typeface="Microsoft JhengHei" panose="020B0604030504040204" pitchFamily="34" charset="-120"/>
                <a:ea typeface="Microsoft JhengHei" panose="020B0604030504040204" pitchFamily="34" charset="-120"/>
              </a:rPr>
              <a:t>16</a:t>
            </a:r>
            <a:r>
              <a:rPr lang="zh-CN" altLang="zh-CN" sz="29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神爱世人，甚至将他的独生子赐给他们，叫一切信他的，不至灭亡，反得永生。</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罗马书</a:t>
            </a:r>
            <a:r>
              <a:rPr lang="en-US" altLang="zh-CN" sz="2900" b="1" u="sng" kern="100" dirty="0">
                <a:effectLst/>
                <a:latin typeface="Microsoft JhengHei" panose="020B0604030504040204" pitchFamily="34" charset="-120"/>
                <a:ea typeface="Microsoft JhengHei" panose="020B0604030504040204" pitchFamily="34" charset="-120"/>
              </a:rPr>
              <a:t>5</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u="sng" kern="100" dirty="0">
                <a:effectLst/>
                <a:latin typeface="Microsoft JhengHei" panose="020B0604030504040204" pitchFamily="34" charset="-120"/>
                <a:ea typeface="Microsoft JhengHei" panose="020B0604030504040204" pitchFamily="34" charset="-120"/>
              </a:rPr>
              <a:t>8</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说，</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唯有基督在我们还作罪人的时候为我们死，上帝的爱就在此向我们显明了。</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问题：参照上述经文，为何基督为我们死，所显明的却是上帝的爱？答案犹如</a:t>
            </a:r>
            <a:r>
              <a:rPr lang="zh-CN" altLang="zh-CN" sz="29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哥林多后书</a:t>
            </a:r>
            <a:r>
              <a:rPr lang="en-US" altLang="zh-CN" sz="2900" b="1" u="sng" kern="100" dirty="0">
                <a:effectLst/>
                <a:latin typeface="Microsoft JhengHei" panose="020B0604030504040204" pitchFamily="34" charset="-120"/>
                <a:ea typeface="Microsoft JhengHei" panose="020B0604030504040204" pitchFamily="34" charset="-120"/>
              </a:rPr>
              <a:t>5: 18-19</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所说，</a:t>
            </a:r>
            <a:r>
              <a:rPr lang="en-US" altLang="zh-CN" sz="29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一切都是出于上帝，祂藉着基督使我们与祂和好</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9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这就是上帝在基督里，叫世人与自己和好，不将他们的过犯归到他们身上</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为何说</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一切都是出于上帝</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？上帝如何</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在基督里</a:t>
            </a:r>
            <a:r>
              <a:rPr lang="en-US" altLang="zh-CN" sz="2900" b="1" kern="100" dirty="0">
                <a:effectLst/>
                <a:latin typeface="Microsoft JhengHei" panose="020B0604030504040204" pitchFamily="34" charset="-120"/>
                <a:ea typeface="Microsoft JhengHei" panose="020B0604030504040204" pitchFamily="34" charset="-120"/>
              </a:rPr>
              <a:t>”</a:t>
            </a:r>
            <a:r>
              <a:rPr lang="zh-CN" altLang="zh-CN" sz="29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叫世人与自己和好？</a:t>
            </a:r>
            <a:endParaRPr lang="zh-CN" altLang="zh-CN" sz="29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4893802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答案的关键就在父与子之间的合一关系：子乃是那</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位</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在父里面</a:t>
            </a:r>
            <a:r>
              <a:rPr lang="zh-CN" altLang="zh-CN" sz="2800" b="1" kern="100" dirty="0">
                <a:effectLst/>
                <a:latin typeface="Microsoft JhengHei" panose="020B0604030504040204" pitchFamily="34" charset="-120"/>
                <a:ea typeface="Microsoft JhengHei" panose="020B0604030504040204" pitchFamily="34" charset="-120"/>
              </a:rPr>
              <a:t>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in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），属于父（</a:t>
            </a:r>
            <a:r>
              <a:rPr lang="en-US" altLang="zh-CN" sz="2800" b="1" kern="100" dirty="0">
                <a:effectLst/>
                <a:latin typeface="Microsoft JhengHei" panose="020B0604030504040204" pitchFamily="34" charset="-120"/>
                <a:ea typeface="Microsoft JhengHei" panose="020B0604030504040204" pitchFamily="34" charset="-120"/>
              </a:rPr>
              <a:t>of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），与父同在（</a:t>
            </a:r>
            <a:r>
              <a:rPr lang="en-US" altLang="zh-CN" sz="2800" b="1" kern="100" dirty="0">
                <a:effectLst/>
                <a:latin typeface="Microsoft JhengHei" panose="020B0604030504040204" pitchFamily="34" charset="-120"/>
                <a:ea typeface="Microsoft JhengHei" panose="020B0604030504040204" pitchFamily="34" charset="-120"/>
              </a:rPr>
              <a:t>with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），出自父（</a:t>
            </a:r>
            <a:r>
              <a:rPr lang="en-US" altLang="zh-CN" sz="2800" b="1" kern="100" dirty="0">
                <a:effectLst/>
                <a:latin typeface="Microsoft JhengHei" panose="020B0604030504040204" pitchFamily="34" charset="-120"/>
                <a:ea typeface="Microsoft JhengHei" panose="020B0604030504040204" pitchFamily="34" charset="-120"/>
              </a:rPr>
              <a:t>from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），又回到父前（</a:t>
            </a:r>
            <a:r>
              <a:rPr lang="en-US" altLang="zh-CN" sz="2800" b="1" kern="100" dirty="0">
                <a:effectLst/>
                <a:latin typeface="Microsoft JhengHei" panose="020B0604030504040204" pitchFamily="34" charset="-120"/>
                <a:ea typeface="Microsoft JhengHei" panose="020B0604030504040204" pitchFamily="34" charset="-120"/>
              </a:rPr>
              <a:t>to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的永恒儿子。祂载有父上帝本性一切的丰盛，与父具有不可分割的关系；因此基督的死</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乃是上帝在基督里的自我牺牲，虽然不是父本身被挂在木架上。因此基督的十字架</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反映了圣天父心里的十字架。许多信徒对这基本福音信仰</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都</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有所认知。</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u="none" strike="noStrike" kern="100" dirty="0">
                <a:solidFill>
                  <a:srgbClr val="C00000"/>
                </a:solidFill>
                <a:effectLst/>
                <a:latin typeface="Microsoft JhengHei" panose="020B0604030504040204" pitchFamily="34" charset="-120"/>
                <a:ea typeface="Microsoft JhengHei" panose="020B0604030504040204" pitchFamily="34" charset="-120"/>
              </a:rPr>
              <a:t> </a:t>
            </a:r>
            <a:endParaRPr lang="zh-CN" altLang="zh-CN" sz="2800" kern="100" dirty="0">
              <a:solidFill>
                <a:srgbClr val="C00000"/>
              </a:solidFill>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solidFill>
                  <a:srgbClr val="C00000"/>
                </a:solidFill>
                <a:effectLst/>
                <a:latin typeface="Microsoft JhengHei" panose="020B0604030504040204" pitchFamily="34" charset="-120"/>
                <a:ea typeface="Microsoft JhengHei" panose="020B0604030504040204" pitchFamily="34" charset="-120"/>
              </a:rPr>
              <a:t>2</a:t>
            </a:r>
            <a:r>
              <a:rPr lang="zh-CN"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）圣灵的赐下与内住</a:t>
            </a:r>
            <a:r>
              <a:rPr lang="zh-CN" altLang="en-US"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也显明了上帝心里的十字架</a:t>
            </a:r>
            <a:endParaRPr lang="zh-CN" altLang="zh-CN" sz="2800" kern="100" dirty="0">
              <a:solidFill>
                <a:srgbClr val="C00000"/>
              </a:solidFill>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圣灵是父上帝的灵；诚如上述，圣灵在上帝里（</a:t>
            </a:r>
            <a:r>
              <a:rPr lang="en-US" altLang="zh-CN" sz="2800" b="1" kern="100" dirty="0">
                <a:effectLst/>
                <a:latin typeface="Microsoft JhengHei" panose="020B0604030504040204" pitchFamily="34" charset="-120"/>
                <a:ea typeface="Microsoft JhengHei" panose="020B0604030504040204" pitchFamily="34" charset="-120"/>
              </a:rPr>
              <a:t>in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）、属于上帝（</a:t>
            </a:r>
            <a:r>
              <a:rPr lang="en-US" altLang="zh-CN" sz="2800" b="1" kern="100" dirty="0">
                <a:effectLst/>
                <a:latin typeface="Microsoft JhengHei" panose="020B0604030504040204" pitchFamily="34" charset="-120"/>
                <a:ea typeface="Microsoft JhengHei" panose="020B0604030504040204" pitchFamily="34" charset="-120"/>
              </a:rPr>
              <a:t>of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）、与上帝同在（</a:t>
            </a:r>
            <a:r>
              <a:rPr lang="en-US" altLang="zh-CN" sz="2800" b="1" kern="100" dirty="0">
                <a:effectLst/>
                <a:latin typeface="Microsoft JhengHei" panose="020B0604030504040204" pitchFamily="34" charset="-120"/>
                <a:ea typeface="Microsoft JhengHei" panose="020B0604030504040204" pitchFamily="34" charset="-120"/>
              </a:rPr>
              <a:t>with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）、也出自上帝（</a:t>
            </a:r>
            <a:r>
              <a:rPr lang="en-US" altLang="zh-CN" sz="2800" b="1" kern="100" dirty="0">
                <a:effectLst/>
                <a:latin typeface="Microsoft JhengHei" panose="020B0604030504040204" pitchFamily="34" charset="-120"/>
                <a:ea typeface="Microsoft JhengHei" panose="020B0604030504040204" pitchFamily="34" charset="-120"/>
              </a:rPr>
              <a:t>from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），与父上帝具有不可分割的关系。因此与圣子一样，圣灵也是代表上帝（</a:t>
            </a:r>
            <a:r>
              <a:rPr lang="en-US" altLang="zh-CN" sz="2800" b="1" kern="100" dirty="0">
                <a:effectLst/>
                <a:latin typeface="Microsoft JhengHei" panose="020B0604030504040204" pitchFamily="34" charset="-120"/>
                <a:ea typeface="Microsoft JhengHei" panose="020B0604030504040204" pitchFamily="34" charset="-120"/>
              </a:rPr>
              <a:t>represent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、代替上帝</a:t>
            </a:r>
            <a:r>
              <a:rPr lang="en-US" altLang="zh-CN" sz="2800" b="1" kern="100" dirty="0">
                <a:effectLst/>
                <a:latin typeface="Microsoft JhengHei" panose="020B0604030504040204" pitchFamily="34" charset="-120"/>
                <a:ea typeface="Microsoft JhengHei" panose="020B0604030504040204" pitchFamily="34" charset="-120"/>
              </a:rPr>
              <a:t>(substitute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、也就是上帝</a:t>
            </a:r>
            <a:r>
              <a:rPr lang="en-US" altLang="zh-CN" sz="2800" b="1" kern="100" dirty="0">
                <a:effectLst/>
                <a:latin typeface="Microsoft JhengHei" panose="020B0604030504040204" pitchFamily="34" charset="-120"/>
                <a:ea typeface="Microsoft JhengHei" panose="020B0604030504040204" pitchFamily="34" charset="-120"/>
              </a:rPr>
              <a:t>(and Is God)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赐下并内住在信徒心里。</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约翰福音</a:t>
            </a:r>
            <a:r>
              <a:rPr lang="en-US" altLang="zh-CN" sz="2800" b="1" u="sng" kern="100" dirty="0">
                <a:effectLst/>
                <a:latin typeface="Microsoft JhengHei" panose="020B0604030504040204" pitchFamily="34" charset="-120"/>
                <a:ea typeface="Microsoft JhengHei" panose="020B0604030504040204" pitchFamily="34" charset="-120"/>
              </a:rPr>
              <a:t>1: 1-4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，若以</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字代替，也是同样正确，只是圣灵没有如基督般</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灵成肉身</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。（约</a:t>
            </a:r>
            <a:r>
              <a:rPr lang="en-US" altLang="zh-CN" sz="2800" b="1" kern="100" dirty="0">
                <a:effectLst/>
                <a:latin typeface="Microsoft JhengHei" panose="020B0604030504040204" pitchFamily="34" charset="-120"/>
                <a:ea typeface="Microsoft JhengHei" panose="020B0604030504040204" pitchFamily="34" charset="-120"/>
              </a:rPr>
              <a:t>1: 14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7656851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虽然没有</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灵成</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了</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肉身</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，其实上帝赐下祂的圣灵，让祂内住在人心里，对上帝来说</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也是一种沉重的十字架，可惜一般信徒没有这方面的认识；恐怕好些教牧同工</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也对这层面真理感到陌生。为何说圣灵内住在人心里，对上帝而言也是一种沉重的十字架？</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a</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）圣灵要在一切的事上指引信徒，像父母指引儿女（参</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罗</a:t>
            </a:r>
            <a:r>
              <a:rPr lang="en-US" altLang="zh-CN" sz="2800" b="1" kern="100" dirty="0">
                <a:effectLst/>
                <a:latin typeface="Microsoft JhengHei" panose="020B0604030504040204" pitchFamily="34" charset="-120"/>
                <a:ea typeface="Microsoft JhengHei" panose="020B0604030504040204" pitchFamily="34" charset="-120"/>
              </a:rPr>
              <a:t>8: 14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b</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）当信徒不体贴顺从圣灵，圣灵会因此而担忧（弗</a:t>
            </a:r>
            <a:r>
              <a:rPr lang="en-US" altLang="zh-CN" sz="2800" b="1" kern="100" dirty="0">
                <a:effectLst/>
                <a:latin typeface="Microsoft JhengHei" panose="020B0604030504040204" pitchFamily="34" charset="-120"/>
                <a:ea typeface="Microsoft JhengHei" panose="020B0604030504040204" pitchFamily="34" charset="-120"/>
              </a:rPr>
              <a:t>4:30</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；赛</a:t>
            </a:r>
            <a:r>
              <a:rPr lang="en-US" altLang="zh-CN" sz="2800" b="1" kern="100" dirty="0">
                <a:effectLst/>
                <a:latin typeface="Microsoft JhengHei" panose="020B0604030504040204" pitchFamily="34" charset="-120"/>
                <a:ea typeface="Microsoft JhengHei" panose="020B0604030504040204" pitchFamily="34" charset="-120"/>
              </a:rPr>
              <a:t>63: 9-10</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）作过父母的，多少能体会为儿女担忧是何等的十字架，有时甚至重过死亡之痛！</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c</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）当信徒有软弱，圣灵扶持信徒，为信徒叹息、祷告（罗</a:t>
            </a:r>
            <a:r>
              <a:rPr lang="en-US" altLang="zh-CN" sz="2800" b="1" kern="100" dirty="0">
                <a:effectLst/>
                <a:latin typeface="Microsoft JhengHei" panose="020B0604030504040204" pitchFamily="34" charset="-120"/>
                <a:ea typeface="Microsoft JhengHei" panose="020B0604030504040204" pitchFamily="34" charset="-120"/>
              </a:rPr>
              <a:t>8: 26-27</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）；扶持、叹息、代祷，都是十字架的记号。</a:t>
            </a:r>
            <a:endParaRPr lang="en-US"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endParaRPr lang="en-US" altLang="zh-CN" sz="2800" b="1" kern="100" dirty="0">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从这些角度看，谁说圣灵在人心里的作为</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不也显明了上帝心里的十字架？因此</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zh-CN" altLang="zh-CN" sz="28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乃</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彰显了十字架的荣耀光辉；原来上帝对世人</a:t>
            </a:r>
            <a:r>
              <a:rPr lang="en-US" altLang="zh-CN" sz="2800" b="1" kern="100" dirty="0">
                <a:effectLst/>
                <a:latin typeface="Microsoft JhengHei" panose="020B0604030504040204" pitchFamily="34" charset="-120"/>
                <a:ea typeface="Microsoft JhengHei" panose="020B0604030504040204" pitchFamily="34" charset="-120"/>
              </a:rPr>
              <a:t>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深深的怀着舍己的爱、牺牲的爱，不单从各各他的十字架，也从圣灵的赐下与内住</a:t>
            </a:r>
            <a:r>
              <a:rPr lang="en-US" altLang="zh-CN" b="1" kern="100" dirty="0">
                <a:effectLst/>
                <a:latin typeface="Microsoft JhengHei" panose="020B0604030504040204" pitchFamily="34" charset="-120"/>
                <a:ea typeface="Microsoft JhengHei" panose="020B0604030504040204" pitchFamily="34" charset="-120"/>
              </a:rPr>
              <a:t>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彰显出</a:t>
            </a:r>
            <a:r>
              <a:rPr lang="zh-CN" altLang="zh-CN" sz="2800" b="1" kern="100" dirty="0">
                <a:effectLst/>
                <a:latin typeface="Calibri" panose="020F0502020204030204" pitchFamily="34" charset="0"/>
                <a:ea typeface="SimHei" panose="02010609060101010101" pitchFamily="49" charset="-122"/>
                <a:cs typeface="Calibri" panose="020F0502020204030204" pitchFamily="34" charset="0"/>
              </a:rPr>
              <a:t>来。</a:t>
            </a:r>
            <a:endParaRPr lang="zh-CN" altLang="zh-CN" sz="2800" kern="100" dirty="0">
              <a:latin typeface="Times New Roman" panose="02020603050405020304" pitchFamily="18" charset="0"/>
            </a:endParaRPr>
          </a:p>
        </p:txBody>
      </p:sp>
    </p:spTree>
    <p:extLst>
      <p:ext uri="{BB962C8B-B14F-4D97-AF65-F5344CB8AC3E}">
        <p14:creationId xmlns:p14="http://schemas.microsoft.com/office/powerpoint/2010/main" val="16322729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5846"/>
            <a:ext cx="12192000" cy="6555641"/>
          </a:xfrm>
          <a:prstGeom prst="rect">
            <a:avLst/>
          </a:prstGeom>
        </p:spPr>
        <p:txBody>
          <a:bodyPr wrap="square">
            <a:spAutoFit/>
          </a:bodyPr>
          <a:lstStyle/>
          <a:p>
            <a:pPr marL="459105" indent="-459105" algn="just">
              <a:spcAft>
                <a:spcPts val="0"/>
              </a:spcAft>
            </a:pPr>
            <a:r>
              <a:rPr lang="en-US" altLang="zh-CN" sz="2800" b="1" kern="100" dirty="0">
                <a:solidFill>
                  <a:srgbClr val="C00000"/>
                </a:solidFill>
                <a:effectLst/>
                <a:latin typeface="Microsoft JhengHei" panose="020B0604030504040204" pitchFamily="34" charset="-120"/>
                <a:ea typeface="Microsoft JhengHei" panose="020B0604030504040204" pitchFamily="34" charset="-120"/>
              </a:rPr>
              <a:t>3</a:t>
            </a:r>
            <a:r>
              <a:rPr lang="zh-CN"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solidFill>
                  <a:srgbClr val="C00000"/>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800" b="1" kern="100" dirty="0">
                <a:solidFill>
                  <a:srgbClr val="C00000"/>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C00000"/>
                </a:solidFill>
                <a:effectLst/>
                <a:latin typeface="Microsoft JhengHei" panose="020B0604030504040204" pitchFamily="34" charset="-120"/>
                <a:ea typeface="Microsoft JhengHei" panose="020B0604030504040204" pitchFamily="34" charset="-120"/>
                <a:cs typeface="Calibri" panose="020F0502020204030204" pitchFamily="34" charset="0"/>
              </a:rPr>
              <a:t>进一步的救赎功能</a:t>
            </a:r>
            <a:endParaRPr lang="zh-CN" altLang="zh-CN" sz="2800" kern="100" dirty="0">
              <a:solidFill>
                <a:srgbClr val="C00000"/>
              </a:solidFill>
              <a:latin typeface="Microsoft JhengHei" panose="020B0604030504040204" pitchFamily="34" charset="-120"/>
              <a:ea typeface="Microsoft JhengHei" panose="020B0604030504040204" pitchFamily="34" charset="-120"/>
            </a:endParaRPr>
          </a:p>
          <a:p>
            <a:pPr marL="459105" indent="-459105"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的自我启示，不单让世人看到上帝的伟大，也彰显了祂内心十字架舍己的爱，并且更进一步的</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成就了其救赎功能：</a:t>
            </a:r>
            <a:endParaRPr lang="zh-CN" altLang="zh-CN" sz="2800" kern="100" dirty="0">
              <a:latin typeface="Microsoft JhengHei" panose="020B0604030504040204" pitchFamily="34" charset="-120"/>
              <a:ea typeface="Microsoft JhengHei" panose="020B0604030504040204" pitchFamily="34" charset="-120"/>
            </a:endParaRPr>
          </a:p>
          <a:p>
            <a:pPr marL="459105" indent="-459105"/>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marL="459105" indent="-459105"/>
            <a:r>
              <a:rPr lang="en-US" altLang="zh-CN" sz="2800" b="1" kern="100" dirty="0">
                <a:effectLst/>
                <a:latin typeface="Microsoft JhengHei" panose="020B0604030504040204" pitchFamily="34" charset="-120"/>
                <a:ea typeface="Microsoft JhengHei" panose="020B0604030504040204" pitchFamily="34" charset="-120"/>
              </a:rPr>
              <a:t>a</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）道成肉身使那无罪的耶稣基督，得以替世人成为罪，叫信徒得以称义成义（</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林后</a:t>
            </a:r>
            <a:r>
              <a:rPr lang="en-US" altLang="zh-CN" sz="2800" b="1" kern="100" dirty="0">
                <a:effectLst/>
                <a:latin typeface="Microsoft JhengHei" panose="020B0604030504040204" pitchFamily="34" charset="-120"/>
                <a:ea typeface="Microsoft JhengHei" panose="020B0604030504040204" pitchFamily="34" charset="-120"/>
              </a:rPr>
              <a:t>5: 21</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800" kern="100" dirty="0">
              <a:latin typeface="Microsoft JhengHei" panose="020B0604030504040204" pitchFamily="34" charset="-120"/>
              <a:ea typeface="Microsoft JhengHei" panose="020B0604030504040204" pitchFamily="34" charset="-120"/>
            </a:endParaRPr>
          </a:p>
          <a:p>
            <a:pPr marL="535305" indent="-535305"/>
            <a:r>
              <a:rPr lang="en-US" altLang="zh-CN" sz="2800" b="1" kern="100" dirty="0">
                <a:effectLst/>
                <a:latin typeface="Microsoft JhengHei" panose="020B0604030504040204" pitchFamily="34" charset="-120"/>
                <a:ea typeface="Microsoft JhengHei" panose="020B0604030504040204" pitchFamily="34" charset="-120"/>
              </a:rPr>
              <a:t>b</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）道成肉身的主与人类共同的面对死亡，并</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为人类战</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胜过死亡，击垮魔鬼的权势（来</a:t>
            </a:r>
            <a:r>
              <a:rPr lang="en-US" altLang="zh-CN" sz="2800" b="1" kern="100" dirty="0">
                <a:effectLst/>
                <a:latin typeface="Microsoft JhengHei" panose="020B0604030504040204" pitchFamily="34" charset="-120"/>
                <a:ea typeface="Microsoft JhengHei" panose="020B0604030504040204" pitchFamily="34" charset="-120"/>
              </a:rPr>
              <a:t>2: 14-15</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c</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）道成肉身与圣灵的内住</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把永生带到人世间来，叫人类信靠祂，接受祂，得以与上帝的生命与性情有份（约一</a:t>
            </a:r>
            <a:r>
              <a:rPr lang="en-US" altLang="zh-CN" sz="2800" b="1" kern="100" dirty="0">
                <a:effectLst/>
                <a:latin typeface="Microsoft JhengHei" panose="020B0604030504040204" pitchFamily="34" charset="-120"/>
                <a:ea typeface="Microsoft JhengHei" panose="020B0604030504040204" pitchFamily="34" charset="-120"/>
              </a:rPr>
              <a:t>5: 11-12</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；约</a:t>
            </a:r>
            <a:r>
              <a:rPr lang="en-US" altLang="zh-CN" sz="2800" b="1" kern="100" dirty="0">
                <a:effectLst/>
                <a:latin typeface="Microsoft JhengHei" panose="020B0604030504040204" pitchFamily="34" charset="-120"/>
                <a:ea typeface="Microsoft JhengHei" panose="020B0604030504040204" pitchFamily="34" charset="-120"/>
              </a:rPr>
              <a:t>3: 3-6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；彼后</a:t>
            </a:r>
            <a:r>
              <a:rPr lang="en-US" altLang="zh-CN" sz="2800" b="1" kern="100" dirty="0">
                <a:effectLst/>
                <a:latin typeface="Microsoft JhengHei" panose="020B0604030504040204" pitchFamily="34" charset="-120"/>
                <a:ea typeface="Microsoft JhengHei" panose="020B0604030504040204" pitchFamily="34" charset="-120"/>
              </a:rPr>
              <a:t>1: 3-4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800" kern="100" dirty="0">
              <a:latin typeface="Microsoft JhengHei" panose="020B0604030504040204" pitchFamily="34" charset="-120"/>
              <a:ea typeface="Microsoft JhengHei" panose="020B0604030504040204" pitchFamily="34" charset="-120"/>
            </a:endParaRPr>
          </a:p>
          <a:p>
            <a:r>
              <a:rPr lang="en-US" altLang="zh-CN" sz="2800" b="1" kern="100" dirty="0">
                <a:effectLst/>
                <a:latin typeface="Microsoft JhengHei" panose="020B0604030504040204" pitchFamily="34" charset="-120"/>
                <a:ea typeface="Microsoft JhengHei" panose="020B0604030504040204" pitchFamily="34" charset="-120"/>
              </a:rPr>
              <a:t>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）道成肉身与圣灵的内住</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也标誌着上帝与人同在、同行、同忧、同叹息、同奋斗；並一路扶持人、造就人，使蒙恩人</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得以更像基督</a:t>
            </a:r>
            <a:r>
              <a:rPr lang="en-US" altLang="zh-CN" sz="2800" b="1" kern="100" dirty="0">
                <a:solidFill>
                  <a:srgbClr val="00B050"/>
                </a:solidFill>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成长为上帝圣洁、尊贵</a:t>
            </a:r>
            <a:r>
              <a:rPr lang="en-US" altLang="zh-CN" sz="2800" b="1" kern="100" dirty="0">
                <a:effectLst/>
                <a:latin typeface="Microsoft JhengHei" panose="020B0604030504040204" pitchFamily="34" charset="-120"/>
                <a:ea typeface="Microsoft JhengHei" panose="020B0604030504040204" pitchFamily="34" charset="-120"/>
              </a:rPr>
              <a:t>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、永生儿女，至终与上帝永远同在、同工、同荣。（罗</a:t>
            </a:r>
            <a:r>
              <a:rPr lang="en-US" altLang="zh-CN" sz="2800" b="1" kern="100" dirty="0">
                <a:effectLst/>
                <a:latin typeface="Microsoft JhengHei" panose="020B0604030504040204" pitchFamily="34" charset="-120"/>
                <a:ea typeface="Microsoft JhengHei" panose="020B0604030504040204" pitchFamily="34" charset="-120"/>
              </a:rPr>
              <a:t>8: 28-30</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；启</a:t>
            </a:r>
            <a:r>
              <a:rPr lang="en-US" altLang="zh-CN" sz="2800" b="1" kern="100" dirty="0">
                <a:effectLst/>
                <a:latin typeface="Microsoft JhengHei" panose="020B0604030504040204" pitchFamily="34" charset="-120"/>
                <a:ea typeface="Microsoft JhengHei" panose="020B0604030504040204" pitchFamily="34" charset="-120"/>
              </a:rPr>
              <a:t>22:5</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en-US" sz="28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8299058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708981"/>
          </a:xfrm>
          <a:prstGeom prst="rect">
            <a:avLst/>
          </a:prstGeom>
        </p:spPr>
        <p:txBody>
          <a:bodyPr wrap="square">
            <a:spAutoFit/>
          </a:bodyPr>
          <a:lstStyle/>
          <a:p>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显然</a:t>
            </a:r>
            <a:r>
              <a:rPr lang="zh-CN" altLang="en-US"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没有</a:t>
            </a:r>
            <a:r>
              <a:rPr lang="zh-CN" altLang="en-US"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基督的</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道成肉身，就没有代罚替死的救赎恩情，因为世人都犯了罪，没有一个有资格成为他人救主；罪人也不可能复活胜过死亡</a:t>
            </a:r>
            <a:r>
              <a:rPr lang="zh-CN" altLang="en-US" sz="3000" b="1" kern="100" dirty="0">
                <a:solidFill>
                  <a:srgbClr val="0D0D0D"/>
                </a:solidFill>
                <a:latin typeface="Microsoft JhengHei" panose="020B0604030504040204" pitchFamily="34" charset="-120"/>
                <a:ea typeface="Microsoft JhengHei" panose="020B0604030504040204" pitchFamily="34" charset="-120"/>
                <a:cs typeface="Calibri" panose="020F0502020204030204" pitchFamily="34" charset="0"/>
              </a:rPr>
              <a:t>。</a:t>
            </a:r>
            <a:endParaRPr lang="en-US"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endParaRPr>
          </a:p>
          <a:p>
            <a:endParaRPr lang="en-US" altLang="zh-CN" sz="3000" b="1" kern="100" dirty="0">
              <a:solidFill>
                <a:srgbClr val="0D0D0D"/>
              </a:solidFill>
              <a:latin typeface="Microsoft JhengHei" panose="020B0604030504040204" pitchFamily="34" charset="-120"/>
              <a:ea typeface="Microsoft JhengHei" panose="020B0604030504040204" pitchFamily="34" charset="-120"/>
              <a:cs typeface="Calibri" panose="020F0502020204030204" pitchFamily="34" charset="0"/>
            </a:endParaRPr>
          </a:p>
          <a:p>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同样</a:t>
            </a:r>
            <a:r>
              <a:rPr lang="zh-CN" altLang="en-US"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没有圣灵的感动与内住，世人不能靠自己认识归信主，也不能获得重生与上帝的生命与性情有份，成为天父上帝儿女。</a:t>
            </a:r>
            <a:endParaRPr lang="en-US"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endParaRPr>
          </a:p>
          <a:p>
            <a:endParaRPr lang="en-US" altLang="zh-CN" sz="3000" b="1" kern="100" dirty="0">
              <a:solidFill>
                <a:srgbClr val="0D0D0D"/>
              </a:solidFill>
              <a:latin typeface="Microsoft JhengHei" panose="020B0604030504040204" pitchFamily="34" charset="-120"/>
              <a:ea typeface="Microsoft JhengHei" panose="020B0604030504040204" pitchFamily="34" charset="-120"/>
              <a:cs typeface="Calibri" panose="020F0502020204030204" pitchFamily="34" charset="0"/>
            </a:endParaRPr>
          </a:p>
          <a:p>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古代名希腊教父艾任纽（</a:t>
            </a:r>
            <a:r>
              <a:rPr lang="en-US" altLang="zh-CN" sz="3000" b="1" kern="100" dirty="0">
                <a:solidFill>
                  <a:srgbClr val="0D0D0D"/>
                </a:solidFill>
                <a:effectLst/>
                <a:latin typeface="Microsoft JhengHei" panose="020B0604030504040204" pitchFamily="34" charset="-120"/>
                <a:ea typeface="Microsoft JhengHei" panose="020B0604030504040204" pitchFamily="34" charset="-120"/>
              </a:rPr>
              <a:t>Irenaeus-</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约公元</a:t>
            </a:r>
            <a:r>
              <a:rPr lang="en-US" altLang="zh-CN" sz="3000" b="1" kern="100" dirty="0">
                <a:solidFill>
                  <a:srgbClr val="0D0D0D"/>
                </a:solidFill>
                <a:effectLst/>
                <a:latin typeface="Microsoft JhengHei" panose="020B0604030504040204" pitchFamily="34" charset="-120"/>
                <a:ea typeface="Microsoft JhengHei" panose="020B0604030504040204" pitchFamily="34" charset="-120"/>
              </a:rPr>
              <a:t>130-202</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）曾描述圣子与圣灵</a:t>
            </a:r>
            <a:r>
              <a:rPr lang="zh-CN" altLang="en-US"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，乃</a:t>
            </a:r>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为天父从天上伸向人间的两只手，以拯救并培育世人。</a:t>
            </a:r>
            <a:endParaRPr lang="en-US"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endParaRPr>
          </a:p>
          <a:p>
            <a:endParaRPr lang="en-US" altLang="zh-CN" sz="3000" b="1" kern="100" dirty="0">
              <a:solidFill>
                <a:srgbClr val="0D0D0D"/>
              </a:solidFill>
              <a:latin typeface="Microsoft JhengHei" panose="020B0604030504040204" pitchFamily="34" charset="-120"/>
              <a:ea typeface="Microsoft JhengHei" panose="020B0604030504040204" pitchFamily="34" charset="-120"/>
              <a:cs typeface="Calibri" panose="020F0502020204030204" pitchFamily="34" charset="0"/>
            </a:endParaRPr>
          </a:p>
          <a:p>
            <a:r>
              <a:rPr lang="zh-CN" altLang="zh-CN" sz="3000" b="1" kern="100" dirty="0">
                <a:solidFill>
                  <a:srgbClr val="0D0D0D"/>
                </a:solidFill>
                <a:effectLst/>
                <a:latin typeface="Microsoft JhengHei" panose="020B0604030504040204" pitchFamily="34" charset="-120"/>
                <a:ea typeface="Microsoft JhengHei" panose="020B0604030504040204" pitchFamily="34" charset="-120"/>
                <a:cs typeface="Calibri" panose="020F0502020204030204" pitchFamily="34" charset="0"/>
              </a:rPr>
              <a:t>哈利路亚！只有三位一体的上帝，能够成就这么样伟大的救恩。</a:t>
            </a:r>
            <a:endParaRPr lang="zh-CN" altLang="zh-CN" sz="30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268191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093976"/>
          </a:xfrm>
          <a:prstGeom prst="rect">
            <a:avLst/>
          </a:prstGeom>
        </p:spPr>
        <p:txBody>
          <a:bodyPr wrap="square">
            <a:spAutoFit/>
          </a:bodyPr>
          <a:lstStyle/>
          <a:p>
            <a:r>
              <a:rPr lang="zh-CN" altLang="zh-CN" sz="3000" b="1" kern="100" dirty="0">
                <a:effectLst/>
                <a:latin typeface="Microsoft JhengHei" panose="020B0604030504040204" pitchFamily="34" charset="-120"/>
                <a:ea typeface="Microsoft JhengHei" panose="020B0604030504040204" pitchFamily="34" charset="-120"/>
              </a:rPr>
              <a:t>不说别的，单就人的本体结构</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到底是单有身体的“一元论”</a:t>
            </a:r>
            <a:r>
              <a:rPr lang="zh-CN" altLang="en-US" sz="3000" b="1" kern="100" dirty="0">
                <a:effectLst/>
                <a:latin typeface="Microsoft JhengHei" panose="020B0604030504040204" pitchFamily="34" charset="-120"/>
                <a:ea typeface="Microsoft JhengHei" panose="020B0604030504040204" pitchFamily="34" charset="-120"/>
              </a:rPr>
              <a:t>；还是</a:t>
            </a:r>
            <a:r>
              <a:rPr lang="zh-CN" altLang="zh-CN" sz="3000" b="1" kern="100" dirty="0">
                <a:effectLst/>
                <a:latin typeface="Microsoft JhengHei" panose="020B0604030504040204" pitchFamily="34" charset="-120"/>
                <a:ea typeface="Microsoft JhengHei" panose="020B0604030504040204" pitchFamily="34" charset="-120"/>
              </a:rPr>
              <a:t>分灵魂</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身体的“二元论”或</a:t>
            </a:r>
            <a:r>
              <a:rPr lang="zh-CN" altLang="en-US" sz="3000" b="1" kern="100" dirty="0">
                <a:effectLst/>
                <a:latin typeface="Microsoft JhengHei" panose="020B0604030504040204" pitchFamily="34" charset="-120"/>
                <a:ea typeface="Microsoft JhengHei" panose="020B0604030504040204" pitchFamily="34" charset="-120"/>
              </a:rPr>
              <a:t>者是</a:t>
            </a:r>
            <a:r>
              <a:rPr lang="zh-CN" altLang="zh-CN" sz="3000" b="1" kern="100" dirty="0">
                <a:effectLst/>
                <a:latin typeface="Microsoft JhengHei" panose="020B0604030504040204" pitchFamily="34" charset="-120"/>
                <a:ea typeface="Microsoft JhengHei" panose="020B0604030504040204" pitchFamily="34" charset="-120"/>
              </a:rPr>
              <a:t>分身</a:t>
            </a:r>
            <a:r>
              <a:rPr lang="en-US" altLang="zh-CN" sz="3000" b="1" kern="100" dirty="0">
                <a:effectLst/>
                <a:latin typeface="Microsoft JhengHei" panose="020B0604030504040204" pitchFamily="34" charset="-120"/>
                <a:ea typeface="Microsoft JhengHei" panose="020B0604030504040204" pitchFamily="34" charset="-120"/>
              </a:rPr>
              <a:t> </a:t>
            </a:r>
            <a:r>
              <a:rPr lang="zh-CN" altLang="zh-CN" sz="3000" b="1" kern="100" dirty="0">
                <a:effectLst/>
                <a:latin typeface="Microsoft JhengHei" panose="020B0604030504040204" pitchFamily="34" charset="-120"/>
                <a:ea typeface="Microsoft JhengHei" panose="020B0604030504040204" pitchFamily="34" charset="-120"/>
              </a:rPr>
              <a:t>灵</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 魂</a:t>
            </a:r>
            <a:r>
              <a:rPr lang="en-MY" altLang="zh-CN" sz="3000" b="1" kern="100" dirty="0">
                <a:effectLst/>
                <a:latin typeface="Microsoft JhengHei" panose="020B0604030504040204" pitchFamily="34" charset="-120"/>
                <a:ea typeface="Microsoft JhengHei" panose="020B0604030504040204" pitchFamily="34" charset="-120"/>
              </a:rPr>
              <a:t>/</a:t>
            </a:r>
            <a:r>
              <a:rPr lang="zh-CN" altLang="en-US" sz="3000" b="1" kern="100" dirty="0">
                <a:effectLst/>
                <a:latin typeface="Microsoft JhengHei" panose="020B0604030504040204" pitchFamily="34" charset="-120"/>
                <a:ea typeface="Microsoft JhengHei" panose="020B0604030504040204" pitchFamily="34" charset="-120"/>
              </a:rPr>
              <a:t>体</a:t>
            </a:r>
            <a:r>
              <a:rPr lang="zh-CN" altLang="zh-CN" sz="3000" b="1" kern="100" dirty="0">
                <a:effectLst/>
                <a:latin typeface="Microsoft JhengHei" panose="020B0604030504040204" pitchFamily="34" charset="-120"/>
                <a:ea typeface="Microsoft JhengHei" panose="020B0604030504040204" pitchFamily="34" charset="-120"/>
              </a:rPr>
              <a:t>的“三元论”各说各的，难有定论。又如到底光的本质是波道（</a:t>
            </a:r>
            <a:r>
              <a:rPr lang="en-US" altLang="zh-CN" sz="3000" b="1" kern="100" dirty="0">
                <a:effectLst/>
                <a:latin typeface="Microsoft JhengHei" panose="020B0604030504040204" pitchFamily="34" charset="-120"/>
                <a:ea typeface="Microsoft JhengHei" panose="020B0604030504040204" pitchFamily="34" charset="-120"/>
              </a:rPr>
              <a:t>waves</a:t>
            </a:r>
            <a:r>
              <a:rPr lang="zh-CN" altLang="zh-CN" sz="3000" b="1" kern="100" dirty="0">
                <a:effectLst/>
                <a:latin typeface="Microsoft JhengHei" panose="020B0604030504040204" pitchFamily="34" charset="-120"/>
                <a:ea typeface="Microsoft JhengHei" panose="020B0604030504040204" pitchFamily="34" charset="-120"/>
              </a:rPr>
              <a:t>）或颗粒（</a:t>
            </a:r>
            <a:r>
              <a:rPr lang="en-US" altLang="zh-CN" sz="3000" b="1" kern="100" dirty="0">
                <a:effectLst/>
                <a:latin typeface="Microsoft JhengHei" panose="020B0604030504040204" pitchFamily="34" charset="-120"/>
                <a:ea typeface="Microsoft JhengHei" panose="020B0604030504040204" pitchFamily="34" charset="-120"/>
              </a:rPr>
              <a:t>particles</a:t>
            </a:r>
            <a:r>
              <a:rPr lang="zh-CN" altLang="zh-CN" sz="3000" b="1" kern="100" dirty="0">
                <a:effectLst/>
                <a:latin typeface="Microsoft JhengHei" panose="020B0604030504040204" pitchFamily="34" charset="-120"/>
                <a:ea typeface="Microsoft JhengHei" panose="020B0604030504040204" pitchFamily="34" charset="-120"/>
              </a:rPr>
              <a:t>）也争论了数百年。</a:t>
            </a:r>
            <a:r>
              <a:rPr lang="zh-CN" altLang="en-US" sz="3000" b="1" kern="100" dirty="0">
                <a:effectLst/>
                <a:latin typeface="Microsoft JhengHei" panose="020B0604030504040204" pitchFamily="34" charset="-120"/>
                <a:ea typeface="Microsoft JhengHei" panose="020B0604030504040204" pitchFamily="34" charset="-120"/>
              </a:rPr>
              <a:t>面</a:t>
            </a:r>
            <a:r>
              <a:rPr lang="zh-CN" altLang="zh-CN" sz="3000" b="1" kern="100" dirty="0">
                <a:effectLst/>
                <a:latin typeface="Microsoft JhengHei" panose="020B0604030504040204" pitchFamily="34" charset="-120"/>
                <a:ea typeface="Microsoft JhengHei" panose="020B0604030504040204" pitchFamily="34" charset="-120"/>
              </a:rPr>
              <a:t>对物界的</a:t>
            </a:r>
            <a:r>
              <a:rPr lang="zh-CN" altLang="en-US" sz="3000" b="1" kern="100" dirty="0">
                <a:effectLst/>
                <a:latin typeface="Microsoft JhengHei" panose="020B0604030504040204" pitchFamily="34" charset="-120"/>
                <a:ea typeface="Microsoft JhengHei" panose="020B0604030504040204" pitchFamily="34" charset="-120"/>
              </a:rPr>
              <a:t>本质</a:t>
            </a:r>
            <a:r>
              <a:rPr lang="zh-CN" altLang="zh-CN" sz="3000" b="1" kern="100" dirty="0">
                <a:effectLst/>
                <a:latin typeface="Microsoft JhengHei" panose="020B0604030504040204" pitchFamily="34" charset="-120"/>
                <a:ea typeface="Microsoft JhengHei" panose="020B0604030504040204" pitchFamily="34" charset="-120"/>
              </a:rPr>
              <a:t>认知</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尚且问题多多，何况面对创造与掌管宇宙的永恒神</a:t>
            </a:r>
            <a:r>
              <a:rPr lang="zh-CN" altLang="en-US" sz="3000" b="1" kern="100" dirty="0">
                <a:effectLst/>
                <a:latin typeface="Microsoft JhengHei" panose="020B0604030504040204" pitchFamily="34" charset="-120"/>
                <a:ea typeface="Microsoft JhengHei" panose="020B0604030504040204" pitchFamily="34" charset="-120"/>
              </a:rPr>
              <a:t>的本质</a:t>
            </a:r>
            <a:r>
              <a:rPr lang="zh-CN" altLang="zh-CN" sz="3000" b="1" kern="100" dirty="0">
                <a:effectLst/>
                <a:latin typeface="Microsoft JhengHei" panose="020B0604030504040204" pitchFamily="34" charset="-120"/>
                <a:ea typeface="Microsoft JhengHei" panose="020B0604030504040204" pitchFamily="34" charset="-120"/>
              </a:rPr>
              <a:t>！</a:t>
            </a:r>
            <a:endParaRPr lang="en-US" altLang="zh-CN" sz="3000" b="1" kern="100" dirty="0">
              <a:effectLst/>
              <a:latin typeface="Microsoft JhengHei" panose="020B0604030504040204" pitchFamily="34" charset="-120"/>
              <a:ea typeface="Microsoft JhengHei" panose="020B0604030504040204" pitchFamily="34" charset="-120"/>
            </a:endParaRPr>
          </a:p>
          <a:p>
            <a:endParaRPr lang="en-US" altLang="zh-CN" sz="3000" b="1" kern="100" dirty="0">
              <a:latin typeface="Microsoft JhengHei" panose="020B0604030504040204" pitchFamily="34" charset="-120"/>
              <a:ea typeface="Microsoft JhengHei" panose="020B0604030504040204" pitchFamily="34" charset="-120"/>
            </a:endParaRPr>
          </a:p>
          <a:p>
            <a:r>
              <a:rPr lang="zh-CN" altLang="zh-CN" sz="3000" b="1" kern="100" dirty="0">
                <a:effectLst/>
                <a:latin typeface="Microsoft JhengHei" panose="020B0604030504040204" pitchFamily="34" charset="-120"/>
                <a:ea typeface="Microsoft JhengHei" panose="020B0604030504040204" pitchFamily="34" charset="-120"/>
              </a:rPr>
              <a:t>人们只得存心敬畏</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领受祂的自我启示。基督信仰的三位一体神观</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乃是</a:t>
            </a:r>
            <a:r>
              <a:rPr lang="zh-CN" altLang="en-US" sz="3000" b="1" kern="100" dirty="0">
                <a:effectLst/>
                <a:latin typeface="Microsoft JhengHei" panose="020B0604030504040204" pitchFamily="34" charset="-120"/>
                <a:ea typeface="Microsoft JhengHei" panose="020B0604030504040204" pitchFamily="34" charset="-120"/>
              </a:rPr>
              <a:t>根据</a:t>
            </a:r>
            <a:r>
              <a:rPr lang="zh-CN" altLang="zh-CN" sz="3000" b="1" kern="100" dirty="0">
                <a:effectLst/>
                <a:latin typeface="Microsoft JhengHei" panose="020B0604030504040204" pitchFamily="34" charset="-120"/>
                <a:ea typeface="Microsoft JhengHei" panose="020B0604030504040204" pitchFamily="34" charset="-120"/>
              </a:rPr>
              <a:t>圣经</a:t>
            </a:r>
            <a:r>
              <a:rPr lang="zh-CN" altLang="en-US" sz="3000" b="1" kern="100" dirty="0">
                <a:effectLst/>
                <a:latin typeface="Microsoft JhengHei" panose="020B0604030504040204" pitchFamily="34" charset="-120"/>
                <a:ea typeface="Microsoft JhengHei" panose="020B0604030504040204" pitchFamily="34" charset="-120"/>
              </a:rPr>
              <a:t>的记载，那时</a:t>
            </a:r>
            <a:r>
              <a:rPr lang="zh-CN" altLang="zh-CN" sz="3000" b="1" kern="100" dirty="0">
                <a:effectLst/>
                <a:latin typeface="Microsoft JhengHei" panose="020B0604030504040204" pitchFamily="34" charset="-120"/>
                <a:ea typeface="Microsoft JhengHei" panose="020B0604030504040204" pitchFamily="34" charset="-120"/>
              </a:rPr>
              <a:t>上帝数千年来的自我启示</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才达到的</a:t>
            </a:r>
            <a:r>
              <a:rPr lang="zh-CN" altLang="en-US" sz="3000" b="1" kern="100" dirty="0">
                <a:latin typeface="Microsoft JhengHei" panose="020B0604030504040204" pitchFamily="34" charset="-120"/>
                <a:ea typeface="Microsoft JhengHei" panose="020B0604030504040204" pitchFamily="34" charset="-120"/>
              </a:rPr>
              <a:t>一个整体</a:t>
            </a:r>
            <a:r>
              <a:rPr lang="zh-CN" altLang="zh-CN" sz="3000" b="1" kern="100" dirty="0">
                <a:effectLst/>
                <a:latin typeface="Microsoft JhengHei" panose="020B0604030504040204" pitchFamily="34" charset="-120"/>
                <a:ea typeface="Microsoft JhengHei" panose="020B0604030504040204" pitchFamily="34" charset="-120"/>
              </a:rPr>
              <a:t>信仰</a:t>
            </a:r>
            <a:r>
              <a:rPr lang="zh-CN" altLang="en-US" sz="3000" b="1" kern="100" dirty="0">
                <a:effectLst/>
                <a:latin typeface="Microsoft JhengHei" panose="020B0604030504040204" pitchFamily="34" charset="-120"/>
                <a:ea typeface="Microsoft JhengHei" panose="020B0604030504040204" pitchFamily="34" charset="-120"/>
              </a:rPr>
              <a:t>的</a:t>
            </a:r>
            <a:r>
              <a:rPr lang="zh-CN" altLang="zh-CN" sz="3000" b="1" kern="100" dirty="0">
                <a:effectLst/>
                <a:latin typeface="Microsoft JhengHei" panose="020B0604030504040204" pitchFamily="34" charset="-120"/>
                <a:ea typeface="Microsoft JhengHei" panose="020B0604030504040204" pitchFamily="34" charset="-120"/>
              </a:rPr>
              <a:t>共识，</a:t>
            </a:r>
            <a:r>
              <a:rPr lang="zh-CN" altLang="en-US" sz="3000" b="1" kern="100" dirty="0">
                <a:latin typeface="Microsoft JhengHei" panose="020B0604030504040204" pitchFamily="34" charset="-120"/>
                <a:ea typeface="Microsoft JhengHei" panose="020B0604030504040204" pitchFamily="34" charset="-120"/>
              </a:rPr>
              <a:t>其根源</a:t>
            </a:r>
            <a:r>
              <a:rPr lang="zh-CN" altLang="zh-CN" sz="3000" b="1" kern="100" dirty="0">
                <a:effectLst/>
                <a:latin typeface="Microsoft JhengHei" panose="020B0604030504040204" pitchFamily="34" charset="-120"/>
                <a:ea typeface="Microsoft JhengHei" panose="020B0604030504040204" pitchFamily="34" charset="-120"/>
              </a:rPr>
              <a:t>与古代埃及、巴比伦或印度的宗教无关。</a:t>
            </a:r>
            <a:endParaRPr lang="en-US" altLang="zh-CN" sz="3000" b="1" kern="100" dirty="0">
              <a:effectLst/>
              <a:latin typeface="Microsoft JhengHei" panose="020B0604030504040204" pitchFamily="34" charset="-120"/>
              <a:ea typeface="Microsoft JhengHei" panose="020B0604030504040204" pitchFamily="34" charset="-120"/>
            </a:endParaRPr>
          </a:p>
          <a:p>
            <a:endParaRPr lang="en-US" altLang="zh-CN" sz="3000" b="1" dirty="0">
              <a:latin typeface="Microsoft JhengHei" panose="020B0604030504040204" pitchFamily="34" charset="-120"/>
              <a:ea typeface="Microsoft JhengHei" panose="020B0604030504040204" pitchFamily="34" charset="-120"/>
            </a:endParaRPr>
          </a:p>
          <a:p>
            <a:r>
              <a:rPr lang="zh-CN" altLang="zh-CN" sz="3000" b="1" dirty="0">
                <a:latin typeface="Microsoft JhengHei" panose="020B0604030504040204" pitchFamily="34" charset="-120"/>
                <a:ea typeface="Microsoft JhengHei" panose="020B0604030504040204" pitchFamily="34" charset="-120"/>
              </a:rPr>
              <a:t>本</a:t>
            </a:r>
            <a:r>
              <a:rPr lang="zh-CN" altLang="en-US" sz="3000" b="1" dirty="0">
                <a:latin typeface="Microsoft JhengHei" panose="020B0604030504040204" pitchFamily="34" charset="-120"/>
                <a:ea typeface="Microsoft JhengHei" panose="020B0604030504040204" pitchFamily="34" charset="-120"/>
              </a:rPr>
              <a:t>课</a:t>
            </a:r>
            <a:r>
              <a:rPr lang="zh-CN" altLang="zh-CN" sz="3000" b="1" dirty="0">
                <a:latin typeface="Microsoft JhengHei" panose="020B0604030504040204" pitchFamily="34" charset="-120"/>
                <a:ea typeface="Microsoft JhengHei" panose="020B0604030504040204" pitchFamily="34" charset="-120"/>
              </a:rPr>
              <a:t>下文印证圣灵神性与位格的凭据，可见基督教的三一神观</a:t>
            </a:r>
            <a:r>
              <a:rPr lang="zh-CN" altLang="en-US" sz="3000" b="1" dirty="0">
                <a:latin typeface="Microsoft JhengHei" panose="020B0604030504040204" pitchFamily="34" charset="-120"/>
                <a:ea typeface="Microsoft JhengHei" panose="020B0604030504040204" pitchFamily="34" charset="-120"/>
              </a:rPr>
              <a:t>，</a:t>
            </a:r>
            <a:r>
              <a:rPr lang="zh-CN" altLang="zh-CN" sz="3000" b="1" dirty="0">
                <a:latin typeface="Microsoft JhengHei" panose="020B0604030504040204" pitchFamily="34" charset="-120"/>
                <a:ea typeface="Microsoft JhengHei" panose="020B0604030504040204" pitchFamily="34" charset="-120"/>
              </a:rPr>
              <a:t>实在是</a:t>
            </a:r>
            <a:r>
              <a:rPr lang="zh-CN" altLang="en-US" sz="3000" b="1" dirty="0">
                <a:latin typeface="Microsoft JhengHei" panose="020B0604030504040204" pitchFamily="34" charset="-120"/>
                <a:ea typeface="Microsoft JhengHei" panose="020B0604030504040204" pitchFamily="34" charset="-120"/>
              </a:rPr>
              <a:t>从</a:t>
            </a:r>
            <a:r>
              <a:rPr lang="zh-CN" altLang="zh-CN" sz="3000" b="1" dirty="0">
                <a:latin typeface="Microsoft JhengHei" panose="020B0604030504040204" pitchFamily="34" charset="-120"/>
                <a:ea typeface="Microsoft JhengHei" panose="020B0604030504040204" pitchFamily="34" charset="-120"/>
              </a:rPr>
              <a:t>方方面面客观启示的框架中“</a:t>
            </a:r>
            <a:r>
              <a:rPr lang="zh-CN" altLang="en-US" sz="3000" b="1" dirty="0">
                <a:latin typeface="Microsoft JhengHei" panose="020B0604030504040204" pitchFamily="34" charset="-120"/>
                <a:ea typeface="Microsoft JhengHei" panose="020B0604030504040204" pitchFamily="34" charset="-120"/>
              </a:rPr>
              <a:t>延申</a:t>
            </a:r>
            <a:r>
              <a:rPr lang="zh-CN" altLang="zh-CN" sz="3000" b="1" dirty="0">
                <a:latin typeface="Microsoft JhengHei" panose="020B0604030504040204" pitchFamily="34" charset="-120"/>
                <a:ea typeface="Microsoft JhengHei" panose="020B0604030504040204" pitchFamily="34" charset="-120"/>
              </a:rPr>
              <a:t>”出来的神学建构，绝非神学家吃饱无聊自找麻烦</a:t>
            </a:r>
            <a:r>
              <a:rPr lang="zh-CN" altLang="en-US" sz="3000" b="1" dirty="0">
                <a:latin typeface="Microsoft JhengHei" panose="020B0604030504040204" pitchFamily="34" charset="-120"/>
                <a:ea typeface="Microsoft JhengHei" panose="020B0604030504040204" pitchFamily="34" charset="-120"/>
              </a:rPr>
              <a:t>。</a:t>
            </a:r>
            <a:endParaRPr lang="zh-CN" altLang="en-US" sz="2800" dirty="0"/>
          </a:p>
        </p:txBody>
      </p:sp>
    </p:spTree>
    <p:extLst>
      <p:ext uri="{BB962C8B-B14F-4D97-AF65-F5344CB8AC3E}">
        <p14:creationId xmlns:p14="http://schemas.microsoft.com/office/powerpoint/2010/main" val="11855262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06326"/>
            <a:ext cx="12192000" cy="6555641"/>
          </a:xfrm>
          <a:prstGeom prst="rect">
            <a:avLst/>
          </a:prstGeom>
        </p:spPr>
        <p:txBody>
          <a:bodyPr wrap="square">
            <a:spAutoFit/>
          </a:bodyPr>
          <a:lstStyle/>
          <a:p>
            <a:pPr algn="just">
              <a:spcAft>
                <a:spcPts val="0"/>
              </a:spcAft>
            </a:pP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（九）否定</a:t>
            </a:r>
            <a:r>
              <a:rPr lang="en-US" altLang="zh-CN" sz="3000" b="1" u="sng" kern="100" dirty="0">
                <a:solidFill>
                  <a:srgbClr val="FF0000"/>
                </a:solidFill>
                <a:effectLst/>
                <a:latin typeface="Microsoft JhengHei" panose="020B0604030504040204" pitchFamily="34" charset="-120"/>
                <a:ea typeface="Microsoft JhengHei" panose="020B0604030504040204" pitchFamily="34" charset="-120"/>
              </a:rPr>
              <a:t>“</a:t>
            </a: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3000" b="1" u="sng" kern="100" dirty="0">
                <a:solidFill>
                  <a:srgbClr val="FF0000"/>
                </a:solidFill>
                <a:effectLst/>
                <a:latin typeface="Microsoft JhengHei" panose="020B0604030504040204" pitchFamily="34" charset="-120"/>
                <a:ea typeface="Microsoft JhengHei" panose="020B0604030504040204" pitchFamily="34" charset="-120"/>
              </a:rPr>
              <a:t>”</a:t>
            </a:r>
            <a:r>
              <a:rPr lang="zh-CN" altLang="zh-CN" sz="30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的上帝观</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1</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伊斯兰的</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可以</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仁慈大方</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怜悯人，却没有对世人</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显出</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舍己的爱，更</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别说祂</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主动的为罪人作出自我的牺牲</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。感恩，</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这样的爱，</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在基督信仰里，</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已经藉</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着上帝的话</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道成</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了</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肉身</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，并在十字架</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为罪人代罚替死</a:t>
            </a:r>
            <a:r>
              <a:rPr lang="zh-CN" altLang="en-US" sz="3000" b="1" kern="100" dirty="0">
                <a:latin typeface="Microsoft JhengHei" panose="020B0604030504040204" pitchFamily="34" charset="-120"/>
                <a:ea typeface="Microsoft JhengHei" panose="020B0604030504040204" pitchFamily="34" charset="-120"/>
              </a:rPr>
              <a:t>，</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同时</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带下</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圣灵内住在信徒心里</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latin typeface="Microsoft JhengHei" panose="020B0604030504040204" pitchFamily="34" charset="-120"/>
                <a:ea typeface="Microsoft JhengHei" panose="020B0604030504040204" pitchFamily="34" charset="-120"/>
              </a:rPr>
              <a:t>将上帝的大爱完完全全的</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彰显出来。</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effectLst/>
                <a:latin typeface="Microsoft JhengHei" panose="020B0604030504040204" pitchFamily="34" charset="-120"/>
                <a:ea typeface="Microsoft JhengHei" panose="020B0604030504040204" pitchFamily="34" charset="-120"/>
              </a:rPr>
              <a:t>2</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伊斯兰的</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非社交性的</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non-social</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）；因</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祂是</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一位超越，另类又</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孤独的一位一体，当然无所谓</a:t>
            </a:r>
            <a:r>
              <a:rPr lang="en-US" altLang="zh-CN" sz="3000" b="1" kern="100" dirty="0">
                <a:effectLst/>
                <a:latin typeface="Microsoft JhengHei" panose="020B0604030504040204" pitchFamily="34" charset="-120"/>
                <a:ea typeface="Microsoft JhengHei" panose="020B0604030504040204" pitchFamily="34" charset="-120"/>
              </a:rPr>
              <a:t>“</a:t>
            </a:r>
            <a:r>
              <a:rPr lang="zh-CN" altLang="en-US" sz="3000" b="1" kern="100" dirty="0">
                <a:effectLst/>
                <a:latin typeface="Microsoft JhengHei" panose="020B0604030504040204" pitchFamily="34" charset="-120"/>
                <a:ea typeface="Microsoft JhengHei" panose="020B0604030504040204" pitchFamily="34" charset="-120"/>
              </a:rPr>
              <a:t>团契</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社交</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可言。但人缺了社交是不能活的；人是</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理性、</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有感性</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灵性的活物，也是社交性的活物（</a:t>
            </a:r>
            <a:r>
              <a:rPr lang="en-US" altLang="zh-CN" sz="3000" b="1" kern="100" dirty="0">
                <a:effectLst/>
                <a:latin typeface="Microsoft JhengHei" panose="020B0604030504040204" pitchFamily="34" charset="-120"/>
                <a:ea typeface="Microsoft JhengHei" panose="020B0604030504040204" pitchFamily="34" charset="-120"/>
              </a:rPr>
              <a:t>social being</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对基督教</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而言</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，三位一体的上帝</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一切</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社交</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性链接</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的根源</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因圣父、圣子与圣灵之间</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，祂们</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在永恒中</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早</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有灵里的交流契合。人是按着上帝的社交属性与形象造的，因此</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才会</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形成</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有情感的</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社会人。</a:t>
            </a:r>
            <a:endParaRPr lang="zh-CN" altLang="zh-CN" sz="30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7692809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5970865"/>
          </a:xfrm>
          <a:prstGeom prst="rect">
            <a:avLst/>
          </a:prstGeom>
        </p:spPr>
        <p:txBody>
          <a:bodyPr wrap="square">
            <a:spAutoFit/>
          </a:bodyPr>
          <a:lstStyle/>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非社交性的阿拉</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，藉着祂的能力</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可以与人非常亲近，甚至</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靠近道如</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脖子与其经脉，却没有</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也不可能</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说祂</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内住</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人心里</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。传统伊斯兰信仰认为，伊斯兰的</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阿拉高高在上，与人类绝然不同；就算很接近很接近人，神人之间扔有个不可逾越的鸿沟。因此</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祂不可能跟人类有灵里或生命的契合。</a:t>
            </a:r>
            <a:endParaRPr lang="en-US"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endParaRPr lang="en-US" altLang="zh-CN" sz="2800" b="1" kern="100" dirty="0">
              <a:latin typeface="Microsoft JhengHei" panose="020B0604030504040204" pitchFamily="34" charset="-120"/>
              <a:ea typeface="Microsoft JhengHei" panose="020B0604030504040204" pitchFamily="34" charset="-120"/>
              <a:cs typeface="Calibri" panose="020F0502020204030204" pitchFamily="34" charset="0"/>
            </a:endParaRPr>
          </a:p>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有些穆斯林神秘派信徒</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渴慕寻求灵里</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能</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与真主</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有</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契合，乃被正统派判为异端。但要真正的在这方面获得满足，唯有领受圣灵的内住，才得</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经历</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a:t>
            </a:r>
            <a:r>
              <a:rPr lang="zh-CN" altLang="zh-CN" sz="2800" b="1" kern="100" dirty="0">
                <a:solidFill>
                  <a:srgbClr val="000000"/>
                </a:solidFill>
                <a:effectLst/>
                <a:latin typeface="Microsoft JhengHei" panose="020B0604030504040204" pitchFamily="34" charset="-120"/>
                <a:ea typeface="Microsoft JhengHei" panose="020B0604030504040204" pitchFamily="34" charset="-120"/>
                <a:cs typeface="Calibri" panose="020F0502020204030204" pitchFamily="34" charset="0"/>
              </a:rPr>
              <a:t>与三一真神</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在灵里的契合。</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3</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伊斯兰的</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可以给人今生来世的许多好处（包括所应许美女成群充满酒肉的乐园：参</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2800" b="1" kern="100" dirty="0">
                <a:effectLst/>
                <a:latin typeface="Microsoft JhengHei" panose="020B0604030504040204" pitchFamily="34" charset="-120"/>
                <a:ea typeface="Microsoft JhengHei" panose="020B0604030504040204" pitchFamily="34" charset="-120"/>
              </a:rPr>
              <a:t> 4: 57</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37: 40-49</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38: 49-52</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52: 17-20</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23, 55: 56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70-72</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56: 10-24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47: 15</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），却没有</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也不可能把祂自己的生命与性情赐给人；对他们来说，神是神，人是人，人不可能与神的生命与性情有份。</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b="1" kern="100" dirty="0">
                <a:effectLst/>
                <a:latin typeface="Calibri" panose="020F0502020204030204" pitchFamily="34" charset="0"/>
                <a:ea typeface="SimHei" panose="02010609060101010101" pitchFamily="49" charset="-122"/>
              </a:rPr>
              <a:t>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30970043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6184"/>
            <a:ext cx="12192000" cy="5693866"/>
          </a:xfrm>
          <a:prstGeom prst="rect">
            <a:avLst/>
          </a:prstGeom>
        </p:spPr>
        <p:txBody>
          <a:bodyPr wrap="square">
            <a:spAutoFit/>
          </a:bodyPr>
          <a:lstStyle/>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但对基督信仰来说，福音不单带来赦罪之恩，更借圣灵的赐下与内住</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得蒙重生领受了</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神类</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God kind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）的生命与性情，正如</a:t>
            </a:r>
            <a:r>
              <a:rPr lang="zh-CN" altLang="zh-CN" sz="28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彼得后书</a:t>
            </a:r>
            <a:r>
              <a:rPr lang="en-US" altLang="zh-CN" sz="2800" b="1" u="sng" kern="100" dirty="0">
                <a:effectLst/>
                <a:latin typeface="Microsoft JhengHei" panose="020B0604030504040204" pitchFamily="34" charset="-120"/>
                <a:ea typeface="Microsoft JhengHei" panose="020B0604030504040204" pitchFamily="34" charset="-120"/>
              </a:rPr>
              <a:t>1:</a:t>
            </a:r>
            <a:r>
              <a:rPr lang="en-US" altLang="zh-CN" sz="2800" b="1" kern="100" dirty="0">
                <a:effectLst/>
                <a:latin typeface="Microsoft JhengHei" panose="020B0604030504040204" pitchFamily="34" charset="-120"/>
                <a:ea typeface="Microsoft JhengHei" panose="020B0604030504040204" pitchFamily="34" charset="-120"/>
              </a:rPr>
              <a:t> </a:t>
            </a:r>
            <a:r>
              <a:rPr lang="en-US" altLang="zh-CN" sz="2800" b="1" u="sng" kern="100" dirty="0">
                <a:effectLst/>
                <a:latin typeface="Microsoft JhengHei" panose="020B0604030504040204" pitchFamily="34" charset="-120"/>
                <a:ea typeface="Microsoft JhengHei" panose="020B0604030504040204" pitchFamily="34" charset="-120"/>
              </a:rPr>
              <a:t>3-4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所说，</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上帝的神能已将一切关乎生命和敬虔的事赐予我们。叫我们即脱离世上从情欲来的败坏，就得与上帝的性情有分。</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门徒所期盼最大的福，不是将来在乐园无穷尽的感官享受，而是在此生此旅即蒙救赎，并在灵里与天父契合，在基督里生根成长，越来越像基督，荣上加荣，成为上帝圣洁、尊贵、永恒儿女，将来在新天新地永与主同在、同工、同荣。（启</a:t>
            </a:r>
            <a:r>
              <a:rPr lang="en-US" altLang="zh-CN" sz="2800" b="1" kern="100" dirty="0">
                <a:effectLst/>
                <a:latin typeface="Microsoft JhengHei" panose="020B0604030504040204" pitchFamily="34" charset="-120"/>
                <a:ea typeface="Microsoft JhengHei" panose="020B0604030504040204" pitchFamily="34" charset="-120"/>
              </a:rPr>
              <a:t>21-22</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（十）在三位一体的启示中，圣父仍然为首</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按旧约的启示，永恒的圣父为神</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本体（</a:t>
            </a:r>
            <a:r>
              <a:rPr lang="en-US" altLang="zh-CN" sz="2800" b="1" kern="100" dirty="0">
                <a:effectLst/>
                <a:latin typeface="Microsoft JhengHei" panose="020B0604030504040204" pitchFamily="34" charset="-120"/>
                <a:ea typeface="Microsoft JhengHei" panose="020B0604030504040204" pitchFamily="34" charset="-120"/>
              </a:rPr>
              <a:t>Godhead</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）；与祂同样永恒的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乃是在祂里面、属于祂、与祂同在的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位格</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。这永恒</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存有</a:t>
            </a:r>
            <a:r>
              <a:rPr lang="zh-CN" altLang="en-US" sz="2800" b="1" kern="100" dirty="0">
                <a:effectLst/>
                <a:latin typeface="Microsoft JhengHei" panose="020B0604030504040204" pitchFamily="34" charset="-120"/>
                <a:ea typeface="Microsoft JhengHei" panose="020B0604030504040204" pitchFamily="34" charset="-120"/>
              </a:rPr>
              <a:t>的</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位格</a:t>
            </a:r>
            <a:r>
              <a:rPr lang="en-US" altLang="zh-CN" sz="2800" b="1" kern="100" dirty="0">
                <a:effectLst/>
                <a:latin typeface="Microsoft JhengHei" panose="020B0604030504040204" pitchFamily="34" charset="-120"/>
                <a:ea typeface="Microsoft JhengHei" panose="020B0604030504040204" pitchFamily="34" charset="-120"/>
              </a:rPr>
              <a:t>”</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绝非</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像伊斯兰所认为的</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只能以</a:t>
            </a:r>
            <a:r>
              <a:rPr lang="en-US" altLang="zh-CN" sz="2800" b="1" kern="100" dirty="0">
                <a:effectLst/>
                <a:latin typeface="Microsoft JhengHei" panose="020B0604030504040204" pitchFamily="34" charset="-120"/>
                <a:ea typeface="Microsoft JhengHei" panose="020B0604030504040204" pitchFamily="34" charset="-120"/>
              </a:rPr>
              <a:t>“</a:t>
            </a:r>
            <a:r>
              <a:rPr lang="zh-CN" altLang="en-US" sz="2800" b="1" kern="100" dirty="0">
                <a:effectLst/>
                <a:latin typeface="Microsoft JhengHei" panose="020B0604030504040204" pitchFamily="34" charset="-120"/>
                <a:ea typeface="Microsoft JhengHei" panose="020B0604030504040204" pitchFamily="34" charset="-120"/>
              </a:rPr>
              <a:t>他是另类</a:t>
            </a:r>
            <a:r>
              <a:rPr lang="en-US" altLang="zh-CN" sz="2800" b="1" kern="100" dirty="0" err="1">
                <a:effectLst/>
                <a:latin typeface="Microsoft JhengHei" panose="020B0604030504040204" pitchFamily="34" charset="-120"/>
                <a:ea typeface="Microsoft JhengHei" panose="020B0604030504040204" pitchFamily="34" charset="-120"/>
              </a:rPr>
              <a:t>Mukhalafa</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a:t>
            </a:r>
            <a:r>
              <a:rPr lang="zh-CN" altLang="en-US" sz="2800" b="1" kern="100" dirty="0">
                <a:effectLst/>
                <a:latin typeface="Microsoft JhengHei" panose="020B0604030504040204" pitchFamily="34" charset="-120"/>
                <a:ea typeface="Microsoft JhengHei" panose="020B0604030504040204" pitchFamily="34" charset="-120"/>
              </a:rPr>
              <a:t>祂是不可知的</a:t>
            </a:r>
            <a:r>
              <a:rPr lang="en-US" altLang="zh-CN" sz="2800" b="1" kern="100" dirty="0" err="1">
                <a:effectLst/>
                <a:latin typeface="Microsoft JhengHei" panose="020B0604030504040204" pitchFamily="34" charset="-120"/>
                <a:ea typeface="Microsoft JhengHei" panose="020B0604030504040204" pitchFamily="34" charset="-120"/>
              </a:rPr>
              <a:t>Bilakaifa</a:t>
            </a:r>
            <a:r>
              <a:rPr lang="en-US" altLang="zh-CN" sz="2800" b="1" kern="100" dirty="0">
                <a:effectLst/>
                <a:latin typeface="Microsoft JhengHei" panose="020B0604030504040204" pitchFamily="34" charset="-120"/>
                <a:ea typeface="Microsoft JhengHei" panose="020B0604030504040204" pitchFamily="34" charset="-120"/>
              </a:rPr>
              <a:t>”</a:t>
            </a:r>
            <a:r>
              <a:rPr lang="zh-CN" altLang="en-US" sz="2800" b="1" kern="100" dirty="0">
                <a:effectLst/>
                <a:latin typeface="Microsoft JhengHei" panose="020B0604030504040204" pitchFamily="34" charset="-120"/>
                <a:ea typeface="Microsoft JhengHei" panose="020B0604030504040204" pitchFamily="34" charset="-120"/>
              </a:rPr>
              <a:t>来</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回应，</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4586057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4428" y="1"/>
            <a:ext cx="12266428" cy="5262979"/>
          </a:xfrm>
          <a:prstGeom prst="rect">
            <a:avLst/>
          </a:prstGeom>
        </p:spPr>
        <p:txBody>
          <a:bodyPr wrap="square">
            <a:spAutoFit/>
          </a:bodyPr>
          <a:lstStyle/>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来到新约</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的启示</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，神性本体</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父上帝</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为了成就祂为世人所预备的救赎</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恩情，祂的</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话</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乃成为肉身，即</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上帝独特儿子</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，祂的灵也携带着神性的位格与属性</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降临</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于人世间，彰显了圣父、圣子、圣灵</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的荣耀光辉</a:t>
            </a:r>
            <a:r>
              <a:rPr lang="en-US" altLang="zh-CN" sz="2800" b="1" kern="100" dirty="0">
                <a:effectLst/>
                <a:latin typeface="Microsoft JhengHei" panose="020B0604030504040204" pitchFamily="34" charset="-120"/>
                <a:ea typeface="Microsoft JhengHei" panose="020B0604030504040204" pitchFamily="34" charset="-120"/>
              </a:rPr>
              <a:t>—</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过去的</a:t>
            </a:r>
            <a:r>
              <a:rPr lang="en-US"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2000</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千年，</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基督教会乃受命把它传播</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彰显于普天下。</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当神性人性合一的圣子</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完成了救赎圣工，万物都屈服在祂权下，保罗说：</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solidFill>
                  <a:srgbClr val="000099"/>
                </a:solidFill>
                <a:effectLst/>
                <a:latin typeface="Microsoft JhengHei" panose="020B0604030504040204" pitchFamily="34" charset="-120"/>
                <a:ea typeface="Microsoft JhengHei" panose="020B0604030504040204" pitchFamily="34" charset="-120"/>
                <a:cs typeface="Calibri" panose="020F0502020204030204" pitchFamily="34" charset="0"/>
              </a:rPr>
              <a:t>万物既服了祂，那时子也要自己服那叫万物服祂的，叫神在万物之上，为万物之主。</a:t>
            </a:r>
            <a:r>
              <a:rPr lang="en-US" altLang="zh-CN" sz="2800" b="1" kern="100" dirty="0">
                <a:solidFill>
                  <a:srgbClr val="000099"/>
                </a:solidFill>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（林前</a:t>
            </a:r>
            <a:r>
              <a:rPr lang="en-US" altLang="zh-CN" sz="2800" b="1" kern="100" dirty="0">
                <a:effectLst/>
                <a:latin typeface="Microsoft JhengHei" panose="020B0604030504040204" pitchFamily="34" charset="-120"/>
                <a:ea typeface="Microsoft JhengHei" panose="020B0604030504040204" pitchFamily="34" charset="-120"/>
              </a:rPr>
              <a:t>15</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28</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）。圣子基督绝不篡位。圣灵也从不逾矩：</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的使命乃是为见证荣耀基督（约</a:t>
            </a:r>
            <a:r>
              <a:rPr lang="en-US" altLang="zh-CN" sz="2800" b="1" kern="100" dirty="0">
                <a:effectLst/>
                <a:latin typeface="Microsoft JhengHei" panose="020B0604030504040204" pitchFamily="34" charset="-120"/>
                <a:ea typeface="Microsoft JhengHei" panose="020B0604030504040204" pitchFamily="34" charset="-120"/>
              </a:rPr>
              <a:t>15</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26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）。至终一切的一切</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都是为要叫父得荣耀（太</a:t>
            </a:r>
            <a:r>
              <a:rPr lang="en-US" altLang="zh-CN" sz="2800" b="1" kern="100" dirty="0">
                <a:effectLst/>
                <a:latin typeface="Microsoft JhengHei" panose="020B0604030504040204" pitchFamily="34" charset="-120"/>
                <a:ea typeface="Microsoft JhengHei" panose="020B0604030504040204" pitchFamily="34" charset="-120"/>
              </a:rPr>
              <a:t>5: 13-16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15: 29-31;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路</a:t>
            </a:r>
            <a:r>
              <a:rPr lang="en-US" altLang="zh-CN" sz="2800" b="1" kern="100" dirty="0">
                <a:effectLst/>
                <a:latin typeface="Microsoft JhengHei" panose="020B0604030504040204" pitchFamily="34" charset="-120"/>
                <a:ea typeface="Microsoft JhengHei" panose="020B0604030504040204" pitchFamily="34" charset="-120"/>
              </a:rPr>
              <a:t> 5: 24-26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19: 35-38</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；徒</a:t>
            </a:r>
            <a:r>
              <a:rPr lang="en-US" altLang="zh-CN" sz="2800" b="1" kern="100" dirty="0">
                <a:effectLst/>
                <a:latin typeface="Microsoft JhengHei" panose="020B0604030504040204" pitchFamily="34" charset="-120"/>
                <a:ea typeface="Microsoft JhengHei" panose="020B0604030504040204" pitchFamily="34" charset="-120"/>
              </a:rPr>
              <a:t> 2: 46-47; 3: 6-8; </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帖前</a:t>
            </a:r>
            <a:r>
              <a:rPr lang="en-US" altLang="zh-CN" sz="2800" b="1" kern="100" dirty="0">
                <a:effectLst/>
                <a:latin typeface="Microsoft JhengHei" panose="020B0604030504040204" pitchFamily="34" charset="-120"/>
                <a:ea typeface="Microsoft JhengHei" panose="020B0604030504040204" pitchFamily="34" charset="-120"/>
              </a:rPr>
              <a:t>4:1, 3-5, 7-8; 1 Pet. 2:9</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12</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16-17</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。。。等），而父的荣耀乃是属于三位一体神整体的荣耀。</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0508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555641"/>
          </a:xfrm>
          <a:prstGeom prst="rect">
            <a:avLst/>
          </a:prstGeom>
        </p:spPr>
        <p:txBody>
          <a:bodyPr wrap="square">
            <a:spAutoFit/>
          </a:bodyPr>
          <a:lstStyle/>
          <a:p>
            <a:pPr algn="just">
              <a:spcAft>
                <a:spcPts val="0"/>
              </a:spcAft>
            </a:pP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启示来到</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启示录</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所显示的终极</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的灵性结局</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，可见圣灵（</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七灵</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）仍然</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附合</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于圣子（启</a:t>
            </a:r>
            <a:r>
              <a:rPr lang="en-US" altLang="zh-CN" sz="2800" b="1" kern="100" dirty="0">
                <a:effectLst/>
                <a:latin typeface="Microsoft JhengHei" panose="020B0604030504040204" pitchFamily="34" charset="-120"/>
                <a:ea typeface="Microsoft JhengHei" panose="020B0604030504040204" pitchFamily="34" charset="-120"/>
              </a:rPr>
              <a:t>3</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22</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），同时仍然</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荣耀</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着</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圣子</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的工（启</a:t>
            </a:r>
            <a:r>
              <a:rPr lang="en-US" altLang="zh-CN" sz="2800" b="1" kern="100" dirty="0">
                <a:effectLst/>
                <a:latin typeface="Microsoft JhengHei" panose="020B0604030504040204" pitchFamily="34" charset="-120"/>
                <a:ea typeface="Microsoft JhengHei" panose="020B0604030504040204" pitchFamily="34" charset="-120"/>
              </a:rPr>
              <a:t>5</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6</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）；而圣子乃同坐于圣父的宝座，而非另立宝座（启</a:t>
            </a:r>
            <a:r>
              <a:rPr lang="en-US" altLang="zh-CN" sz="2800" b="1" kern="100" dirty="0">
                <a:effectLst/>
                <a:latin typeface="Microsoft JhengHei" panose="020B0604030504040204" pitchFamily="34" charset="-120"/>
                <a:ea typeface="Microsoft JhengHei" panose="020B0604030504040204" pitchFamily="34" charset="-120"/>
              </a:rPr>
              <a:t>3</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21</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）；圣子乃在圣父的同一个宝座</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接受尊荣与敬拜（启</a:t>
            </a:r>
            <a:r>
              <a:rPr lang="en-US" altLang="zh-CN" sz="2800" b="1" kern="100" dirty="0">
                <a:effectLst/>
                <a:latin typeface="Microsoft JhengHei" panose="020B0604030504040204" pitchFamily="34" charset="-120"/>
                <a:ea typeface="Microsoft JhengHei" panose="020B0604030504040204" pitchFamily="34" charset="-120"/>
              </a:rPr>
              <a:t>5</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11-14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）。在新天新地</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生命水的河即从圣父与圣子的宝座流出（启</a:t>
            </a:r>
            <a:r>
              <a:rPr lang="en-US" altLang="zh-CN" sz="2800" b="1" kern="100" dirty="0">
                <a:effectLst/>
                <a:latin typeface="Microsoft JhengHei" panose="020B0604030504040204" pitchFamily="34" charset="-120"/>
                <a:ea typeface="Microsoft JhengHei" panose="020B0604030504040204" pitchFamily="34" charset="-120"/>
              </a:rPr>
              <a:t>22: 1</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endParaRPr lang="zh-CN" altLang="zh-CN" sz="28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接着经文</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启示</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说</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圣父与圣子的仆人都要侍奉</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，也要见</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的面，并承受</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的名（启</a:t>
            </a:r>
            <a:r>
              <a:rPr lang="en-US" altLang="zh-CN" sz="2800" b="1" kern="100" dirty="0">
                <a:effectLst/>
                <a:latin typeface="Microsoft JhengHei" panose="020B0604030504040204" pitchFamily="34" charset="-120"/>
                <a:ea typeface="Microsoft JhengHei" panose="020B0604030504040204" pitchFamily="34" charset="-120"/>
              </a:rPr>
              <a:t>22</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2800" b="1" kern="100" dirty="0">
                <a:effectLst/>
                <a:latin typeface="Microsoft JhengHei" panose="020B0604030504040204" pitchFamily="34" charset="-120"/>
                <a:ea typeface="Microsoft JhengHei" panose="020B0604030504040204" pitchFamily="34" charset="-120"/>
              </a:rPr>
              <a:t>3-4</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）；注意这里都是提到</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单数</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祂</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单数的</a:t>
            </a:r>
            <a:r>
              <a:rPr lang="en-US" altLang="zh-CN" sz="2800" b="1" kern="100" dirty="0">
                <a:latin typeface="Microsoft JhengHei" panose="020B0604030504040204" pitchFamily="34" charset="-120"/>
                <a:ea typeface="Microsoft JhengHei" panose="020B0604030504040204" pitchFamily="34" charset="-120"/>
              </a:rPr>
              <a:t>“</a:t>
            </a:r>
            <a:r>
              <a:rPr lang="zh-CN"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面</a:t>
            </a:r>
            <a:r>
              <a:rPr lang="en-US" altLang="zh-CN" sz="2800" b="1" kern="100" dirty="0">
                <a:latin typeface="Microsoft JhengHei" panose="020B0604030504040204" pitchFamily="34" charset="-120"/>
                <a:ea typeface="Microsoft JhengHei" panose="020B0604030504040204" pitchFamily="34" charset="-120"/>
              </a:rPr>
              <a:t>”</a:t>
            </a:r>
            <a:r>
              <a:rPr lang="zh-CN"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与</a:t>
            </a:r>
            <a:r>
              <a:rPr lang="en-US" altLang="zh-CN" sz="2800" b="1" kern="100" dirty="0">
                <a:latin typeface="Microsoft JhengHei" panose="020B0604030504040204" pitchFamily="34" charset="-120"/>
                <a:ea typeface="Microsoft JhengHei" panose="020B0604030504040204" pitchFamily="34" charset="-120"/>
              </a:rPr>
              <a:t>“</a:t>
            </a:r>
            <a:r>
              <a:rPr lang="zh-CN"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名</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latin typeface="Microsoft JhengHei" panose="020B0604030504040204" pitchFamily="34" charset="-120"/>
                <a:ea typeface="Microsoft JhengHei" panose="020B0604030504040204" pitchFamily="34" charset="-120"/>
                <a:cs typeface="Calibri" panose="020F0502020204030204" pitchFamily="34" charset="0"/>
              </a:rPr>
              <a:t>为</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侍奉对象、</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。在启示录圣子的形象、尤其是</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羔羊</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的形象十分突出，共出现了</a:t>
            </a:r>
            <a:r>
              <a:rPr lang="en-US" altLang="zh-CN" sz="2800" b="1" kern="100" dirty="0">
                <a:effectLst/>
                <a:latin typeface="Microsoft JhengHei" panose="020B0604030504040204" pitchFamily="34" charset="-120"/>
                <a:ea typeface="Microsoft JhengHei" panose="020B0604030504040204" pitchFamily="34" charset="-120"/>
              </a:rPr>
              <a:t>28</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次，这是因为祂曾道成肉身成为</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被杀的羔羊</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，而这是</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救恩的主轴。这一切的一切</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都显示圣子与圣灵从永远到永远</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属于父</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又</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附合</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于父的三位一体的关系。圣父仍然为首；上帝仍然为一。三位一体绝不</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会超出</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逾越上帝的独一性</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合一性。单从这神学角度说，</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穆斯林不喜欢</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基督教徒</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使用</a:t>
            </a:r>
            <a:r>
              <a:rPr lang="en-US" altLang="zh-CN" sz="2800" b="1" kern="100" dirty="0">
                <a:effectLst/>
                <a:latin typeface="Microsoft JhengHei" panose="020B0604030504040204" pitchFamily="34" charset="-120"/>
                <a:ea typeface="Microsoft JhengHei" panose="020B0604030504040204" pitchFamily="34" charset="-120"/>
              </a:rPr>
              <a:t>“</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a:t>
            </a:r>
            <a:r>
              <a:rPr lang="en-US" altLang="zh-CN" sz="2800" b="1" kern="100" dirty="0">
                <a:effectLst/>
                <a:latin typeface="Microsoft JhengHei" panose="020B0604030504040204" pitchFamily="34" charset="-120"/>
                <a:ea typeface="Microsoft JhengHei" panose="020B0604030504040204" pitchFamily="34" charset="-120"/>
              </a:rPr>
              <a:t>”</a:t>
            </a:r>
            <a:r>
              <a:rPr lang="zh-CN" altLang="en-US" sz="2800" b="1" kern="100" dirty="0">
                <a:latin typeface="Microsoft JhengHei" panose="020B0604030504040204" pitchFamily="34" charset="-120"/>
                <a:ea typeface="Microsoft JhengHei" panose="020B0604030504040204" pitchFamily="34" charset="-120"/>
                <a:cs typeface="Calibri" panose="020F0502020204030204" pitchFamily="34" charset="0"/>
              </a:rPr>
              <a:t>来</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称呼上帝，</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因为</a:t>
            </a:r>
            <a:r>
              <a:rPr lang="zh-CN" altLang="zh-CN"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穆斯林</a:t>
            </a:r>
            <a:r>
              <a:rPr lang="zh-CN" altLang="en-US" sz="28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的安拉确实与基督教圣经所启示的上帝，确实是不同的一位。</a:t>
            </a:r>
            <a:endParaRPr lang="zh-CN" altLang="zh-CN" sz="28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6372023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5693"/>
            <a:ext cx="12192000" cy="6986528"/>
          </a:xfrm>
          <a:prstGeom prst="rect">
            <a:avLst/>
          </a:prstGeom>
        </p:spPr>
        <p:txBody>
          <a:bodyPr wrap="square">
            <a:spAutoFit/>
          </a:bodyPr>
          <a:lstStyle/>
          <a:p>
            <a:pPr algn="just">
              <a:spcAft>
                <a:spcPts val="0"/>
              </a:spcAft>
            </a:pPr>
            <a:r>
              <a:rPr lang="zh-CN" altLang="zh-CN" sz="2700" b="1" u="sng" kern="100" dirty="0">
                <a:solidFill>
                  <a:srgbClr val="FF0000"/>
                </a:solidFill>
                <a:effectLst/>
                <a:latin typeface="Microsoft JhengHei" panose="020B0604030504040204" pitchFamily="34" charset="-120"/>
                <a:ea typeface="Microsoft JhengHei" panose="020B0604030504040204" pitchFamily="34" charset="-120"/>
                <a:cs typeface="Calibri" panose="020F0502020204030204" pitchFamily="34" charset="0"/>
              </a:rPr>
              <a:t>（十一）结语</a:t>
            </a:r>
            <a:endParaRPr lang="zh-CN" altLang="zh-CN" sz="27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透过</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圣经中</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三位一体上帝的自我启示，让人看到基督教的上帝</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的确比伊斯兰的阿拉更为伟大。</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圣经的上帝</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不单彰显了更伟大的权能，彰显了更伟大的爱，并赐予更伟大的救恩。伊斯兰的</a:t>
            </a:r>
            <a:r>
              <a:rPr lang="zh-CN" altLang="en-US" sz="2700" b="1" kern="100" dirty="0">
                <a:latin typeface="Microsoft JhengHei" panose="020B0604030504040204" pitchFamily="34" charset="-120"/>
                <a:ea typeface="Microsoft JhengHei" panose="020B0604030504040204" pitchFamily="34" charset="-120"/>
                <a:cs typeface="Calibri" panose="020F0502020204030204" pitchFamily="34" charset="0"/>
              </a:rPr>
              <a:t>安拉，</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心里没有十字架，</a:t>
            </a:r>
            <a:r>
              <a:rPr lang="zh-CN" altLang="en-US" sz="2700" b="1" kern="100" dirty="0">
                <a:latin typeface="Microsoft JhengHei" panose="020B0604030504040204" pitchFamily="34" charset="-120"/>
                <a:ea typeface="Microsoft JhengHei" panose="020B0604030504040204" pitchFamily="34" charset="-120"/>
                <a:cs typeface="Calibri" panose="020F0502020204030204" pitchFamily="34" charset="0"/>
              </a:rPr>
              <a:t>圣经的</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上帝却怀着一个永恒的十字架，借着耶稣基督与圣灵</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把它充分的显明了出来。</a:t>
            </a:r>
            <a:endParaRPr lang="zh-CN" altLang="zh-CN" sz="27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2700" b="1" kern="100" dirty="0">
                <a:effectLst/>
                <a:latin typeface="Microsoft JhengHei" panose="020B0604030504040204" pitchFamily="34" charset="-120"/>
                <a:ea typeface="Microsoft JhengHei" panose="020B0604030504040204" pitchFamily="34" charset="-120"/>
              </a:rPr>
              <a:t> </a:t>
            </a:r>
            <a:endParaRPr lang="zh-CN" altLang="zh-CN" sz="2700" kern="100" dirty="0">
              <a:latin typeface="Microsoft JhengHei" panose="020B0604030504040204" pitchFamily="34" charset="-120"/>
              <a:ea typeface="Microsoft JhengHei" panose="020B0604030504040204" pitchFamily="34" charset="-120"/>
            </a:endParaRPr>
          </a:p>
          <a:p>
            <a:pPr algn="just"/>
            <a:r>
              <a:rPr lang="en-US" altLang="zh-CN" sz="2700" b="1" kern="100" dirty="0">
                <a:effectLst/>
                <a:latin typeface="Microsoft JhengHei" panose="020B0604030504040204" pitchFamily="34" charset="-120"/>
                <a:ea typeface="Microsoft JhengHei" panose="020B0604030504040204" pitchFamily="34" charset="-120"/>
              </a:rPr>
              <a:t>“</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道成肉身</a:t>
            </a:r>
            <a:r>
              <a:rPr lang="en-US" altLang="zh-CN" sz="2700" b="1" kern="100" dirty="0">
                <a:effectLst/>
                <a:latin typeface="Microsoft JhengHei" panose="020B0604030504040204" pitchFamily="34" charset="-120"/>
                <a:ea typeface="Microsoft JhengHei" panose="020B0604030504040204" pitchFamily="34" charset="-120"/>
              </a:rPr>
              <a:t>”</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和</a:t>
            </a:r>
            <a:r>
              <a:rPr lang="en-US" altLang="zh-CN" sz="2700" b="1" kern="100" dirty="0">
                <a:effectLst/>
                <a:latin typeface="Microsoft JhengHei" panose="020B0604030504040204" pitchFamily="34" charset="-120"/>
                <a:ea typeface="Microsoft JhengHei" panose="020B0604030504040204" pitchFamily="34" charset="-120"/>
              </a:rPr>
              <a:t>“</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圣灵的赐下内住</a:t>
            </a:r>
            <a:r>
              <a:rPr lang="en-US" altLang="zh-CN" sz="2700" b="1" kern="100" dirty="0">
                <a:effectLst/>
                <a:latin typeface="Microsoft JhengHei" panose="020B0604030504040204" pitchFamily="34" charset="-120"/>
                <a:ea typeface="Microsoft JhengHei" panose="020B0604030504040204" pitchFamily="34" charset="-120"/>
              </a:rPr>
              <a:t>”</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，好像上帝从高空伸下到人间的两大膀臂</a:t>
            </a:r>
            <a:r>
              <a:rPr lang="en-US" altLang="zh-CN" sz="2700" b="1" kern="100" dirty="0">
                <a:effectLst/>
                <a:latin typeface="Microsoft JhengHei" panose="020B0604030504040204" pitchFamily="34" charset="-120"/>
                <a:ea typeface="Microsoft JhengHei" panose="020B0604030504040204" pitchFamily="34" charset="-120"/>
              </a:rPr>
              <a:t>--</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是充满慈爱怜悯与大能力的膀臂，把世人拥入祂永恒的怀抱。三位一体绝不意味着三神崇拜，它表彰上帝伟大</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与奇妙</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的</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救恩。三位一体的真理</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700" b="1" kern="100" dirty="0">
                <a:latin typeface="Microsoft JhengHei" panose="020B0604030504040204" pitchFamily="34" charset="-120"/>
                <a:ea typeface="Microsoft JhengHei" panose="020B0604030504040204" pitchFamily="34" charset="-120"/>
                <a:cs typeface="Calibri" panose="020F0502020204030204" pitchFamily="34" charset="0"/>
              </a:rPr>
              <a:t>虽</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然难以</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在所谓纯理性的基础上加以</a:t>
            </a:r>
            <a:r>
              <a:rPr lang="zh-CN" altLang="en-US" sz="2700" b="1" kern="100" dirty="0">
                <a:latin typeface="Microsoft JhengHei" panose="020B0604030504040204" pitchFamily="34" charset="-120"/>
                <a:ea typeface="Microsoft JhengHei" panose="020B0604030504040204" pitchFamily="34" charset="-120"/>
                <a:cs typeface="Calibri" panose="020F0502020204030204" pitchFamily="34" charset="0"/>
              </a:rPr>
              <a:t>分析</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700" b="1" kern="100" dirty="0">
                <a:latin typeface="Microsoft JhengHei" panose="020B0604030504040204" pitchFamily="34" charset="-120"/>
                <a:ea typeface="Microsoft JhengHei" panose="020B0604030504040204" pitchFamily="34" charset="-120"/>
                <a:cs typeface="Calibri" panose="020F0502020204030204" pitchFamily="34" charset="0"/>
              </a:rPr>
              <a:t>却</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能让蒙恩</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恩典之</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人</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在父上帝感召</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里，耶稣基督福音大能的救赎，</a:t>
            </a:r>
            <a:r>
              <a:rPr lang="zh-CN" altLang="en-US" sz="2700" b="1" kern="100" dirty="0">
                <a:latin typeface="Microsoft JhengHei" panose="020B0604030504040204" pitchFamily="34" charset="-120"/>
                <a:ea typeface="Microsoft JhengHei" panose="020B0604030504040204" pitchFamily="34" charset="-120"/>
                <a:cs typeface="Calibri" panose="020F0502020204030204" pitchFamily="34" charset="0"/>
              </a:rPr>
              <a:t>藉着</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圣灵的</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感动光照</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动</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2700" b="1" kern="100" dirty="0">
                <a:latin typeface="Microsoft JhengHei" panose="020B0604030504040204" pitchFamily="34" charset="-120"/>
                <a:ea typeface="Microsoft JhengHei" panose="020B0604030504040204" pitchFamily="34" charset="-120"/>
                <a:cs typeface="Calibri" panose="020F0502020204030204" pitchFamily="34" charset="0"/>
              </a:rPr>
              <a:t>得以</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以理解</a:t>
            </a:r>
            <a:r>
              <a:rPr lang="zh-CN" altLang="en-US"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和</a:t>
            </a:r>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体会。</a:t>
            </a:r>
            <a:r>
              <a:rPr lang="en-US"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 </a:t>
            </a:r>
          </a:p>
          <a:p>
            <a:pPr algn="just"/>
            <a:endParaRPr lang="en-US" altLang="zh-CN" sz="2700" b="1" kern="100" dirty="0">
              <a:latin typeface="Microsoft JhengHei" panose="020B0604030504040204" pitchFamily="34" charset="-120"/>
              <a:ea typeface="Microsoft JhengHei" panose="020B0604030504040204" pitchFamily="34" charset="-120"/>
              <a:cs typeface="Calibri" panose="020F0502020204030204" pitchFamily="34" charset="0"/>
            </a:endParaRPr>
          </a:p>
          <a:p>
            <a:pPr algn="just"/>
            <a:r>
              <a:rPr lang="zh-CN" altLang="zh-CN" sz="2700" b="1" kern="100" dirty="0">
                <a:effectLst/>
                <a:latin typeface="Microsoft JhengHei" panose="020B0604030504040204" pitchFamily="34" charset="-120"/>
                <a:ea typeface="Microsoft JhengHei" panose="020B0604030504040204" pitchFamily="34" charset="-120"/>
                <a:cs typeface="Calibri" panose="020F0502020204030204" pitchFamily="34" charset="0"/>
              </a:rPr>
              <a:t>信徒既然与上帝爱的生命与性情有份，最大的挑战是如何把那舍己的爱，也是圣洁的爱，在生活中表彰出来。这是基督信仰的精髓，也是基督门徒最有效的见证。这样的见证，加上恰当的护教、传讲、教导，当能带领许多慕道者、包括穆斯林归主。大哉：绝无仅有的三位一体；绝无仅有的救赎恩情！</a:t>
            </a:r>
            <a:endParaRPr lang="zh-CN" altLang="zh-CN" sz="27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2150709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56651"/>
            <a:ext cx="12192000" cy="7155805"/>
          </a:xfrm>
          <a:prstGeom prst="rect">
            <a:avLst/>
          </a:prstGeom>
        </p:spPr>
        <p:txBody>
          <a:bodyPr wrap="square">
            <a:spAutoFit/>
          </a:bodyPr>
          <a:lstStyle/>
          <a:p>
            <a:pPr algn="just">
              <a:spcAft>
                <a:spcPts val="0"/>
              </a:spcAft>
            </a:pPr>
            <a:r>
              <a:rPr lang="en-US" altLang="zh-CN" sz="2700" b="1" u="sng" kern="100" dirty="0">
                <a:solidFill>
                  <a:srgbClr val="FF0000"/>
                </a:solidFill>
                <a:effectLst/>
                <a:ea typeface="SimHei" panose="02010609060101010101" pitchFamily="49" charset="-122"/>
              </a:rPr>
              <a:t>*</a:t>
            </a:r>
            <a:r>
              <a:rPr lang="zh-CN" altLang="zh-CN" sz="2700" b="1" u="sng" kern="100" dirty="0">
                <a:solidFill>
                  <a:srgbClr val="FF0000"/>
                </a:solidFill>
                <a:effectLst/>
                <a:ea typeface="SimHei" panose="02010609060101010101" pitchFamily="49" charset="-122"/>
                <a:cs typeface="Calibri" panose="020F0502020204030204" pitchFamily="34" charset="0"/>
              </a:rPr>
              <a:t>参考资料</a:t>
            </a:r>
            <a:endParaRPr lang="zh-CN" altLang="zh-CN" sz="2700" kern="100" dirty="0"/>
          </a:p>
          <a:p>
            <a:pPr algn="just">
              <a:spcAft>
                <a:spcPts val="0"/>
              </a:spcAft>
            </a:pPr>
            <a:r>
              <a:rPr lang="en-US" altLang="zh-CN" sz="2700" b="1" dirty="0">
                <a:effectLst/>
                <a:ea typeface="SimHei" panose="02010609060101010101" pitchFamily="49" charset="-122"/>
                <a:cs typeface="宋体" panose="02010600030101010101" pitchFamily="2" charset="-122"/>
              </a:rPr>
              <a:t>(*1) </a:t>
            </a:r>
            <a:r>
              <a:rPr lang="zh-CN" altLang="zh-CN" sz="2700" b="1" dirty="0">
                <a:effectLst/>
                <a:ea typeface="SimHei" panose="02010609060101010101" pitchFamily="49" charset="-122"/>
                <a:cs typeface="Calibri" panose="020F0502020204030204" pitchFamily="34" charset="0"/>
              </a:rPr>
              <a:t>笔者注意到</a:t>
            </a:r>
            <a:r>
              <a:rPr lang="en-US" altLang="zh-CN" sz="2700" b="1" dirty="0">
                <a:effectLst/>
                <a:ea typeface="SimHei" panose="02010609060101010101" pitchFamily="49" charset="-122"/>
                <a:cs typeface="宋体" panose="02010600030101010101" pitchFamily="2" charset="-122"/>
              </a:rPr>
              <a:t>Yusuf Ali </a:t>
            </a:r>
            <a:r>
              <a:rPr lang="zh-CN" altLang="zh-CN" sz="2700" b="1" dirty="0">
                <a:effectLst/>
                <a:ea typeface="SimHei" panose="02010609060101010101" pitchFamily="49" charset="-122"/>
                <a:cs typeface="Calibri" panose="020F0502020204030204" pitchFamily="34" charset="0"/>
              </a:rPr>
              <a:t>针对古兰经中相关</a:t>
            </a:r>
            <a:r>
              <a:rPr lang="en-US" altLang="zh-CN" sz="2700" b="1" dirty="0">
                <a:effectLst/>
                <a:ea typeface="SimHei" panose="02010609060101010101" pitchFamily="49" charset="-122"/>
                <a:cs typeface="宋体" panose="02010600030101010101" pitchFamily="2" charset="-122"/>
              </a:rPr>
              <a:t>“</a:t>
            </a:r>
            <a:r>
              <a:rPr lang="zh-CN" altLang="zh-CN" sz="2700" b="1" dirty="0">
                <a:effectLst/>
                <a:ea typeface="SimHei" panose="02010609060101010101" pitchFamily="49" charset="-122"/>
                <a:cs typeface="Calibri" panose="020F0502020204030204" pitchFamily="34" charset="0"/>
              </a:rPr>
              <a:t>三位一体</a:t>
            </a:r>
            <a:r>
              <a:rPr lang="en-US" altLang="zh-CN" sz="2700" b="1" dirty="0">
                <a:effectLst/>
                <a:ea typeface="SimHei" panose="02010609060101010101" pitchFamily="49" charset="-122"/>
                <a:cs typeface="宋体" panose="02010600030101010101" pitchFamily="2" charset="-122"/>
              </a:rPr>
              <a:t>”</a:t>
            </a:r>
            <a:r>
              <a:rPr lang="zh-CN" altLang="zh-CN" sz="2700" b="1" dirty="0">
                <a:effectLst/>
                <a:ea typeface="SimHei" panose="02010609060101010101" pitchFamily="49" charset="-122"/>
                <a:cs typeface="Calibri" panose="020F0502020204030204" pitchFamily="34" charset="0"/>
              </a:rPr>
              <a:t>的偏差翻译，最先乃是从</a:t>
            </a:r>
            <a:r>
              <a:rPr lang="en-US" altLang="zh-CN" sz="2700" b="1" dirty="0">
                <a:effectLst/>
                <a:ea typeface="SimHei" panose="02010609060101010101" pitchFamily="49" charset="-122"/>
                <a:cs typeface="宋体" panose="02010600030101010101" pitchFamily="2" charset="-122"/>
              </a:rPr>
              <a:t> </a:t>
            </a:r>
            <a:r>
              <a:rPr lang="en-US" altLang="zh-CN" sz="2700" b="1" dirty="0" err="1">
                <a:effectLst/>
                <a:ea typeface="SimHei" panose="02010609060101010101" pitchFamily="49" charset="-122"/>
                <a:cs typeface="宋体" panose="02010600030101010101" pitchFamily="2" charset="-122"/>
              </a:rPr>
              <a:t>Samy</a:t>
            </a:r>
            <a:r>
              <a:rPr lang="en-US" altLang="zh-CN" sz="2700" b="1" dirty="0">
                <a:effectLst/>
                <a:ea typeface="SimHei" panose="02010609060101010101" pitchFamily="49" charset="-122"/>
                <a:cs typeface="宋体" panose="02010600030101010101" pitchFamily="2" charset="-122"/>
              </a:rPr>
              <a:t> </a:t>
            </a:r>
            <a:r>
              <a:rPr lang="en-US" altLang="zh-CN" sz="2700" b="1" dirty="0" err="1">
                <a:effectLst/>
                <a:ea typeface="SimHei" panose="02010609060101010101" pitchFamily="49" charset="-122"/>
                <a:cs typeface="宋体" panose="02010600030101010101" pitchFamily="2" charset="-122"/>
              </a:rPr>
              <a:t>Tanagho</a:t>
            </a:r>
            <a:r>
              <a:rPr lang="zh-CN" altLang="zh-CN" sz="2700" b="1" dirty="0">
                <a:effectLst/>
                <a:ea typeface="SimHei" panose="02010609060101010101" pitchFamily="49" charset="-122"/>
                <a:cs typeface="Calibri" panose="020F0502020204030204" pitchFamily="34" charset="0"/>
              </a:rPr>
              <a:t>的著作</a:t>
            </a:r>
            <a:r>
              <a:rPr lang="en-US" altLang="zh-CN" sz="2700" b="1" i="1" dirty="0">
                <a:effectLst/>
                <a:ea typeface="SimHei" panose="02010609060101010101" pitchFamily="49" charset="-122"/>
                <a:cs typeface="宋体" panose="02010600030101010101" pitchFamily="2" charset="-122"/>
              </a:rPr>
              <a:t>Glad News! God Loves You My Muslim Friends</a:t>
            </a:r>
            <a:r>
              <a:rPr lang="en-US" altLang="zh-CN" sz="2700" b="1" dirty="0">
                <a:effectLst/>
                <a:ea typeface="SimHei" panose="02010609060101010101" pitchFamily="49" charset="-122"/>
                <a:cs typeface="宋体" panose="02010600030101010101" pitchFamily="2" charset="-122"/>
              </a:rPr>
              <a:t> (Colorado Spring: Authentic Publishing, 2006; Chapter 25) </a:t>
            </a:r>
            <a:r>
              <a:rPr lang="zh-CN" altLang="zh-CN" sz="2700" b="1" dirty="0">
                <a:effectLst/>
                <a:ea typeface="SimHei" panose="02010609060101010101" pitchFamily="49" charset="-122"/>
                <a:cs typeface="Calibri" panose="020F0502020204030204" pitchFamily="34" charset="0"/>
              </a:rPr>
              <a:t>有所看见</a:t>
            </a:r>
            <a:r>
              <a:rPr lang="en-US" altLang="zh-CN" sz="2700" b="1" dirty="0">
                <a:effectLst/>
                <a:ea typeface="SimHei" panose="02010609060101010101" pitchFamily="49" charset="-122"/>
                <a:cs typeface="宋体" panose="02010600030101010101" pitchFamily="2" charset="-122"/>
              </a:rPr>
              <a:t>. </a:t>
            </a:r>
          </a:p>
          <a:p>
            <a:pPr algn="just">
              <a:spcAft>
                <a:spcPts val="0"/>
              </a:spcAft>
            </a:pPr>
            <a:r>
              <a:rPr lang="zh-CN" altLang="zh-CN" sz="2700" b="1" kern="100" dirty="0">
                <a:effectLst/>
                <a:ea typeface="SimHei" panose="02010609060101010101" pitchFamily="49" charset="-122"/>
                <a:cs typeface="Calibri" panose="020F0502020204030204" pitchFamily="34" charset="0"/>
              </a:rPr>
              <a:t>（</a:t>
            </a:r>
            <a:r>
              <a:rPr lang="en-US" altLang="zh-CN" sz="2700" b="1" kern="100" dirty="0">
                <a:effectLst/>
                <a:ea typeface="SimHei" panose="02010609060101010101" pitchFamily="49" charset="-122"/>
              </a:rPr>
              <a:t>*2</a:t>
            </a:r>
            <a:r>
              <a:rPr lang="zh-CN" altLang="zh-CN" sz="2700" b="1" kern="100" dirty="0">
                <a:effectLst/>
                <a:ea typeface="SimHei" panose="02010609060101010101" pitchFamily="49" charset="-122"/>
                <a:cs typeface="Calibri" panose="020F0502020204030204" pitchFamily="34" charset="0"/>
              </a:rPr>
              <a:t>）</a:t>
            </a:r>
            <a:r>
              <a:rPr lang="en-US" altLang="zh-CN" sz="2700" b="1" kern="100" dirty="0">
                <a:effectLst/>
                <a:ea typeface="SimHei" panose="02010609060101010101" pitchFamily="49" charset="-122"/>
              </a:rPr>
              <a:t>“Triadic New Testament Passages and the Doctrine of the Trinity”—by Robert M. Bowman, Jr. (</a:t>
            </a:r>
            <a:r>
              <a:rPr lang="en-US" altLang="zh-CN" sz="2700" b="1" i="1" kern="100" dirty="0">
                <a:effectLst/>
                <a:ea typeface="SimHei" panose="02010609060101010101" pitchFamily="49" charset="-122"/>
              </a:rPr>
              <a:t>The Journal for Trinitarian Studies and Apologetics.</a:t>
            </a:r>
            <a:r>
              <a:rPr lang="en-US" altLang="zh-CN" sz="2700" b="1" kern="100" dirty="0">
                <a:effectLst/>
                <a:ea typeface="SimHei" panose="02010609060101010101" pitchFamily="49" charset="-122"/>
              </a:rPr>
              <a:t> Published by Biblical Press, The publishing Division of CARM-The Christian Apologetics and Research Ministry. Editor: Michael R. Burgos Jr; </a:t>
            </a:r>
            <a:r>
              <a:rPr lang="en-US" altLang="zh-CN" sz="2700" b="1" u="sng" kern="100" dirty="0">
                <a:solidFill>
                  <a:srgbClr val="0000FF"/>
                </a:solidFill>
                <a:effectLst/>
                <a:ea typeface="SimHei" panose="02010609060101010101" pitchFamily="49" charset="-122"/>
                <a:hlinkClick r:id="rId2"/>
              </a:rPr>
              <a:t>BiblicalPress@carm.org</a:t>
            </a:r>
            <a:r>
              <a:rPr lang="en-US" altLang="zh-CN" sz="2700" b="1" kern="100" dirty="0">
                <a:effectLst/>
                <a:ea typeface="SimHei" panose="02010609060101010101" pitchFamily="49" charset="-122"/>
              </a:rPr>
              <a:t>. Vol. 1, No. 1, January, 2013; pp. 7-54). </a:t>
            </a:r>
            <a:endParaRPr lang="zh-CN" altLang="zh-CN" sz="2700" kern="100" dirty="0"/>
          </a:p>
          <a:p>
            <a:pPr algn="just">
              <a:spcAft>
                <a:spcPts val="0"/>
              </a:spcAft>
            </a:pPr>
            <a:r>
              <a:rPr lang="zh-CN" altLang="zh-CN" sz="2700" b="1" kern="100" dirty="0">
                <a:effectLst/>
                <a:ea typeface="SimHei" panose="02010609060101010101" pitchFamily="49" charset="-122"/>
                <a:cs typeface="Calibri" panose="020F0502020204030204" pitchFamily="34" charset="0"/>
              </a:rPr>
              <a:t>（</a:t>
            </a:r>
            <a:r>
              <a:rPr lang="en-US" altLang="zh-CN" sz="2700" b="1" kern="100" dirty="0">
                <a:effectLst/>
                <a:ea typeface="SimHei" panose="02010609060101010101" pitchFamily="49" charset="-122"/>
              </a:rPr>
              <a:t>*3</a:t>
            </a:r>
            <a:r>
              <a:rPr lang="zh-CN" altLang="zh-CN" sz="2700" b="1" kern="100" dirty="0">
                <a:effectLst/>
                <a:ea typeface="SimHei" panose="02010609060101010101" pitchFamily="49" charset="-122"/>
                <a:cs typeface="Calibri" panose="020F0502020204030204" pitchFamily="34" charset="0"/>
              </a:rPr>
              <a:t>）</a:t>
            </a:r>
            <a:r>
              <a:rPr lang="en-US" altLang="zh-CN" sz="2700" b="1" kern="100" dirty="0">
                <a:effectLst/>
                <a:ea typeface="SimHei" panose="02010609060101010101" pitchFamily="49" charset="-122"/>
              </a:rPr>
              <a:t>Michael L. Brown, </a:t>
            </a:r>
            <a:r>
              <a:rPr lang="en-US" altLang="zh-CN" sz="2700" b="1" i="1" kern="100" dirty="0">
                <a:effectLst/>
                <a:ea typeface="SimHei" panose="02010609060101010101" pitchFamily="49" charset="-122"/>
              </a:rPr>
              <a:t>Answering Jewish Objections to Jesus, Vol. 2.</a:t>
            </a:r>
            <a:r>
              <a:rPr lang="en-US" altLang="zh-CN" sz="2700" b="1" kern="100" dirty="0">
                <a:effectLst/>
                <a:ea typeface="SimHei" panose="02010609060101010101" pitchFamily="49" charset="-122"/>
              </a:rPr>
              <a:t> Grand Rapids: Baker Book, 2000. </a:t>
            </a:r>
            <a:r>
              <a:rPr lang="zh-CN" altLang="zh-CN" sz="2700" b="1" kern="100" dirty="0">
                <a:effectLst/>
                <a:ea typeface="SimHei" panose="02010609060101010101" pitchFamily="49" charset="-122"/>
                <a:cs typeface="Calibri" panose="020F0502020204030204" pitchFamily="34" charset="0"/>
              </a:rPr>
              <a:t>（</a:t>
            </a:r>
            <a:r>
              <a:rPr lang="en-US" altLang="zh-CN" sz="2700" b="1" kern="100" dirty="0">
                <a:effectLst/>
                <a:ea typeface="SimHei" panose="02010609060101010101" pitchFamily="49" charset="-122"/>
              </a:rPr>
              <a:t>*4</a:t>
            </a:r>
            <a:r>
              <a:rPr lang="zh-CN" altLang="zh-CN" sz="2700" b="1" kern="100" dirty="0">
                <a:effectLst/>
                <a:ea typeface="SimHei" panose="02010609060101010101" pitchFamily="49" charset="-122"/>
                <a:cs typeface="Calibri" panose="020F0502020204030204" pitchFamily="34" charset="0"/>
              </a:rPr>
              <a:t>）笔者所读过论述</a:t>
            </a:r>
            <a:r>
              <a:rPr lang="en-US" altLang="zh-CN" sz="2700" b="1" kern="100" dirty="0">
                <a:effectLst/>
                <a:ea typeface="SimHei" panose="02010609060101010101" pitchFamily="49" charset="-122"/>
              </a:rPr>
              <a:t>/</a:t>
            </a:r>
            <a:r>
              <a:rPr lang="zh-CN" altLang="zh-CN" sz="2700" b="1" kern="100" dirty="0">
                <a:effectLst/>
                <a:ea typeface="SimHei" panose="02010609060101010101" pitchFamily="49" charset="-122"/>
                <a:cs typeface="Calibri" panose="020F0502020204030204" pitchFamily="34" charset="0"/>
              </a:rPr>
              <a:t>辩白基督全备神性的著作，以</a:t>
            </a:r>
            <a:r>
              <a:rPr lang="en-US" altLang="zh-CN" sz="2700" b="1" kern="100" dirty="0">
                <a:effectLst/>
                <a:ea typeface="SimHei" panose="02010609060101010101" pitchFamily="49" charset="-122"/>
              </a:rPr>
              <a:t>Robert L. </a:t>
            </a:r>
            <a:r>
              <a:rPr lang="en-US" altLang="zh-CN" sz="2700" b="1" kern="100" dirty="0" err="1">
                <a:effectLst/>
                <a:ea typeface="SimHei" panose="02010609060101010101" pitchFamily="49" charset="-122"/>
              </a:rPr>
              <a:t>Reymond</a:t>
            </a:r>
            <a:r>
              <a:rPr lang="zh-CN" altLang="zh-CN" sz="2700" b="1" kern="100" dirty="0">
                <a:effectLst/>
                <a:ea typeface="SimHei" panose="02010609060101010101" pitchFamily="49" charset="-122"/>
                <a:cs typeface="Calibri" panose="020F0502020204030204" pitchFamily="34" charset="0"/>
              </a:rPr>
              <a:t>的</a:t>
            </a:r>
            <a:r>
              <a:rPr lang="zh-CN" altLang="zh-CN" sz="2700" b="1" kern="100" dirty="0">
                <a:effectLst/>
                <a:ea typeface="Calibri" panose="020F0502020204030204" pitchFamily="34" charset="0"/>
              </a:rPr>
              <a:t> </a:t>
            </a:r>
            <a:r>
              <a:rPr lang="en-US" altLang="zh-CN" sz="2700" b="1" i="1" kern="100" dirty="0">
                <a:effectLst/>
                <a:ea typeface="Calibri" panose="020F0502020204030204" pitchFamily="34" charset="0"/>
              </a:rPr>
              <a:t>Jesus-Divine Messiah—The New Testament Witness</a:t>
            </a:r>
            <a:r>
              <a:rPr lang="en-US" altLang="zh-CN" sz="2700" b="1" kern="100" dirty="0">
                <a:effectLst/>
                <a:ea typeface="Calibri" panose="020F0502020204030204" pitchFamily="34" charset="0"/>
              </a:rPr>
              <a:t> </a:t>
            </a:r>
            <a:r>
              <a:rPr lang="zh-CN" altLang="zh-CN" sz="2700" b="1" kern="100" dirty="0">
                <a:effectLst/>
                <a:ea typeface="SimHei" panose="02010609060101010101" pitchFamily="49" charset="-122"/>
                <a:cs typeface="Calibri" panose="020F0502020204030204" pitchFamily="34" charset="0"/>
              </a:rPr>
              <a:t>为最棒，都当人手一册；期盼已有中文译本</a:t>
            </a:r>
            <a:r>
              <a:rPr lang="en-US" altLang="zh-CN" sz="2700" b="1" kern="100" dirty="0">
                <a:effectLst/>
                <a:ea typeface="SimHei" panose="02010609060101010101" pitchFamily="49" charset="-122"/>
              </a:rPr>
              <a:t> </a:t>
            </a:r>
            <a:endParaRPr lang="zh-CN" altLang="zh-CN" sz="2700" kern="100" dirty="0"/>
          </a:p>
          <a:p>
            <a:pPr lvl="0" algn="just">
              <a:spcAft>
                <a:spcPts val="0"/>
              </a:spcAft>
              <a:buFont typeface="+mj-lt"/>
              <a:buAutoNum type="arabicParenR"/>
            </a:pPr>
            <a:r>
              <a:rPr lang="zh-CN" altLang="zh-CN" sz="2700" b="1" kern="100" dirty="0">
                <a:effectLst/>
                <a:ea typeface="SimHei" panose="02010609060101010101" pitchFamily="49" charset="-122"/>
                <a:cs typeface="Calibri" panose="020F0502020204030204" pitchFamily="34" charset="0"/>
              </a:rPr>
              <a:t>註：本文的论述乃笔者前后经历</a:t>
            </a:r>
            <a:r>
              <a:rPr lang="en-US" altLang="zh-CN" sz="2700" b="1" kern="100" dirty="0">
                <a:effectLst/>
                <a:ea typeface="SimHei" panose="02010609060101010101" pitchFamily="49" charset="-122"/>
              </a:rPr>
              <a:t>30</a:t>
            </a:r>
            <a:r>
              <a:rPr lang="zh-CN" altLang="zh-CN" sz="2700" b="1" kern="100" dirty="0">
                <a:effectLst/>
                <a:ea typeface="SimHei" panose="02010609060101010101" pitchFamily="49" charset="-122"/>
                <a:cs typeface="Calibri" panose="020F0502020204030204" pitchFamily="34" charset="0"/>
              </a:rPr>
              <a:t>多年的神学探索、省思、深思、整合处理的成果，曾经在</a:t>
            </a:r>
            <a:r>
              <a:rPr lang="en-US" altLang="zh-CN" sz="2700" b="1" kern="100" dirty="0">
                <a:effectLst/>
                <a:ea typeface="SimHei" panose="02010609060101010101" pitchFamily="49" charset="-122"/>
              </a:rPr>
              <a:t>“</a:t>
            </a:r>
            <a:r>
              <a:rPr lang="zh-CN" altLang="zh-CN" sz="2700" b="1" kern="100" dirty="0">
                <a:effectLst/>
                <a:ea typeface="SimHei" panose="02010609060101010101" pitchFamily="49" charset="-122"/>
                <a:cs typeface="Calibri" panose="020F0502020204030204" pitchFamily="34" charset="0"/>
              </a:rPr>
              <a:t>华福</a:t>
            </a:r>
            <a:r>
              <a:rPr lang="en-US" altLang="zh-CN" sz="2700" b="1" kern="100" dirty="0">
                <a:effectLst/>
                <a:ea typeface="SimHei" panose="02010609060101010101" pitchFamily="49" charset="-122"/>
              </a:rPr>
              <a:t>”</a:t>
            </a:r>
            <a:r>
              <a:rPr lang="zh-CN" altLang="zh-CN" sz="2700" b="1" kern="100" dirty="0">
                <a:effectLst/>
                <a:ea typeface="SimHei" panose="02010609060101010101" pitchFamily="49" charset="-122"/>
                <a:cs typeface="Calibri" panose="020F0502020204030204" pitchFamily="34" charset="0"/>
              </a:rPr>
              <a:t>的《今日华人教会》等刊物登载过，而本文乃属于</a:t>
            </a:r>
            <a:r>
              <a:rPr lang="en-US" altLang="zh-CN" sz="2700" b="1" kern="100" dirty="0">
                <a:effectLst/>
                <a:ea typeface="SimHei" panose="02010609060101010101" pitchFamily="49" charset="-122"/>
              </a:rPr>
              <a:t>2020</a:t>
            </a:r>
            <a:r>
              <a:rPr lang="zh-CN" altLang="zh-CN" sz="2700" b="1" kern="100" dirty="0">
                <a:effectLst/>
                <a:ea typeface="SimHei" panose="02010609060101010101" pitchFamily="49" charset="-122"/>
                <a:cs typeface="Calibri" panose="020F0502020204030204" pitchFamily="34" charset="0"/>
              </a:rPr>
              <a:t>的修订与增订版，愿与所有关注</a:t>
            </a:r>
            <a:r>
              <a:rPr lang="en-US" altLang="zh-CN" sz="2700" b="1" kern="100" dirty="0">
                <a:effectLst/>
                <a:ea typeface="SimHei" panose="02010609060101010101" pitchFamily="49" charset="-122"/>
              </a:rPr>
              <a:t>“</a:t>
            </a:r>
            <a:r>
              <a:rPr lang="zh-CN" altLang="zh-CN" sz="2700" b="1" kern="100" dirty="0">
                <a:effectLst/>
                <a:ea typeface="SimHei" panose="02010609060101010101" pitchFamily="49" charset="-122"/>
                <a:cs typeface="Calibri" panose="020F0502020204030204" pitchFamily="34" charset="0"/>
              </a:rPr>
              <a:t>穆宣</a:t>
            </a:r>
            <a:r>
              <a:rPr lang="en-US" altLang="zh-CN" sz="2700" b="1" kern="100" dirty="0">
                <a:effectLst/>
                <a:ea typeface="SimHei" panose="02010609060101010101" pitchFamily="49" charset="-122"/>
              </a:rPr>
              <a:t>”</a:t>
            </a:r>
            <a:r>
              <a:rPr lang="zh-CN" altLang="zh-CN" sz="2700" b="1" kern="100" dirty="0">
                <a:effectLst/>
                <a:ea typeface="SimHei" panose="02010609060101010101" pitchFamily="49" charset="-122"/>
                <a:cs typeface="Calibri" panose="020F0502020204030204" pitchFamily="34" charset="0"/>
              </a:rPr>
              <a:t>挑战的基督门徒分享。其实每位认真寻求真理的基督门徒都可从中受益；阿们。</a:t>
            </a:r>
            <a:endParaRPr lang="zh-CN" altLang="zh-CN" sz="2700" kern="100" dirty="0"/>
          </a:p>
        </p:txBody>
      </p:sp>
    </p:spTree>
    <p:extLst>
      <p:ext uri="{BB962C8B-B14F-4D97-AF65-F5344CB8AC3E}">
        <p14:creationId xmlns:p14="http://schemas.microsoft.com/office/powerpoint/2010/main" val="3821280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88490"/>
            <a:ext cx="12191999" cy="6586418"/>
          </a:xfrm>
          <a:prstGeom prst="rect">
            <a:avLst/>
          </a:prstGeom>
        </p:spPr>
        <p:txBody>
          <a:bodyPr wrap="square">
            <a:spAutoFit/>
          </a:bodyPr>
          <a:lstStyle/>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rPr>
              <a:t>在新约经卷，</a:t>
            </a:r>
            <a:r>
              <a:rPr lang="zh-CN" altLang="en-US" sz="3000" b="1" kern="100" dirty="0">
                <a:effectLst/>
                <a:latin typeface="Microsoft JhengHei" panose="020B0604030504040204" pitchFamily="34" charset="-120"/>
                <a:ea typeface="Microsoft JhengHei" panose="020B0604030504040204" pitchFamily="34" charset="-120"/>
              </a:rPr>
              <a:t>实在</a:t>
            </a:r>
            <a:r>
              <a:rPr lang="zh-CN" altLang="zh-CN" sz="3000" b="1" kern="100" dirty="0">
                <a:effectLst/>
                <a:latin typeface="Microsoft JhengHei" panose="020B0604030504040204" pitchFamily="34" charset="-120"/>
                <a:ea typeface="Microsoft JhengHei" panose="020B0604030504040204" pitchFamily="34" charset="-120"/>
              </a:rPr>
              <a:t>可</a:t>
            </a:r>
            <a:r>
              <a:rPr lang="zh-CN" altLang="en-US" sz="3000" b="1" kern="100" dirty="0">
                <a:effectLst/>
                <a:latin typeface="Microsoft JhengHei" panose="020B0604030504040204" pitchFamily="34" charset="-120"/>
                <a:ea typeface="Microsoft JhengHei" panose="020B0604030504040204" pitchFamily="34" charset="-120"/>
              </a:rPr>
              <a:t>以</a:t>
            </a:r>
            <a:r>
              <a:rPr lang="zh-CN" altLang="zh-CN" sz="3000" b="1" kern="100" dirty="0">
                <a:effectLst/>
                <a:latin typeface="Microsoft JhengHei" panose="020B0604030504040204" pitchFamily="34" charset="-120"/>
                <a:ea typeface="Microsoft JhengHei" panose="020B0604030504040204" pitchFamily="34" charset="-120"/>
              </a:rPr>
              <a:t>读到</a:t>
            </a:r>
            <a:r>
              <a:rPr lang="zh-CN" altLang="en-US" sz="3000" b="1" kern="100" dirty="0">
                <a:latin typeface="Microsoft JhengHei" panose="020B0604030504040204" pitchFamily="34" charset="-120"/>
                <a:ea typeface="Microsoft JhengHei" panose="020B0604030504040204" pitchFamily="34" charset="-120"/>
              </a:rPr>
              <a:t>许多</a:t>
            </a:r>
            <a:r>
              <a:rPr lang="zh-CN" altLang="zh-CN" sz="3000" b="1" kern="100" dirty="0">
                <a:effectLst/>
                <a:latin typeface="Microsoft JhengHei" panose="020B0604030504040204" pitchFamily="34" charset="-120"/>
                <a:ea typeface="Microsoft JhengHei" panose="020B0604030504040204" pitchFamily="34" charset="-120"/>
              </a:rPr>
              <a:t>经文段落，在其文脉</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先后呈现圣父、圣子与圣灵的</a:t>
            </a:r>
            <a:r>
              <a:rPr lang="zh-CN" altLang="en-US" sz="3000" b="1" kern="100" dirty="0">
                <a:effectLst/>
                <a:latin typeface="Microsoft JhengHei" panose="020B0604030504040204" pitchFamily="34" charset="-120"/>
                <a:ea typeface="Microsoft JhengHei" panose="020B0604030504040204" pitchFamily="34" charset="-120"/>
              </a:rPr>
              <a:t>同</a:t>
            </a:r>
            <a:r>
              <a:rPr lang="zh-CN" altLang="zh-CN" sz="3000" b="1" kern="100" dirty="0">
                <a:effectLst/>
                <a:latin typeface="Microsoft JhengHei" panose="020B0604030504040204" pitchFamily="34" charset="-120"/>
                <a:ea typeface="Microsoft JhengHei" panose="020B0604030504040204" pitchFamily="34" charset="-120"/>
              </a:rPr>
              <a:t>在与作为，可称之为“三一性”段落（</a:t>
            </a:r>
            <a:r>
              <a:rPr lang="en-US" altLang="zh-CN" sz="3000" b="1" kern="100" dirty="0">
                <a:effectLst/>
                <a:latin typeface="Microsoft JhengHei" panose="020B0604030504040204" pitchFamily="34" charset="-120"/>
                <a:ea typeface="Microsoft JhengHei" panose="020B0604030504040204" pitchFamily="34" charset="-120"/>
              </a:rPr>
              <a:t>Triadic/ Trinitarian passages</a:t>
            </a:r>
            <a:r>
              <a:rPr lang="zh-CN" altLang="zh-CN" sz="3000" b="1" kern="100" dirty="0">
                <a:effectLst/>
                <a:latin typeface="Microsoft JhengHei" panose="020B0604030504040204" pitchFamily="34" charset="-120"/>
                <a:ea typeface="Microsoft JhengHei" panose="020B0604030504040204" pitchFamily="34" charset="-120"/>
              </a:rPr>
              <a:t>）。经文显示</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无论是关乎基督本身</a:t>
            </a:r>
            <a:r>
              <a:rPr lang="zh-CN" altLang="en-US" sz="3000" b="1" kern="100" dirty="0">
                <a:effectLst/>
                <a:latin typeface="Microsoft JhengHei" panose="020B0604030504040204" pitchFamily="34" charset="-120"/>
                <a:ea typeface="Microsoft JhengHei" panose="020B0604030504040204" pitchFamily="34" charset="-120"/>
              </a:rPr>
              <a:t>的</a:t>
            </a:r>
            <a:r>
              <a:rPr lang="zh-CN" altLang="zh-CN" sz="3000" b="1" kern="100" dirty="0">
                <a:effectLst/>
                <a:latin typeface="Microsoft JhengHei" panose="020B0604030504040204" pitchFamily="34" charset="-120"/>
                <a:ea typeface="Microsoft JhengHei" panose="020B0604030504040204" pitchFamily="34" charset="-120"/>
              </a:rPr>
              <a:t>，或</a:t>
            </a:r>
            <a:r>
              <a:rPr lang="zh-CN" altLang="en-US" sz="3000" b="1" kern="100" dirty="0">
                <a:effectLst/>
                <a:latin typeface="Microsoft JhengHei" panose="020B0604030504040204" pitchFamily="34" charset="-120"/>
                <a:ea typeface="Microsoft JhengHei" panose="020B0604030504040204" pitchFamily="34" charset="-120"/>
              </a:rPr>
              <a:t>是</a:t>
            </a:r>
            <a:r>
              <a:rPr lang="zh-CN" altLang="zh-CN" sz="3000" b="1" kern="100" dirty="0">
                <a:effectLst/>
                <a:latin typeface="Microsoft JhengHei" panose="020B0604030504040204" pitchFamily="34" charset="-120"/>
                <a:ea typeface="Microsoft JhengHei" panose="020B0604030504040204" pitchFamily="34" charset="-120"/>
              </a:rPr>
              <a:t>上帝的救赎工程</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圣父、圣子、圣灵都在配搭作工。倘若有人对“本体</a:t>
            </a:r>
            <a:r>
              <a:rPr lang="zh-CN" altLang="en-US" sz="3000" b="1" kern="100" dirty="0">
                <a:latin typeface="Microsoft JhengHei" panose="020B0604030504040204" pitchFamily="34" charset="-120"/>
                <a:ea typeface="Microsoft JhengHei" panose="020B0604030504040204" pitchFamily="34" charset="-120"/>
              </a:rPr>
              <a:t>论</a:t>
            </a:r>
            <a:r>
              <a:rPr lang="zh-CN" altLang="zh-CN" sz="3000" b="1" kern="100" dirty="0">
                <a:effectLst/>
                <a:latin typeface="Microsoft JhengHei" panose="020B0604030504040204" pitchFamily="34" charset="-120"/>
                <a:ea typeface="Microsoft JhengHei" panose="020B0604030504040204" pitchFamily="34" charset="-120"/>
              </a:rPr>
              <a:t>”的三位一体（</a:t>
            </a:r>
            <a:r>
              <a:rPr lang="en-US" altLang="zh-CN" sz="3000" b="1" kern="100" dirty="0">
                <a:effectLst/>
                <a:latin typeface="Microsoft JhengHei" panose="020B0604030504040204" pitchFamily="34" charset="-120"/>
                <a:ea typeface="Microsoft JhengHei" panose="020B0604030504040204" pitchFamily="34" charset="-120"/>
              </a:rPr>
              <a:t>metaphysical ontological Trinity</a:t>
            </a:r>
            <a:r>
              <a:rPr lang="zh-CN" altLang="zh-CN" sz="3000" b="1" kern="100" dirty="0">
                <a:effectLst/>
                <a:latin typeface="Microsoft JhengHei" panose="020B0604030504040204" pitchFamily="34" charset="-120"/>
                <a:ea typeface="Microsoft JhengHei" panose="020B0604030504040204" pitchFamily="34" charset="-120"/>
              </a:rPr>
              <a:t>）</a:t>
            </a:r>
            <a:r>
              <a:rPr lang="zh-CN" altLang="en-US" sz="3000" b="1" kern="100" dirty="0">
                <a:latin typeface="Microsoft JhengHei" panose="020B0604030504040204" pitchFamily="34" charset="-120"/>
                <a:ea typeface="Microsoft JhengHei" panose="020B0604030504040204" pitchFamily="34" charset="-120"/>
              </a:rPr>
              <a:t>难以理解</a:t>
            </a:r>
            <a:r>
              <a:rPr lang="zh-CN" altLang="zh-CN" sz="3000" b="1" kern="100" dirty="0">
                <a:effectLst/>
                <a:latin typeface="Microsoft JhengHei" panose="020B0604030504040204" pitchFamily="34" charset="-120"/>
                <a:ea typeface="Microsoft JhengHei" panose="020B0604030504040204" pitchFamily="34" charset="-120"/>
              </a:rPr>
              <a:t>，至少</a:t>
            </a:r>
            <a:r>
              <a:rPr lang="zh-CN" altLang="en-US" sz="3000" b="1" kern="100" dirty="0">
                <a:effectLst/>
                <a:latin typeface="Microsoft JhengHei" panose="020B0604030504040204" pitchFamily="34" charset="-120"/>
                <a:ea typeface="Microsoft JhengHei" panose="020B0604030504040204" pitchFamily="34" charset="-120"/>
              </a:rPr>
              <a:t>从</a:t>
            </a:r>
            <a:r>
              <a:rPr lang="zh-CN" altLang="zh-CN" sz="3000" b="1" kern="100" dirty="0">
                <a:effectLst/>
                <a:latin typeface="Microsoft JhengHei" panose="020B0604030504040204" pitchFamily="34" charset="-120"/>
                <a:ea typeface="Microsoft JhengHei" panose="020B0604030504040204" pitchFamily="34" charset="-120"/>
              </a:rPr>
              <a:t>功能性（</a:t>
            </a:r>
            <a:r>
              <a:rPr lang="en-US" altLang="zh-CN" sz="3000" b="1" kern="100" dirty="0">
                <a:effectLst/>
                <a:latin typeface="Microsoft JhengHei" panose="020B0604030504040204" pitchFamily="34" charset="-120"/>
                <a:ea typeface="Microsoft JhengHei" panose="020B0604030504040204" pitchFamily="34" charset="-120"/>
              </a:rPr>
              <a:t>economical/ functional Trinity</a:t>
            </a:r>
            <a:r>
              <a:rPr lang="zh-CN" altLang="zh-CN" sz="3000" b="1" kern="100" dirty="0">
                <a:effectLst/>
                <a:latin typeface="Microsoft JhengHei" panose="020B0604030504040204" pitchFamily="34" charset="-120"/>
                <a:ea typeface="Microsoft JhengHei" panose="020B0604030504040204" pitchFamily="34" charset="-120"/>
              </a:rPr>
              <a:t>）</a:t>
            </a:r>
            <a:r>
              <a:rPr lang="zh-CN" altLang="en-US" sz="3000" b="1" kern="100" dirty="0">
                <a:effectLst/>
                <a:latin typeface="Microsoft JhengHei" panose="020B0604030504040204" pitchFamily="34" charset="-120"/>
                <a:ea typeface="Microsoft JhengHei" panose="020B0604030504040204" pitchFamily="34" charset="-120"/>
              </a:rPr>
              <a:t>去理解</a:t>
            </a:r>
            <a:r>
              <a:rPr lang="zh-CN" altLang="zh-CN" sz="3000" b="1" kern="100" dirty="0">
                <a:effectLst/>
                <a:latin typeface="Microsoft JhengHei" panose="020B0604030504040204" pitchFamily="34" charset="-120"/>
                <a:ea typeface="Microsoft JhengHei" panose="020B0604030504040204" pitchFamily="34" charset="-120"/>
              </a:rPr>
              <a:t>三位一体</a:t>
            </a:r>
            <a:r>
              <a:rPr lang="zh-CN" altLang="en-US" sz="3000" b="1" kern="100" dirty="0">
                <a:effectLst/>
                <a:latin typeface="Microsoft JhengHei" panose="020B0604030504040204" pitchFamily="34" charset="-120"/>
                <a:ea typeface="Microsoft JhengHei" panose="020B0604030504040204" pitchFamily="34" charset="-120"/>
              </a:rPr>
              <a:t>论是容易些</a:t>
            </a:r>
            <a:r>
              <a:rPr lang="zh-CN" altLang="zh-CN" sz="3000" b="1" kern="100" dirty="0">
                <a:effectLst/>
                <a:latin typeface="Microsoft JhengHei" panose="020B0604030504040204" pitchFamily="34" charset="-120"/>
                <a:ea typeface="Microsoft JhengHei" panose="020B0604030504040204" pitchFamily="34" charset="-120"/>
              </a:rPr>
              <a:t>。</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rPr>
              <a:t> </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rPr>
              <a:t>兹引述数个“三一性”段落以作样本，其中较多是指向功能性</a:t>
            </a:r>
            <a:r>
              <a:rPr lang="en-US" altLang="zh-CN" sz="2800" b="1" kern="100" dirty="0">
                <a:effectLst/>
                <a:latin typeface="Microsoft JhengHei" panose="020B0604030504040204" pitchFamily="34" charset="-120"/>
                <a:ea typeface="Microsoft JhengHei" panose="020B0604030504040204" pitchFamily="34" charset="-120"/>
              </a:rPr>
              <a:t>:</a:t>
            </a:r>
          </a:p>
          <a:p>
            <a:pPr algn="just">
              <a:spcAft>
                <a:spcPts val="0"/>
              </a:spcAft>
            </a:pPr>
            <a:r>
              <a:rPr lang="en-US" altLang="zh-CN" sz="2800" b="1" kern="100" dirty="0">
                <a:effectLst/>
                <a:latin typeface="Microsoft JhengHei" panose="020B0604030504040204" pitchFamily="34" charset="-120"/>
                <a:ea typeface="Microsoft JhengHei" panose="020B0604030504040204" pitchFamily="34" charset="-120"/>
              </a:rPr>
              <a:t> </a:t>
            </a:r>
            <a:r>
              <a:rPr lang="zh-CN" altLang="zh-CN" sz="2600" b="1" kern="100" dirty="0">
                <a:effectLst/>
                <a:latin typeface="Microsoft JhengHei" panose="020B0604030504040204" pitchFamily="34" charset="-120"/>
                <a:ea typeface="Microsoft JhengHei" panose="020B0604030504040204" pitchFamily="34" charset="-120"/>
              </a:rPr>
              <a:t>可</a:t>
            </a:r>
            <a:r>
              <a:rPr lang="en-US" altLang="zh-CN" sz="2600" b="1" kern="100" dirty="0">
                <a:effectLst/>
                <a:latin typeface="Microsoft JhengHei" panose="020B0604030504040204" pitchFamily="34" charset="-120"/>
                <a:ea typeface="Microsoft JhengHei" panose="020B0604030504040204" pitchFamily="34" charset="-120"/>
              </a:rPr>
              <a:t>1: 8-12</a:t>
            </a:r>
            <a:r>
              <a:rPr lang="zh-CN" altLang="zh-CN" sz="2600" b="1" kern="100" dirty="0">
                <a:effectLst/>
                <a:latin typeface="Microsoft JhengHei" panose="020B0604030504040204" pitchFamily="34" charset="-120"/>
                <a:ea typeface="Microsoft JhengHei" panose="020B0604030504040204" pitchFamily="34" charset="-120"/>
              </a:rPr>
              <a:t>；约</a:t>
            </a:r>
            <a:r>
              <a:rPr lang="en-US" altLang="zh-CN" sz="2600" b="1" kern="100" dirty="0">
                <a:effectLst/>
                <a:latin typeface="Microsoft JhengHei" panose="020B0604030504040204" pitchFamily="34" charset="-120"/>
                <a:ea typeface="Microsoft JhengHei" panose="020B0604030504040204" pitchFamily="34" charset="-120"/>
              </a:rPr>
              <a:t> 1: 32-34</a:t>
            </a:r>
            <a:r>
              <a:rPr lang="zh-CN" altLang="zh-CN" sz="2600" b="1" kern="100" dirty="0">
                <a:effectLst/>
                <a:latin typeface="Microsoft JhengHei" panose="020B0604030504040204" pitchFamily="34" charset="-120"/>
                <a:ea typeface="Microsoft JhengHei" panose="020B0604030504040204" pitchFamily="34" charset="-120"/>
              </a:rPr>
              <a:t>；太</a:t>
            </a:r>
            <a:r>
              <a:rPr lang="en-US" altLang="zh-CN" sz="2600" b="1" kern="100" dirty="0">
                <a:effectLst/>
                <a:latin typeface="Microsoft JhengHei" panose="020B0604030504040204" pitchFamily="34" charset="-120"/>
                <a:ea typeface="Microsoft JhengHei" panose="020B0604030504040204" pitchFamily="34" charset="-120"/>
              </a:rPr>
              <a:t> 4: 1-4</a:t>
            </a:r>
            <a:r>
              <a:rPr lang="zh-CN" altLang="zh-CN" sz="2600" b="1" kern="100" dirty="0">
                <a:effectLst/>
                <a:latin typeface="Microsoft JhengHei" panose="020B0604030504040204" pitchFamily="34" charset="-120"/>
                <a:ea typeface="Microsoft JhengHei" panose="020B0604030504040204" pitchFamily="34" charset="-120"/>
              </a:rPr>
              <a:t>；路</a:t>
            </a:r>
            <a:r>
              <a:rPr lang="en-US" altLang="zh-CN" sz="2600" b="1" kern="100" dirty="0">
                <a:effectLst/>
                <a:latin typeface="Microsoft JhengHei" panose="020B0604030504040204" pitchFamily="34" charset="-120"/>
                <a:ea typeface="Microsoft JhengHei" panose="020B0604030504040204" pitchFamily="34" charset="-120"/>
              </a:rPr>
              <a:t>10: 21-22</a:t>
            </a:r>
            <a:r>
              <a:rPr lang="zh-CN" altLang="zh-CN" sz="2600" b="1" kern="100" dirty="0">
                <a:effectLst/>
                <a:latin typeface="Microsoft JhengHei" panose="020B0604030504040204" pitchFamily="34" charset="-120"/>
                <a:ea typeface="Microsoft JhengHei" panose="020B0604030504040204" pitchFamily="34" charset="-120"/>
              </a:rPr>
              <a:t>；太</a:t>
            </a:r>
            <a:r>
              <a:rPr lang="en-US" altLang="zh-CN" sz="2600" b="1" kern="100" dirty="0">
                <a:effectLst/>
                <a:latin typeface="Microsoft JhengHei" panose="020B0604030504040204" pitchFamily="34" charset="-120"/>
                <a:ea typeface="Microsoft JhengHei" panose="020B0604030504040204" pitchFamily="34" charset="-120"/>
              </a:rPr>
              <a:t>12: 18, 28-32/ </a:t>
            </a:r>
            <a:r>
              <a:rPr lang="zh-CN" altLang="zh-CN" sz="2600" b="1" kern="100" dirty="0">
                <a:effectLst/>
                <a:latin typeface="Microsoft JhengHei" panose="020B0604030504040204" pitchFamily="34" charset="-120"/>
                <a:ea typeface="Microsoft JhengHei" panose="020B0604030504040204" pitchFamily="34" charset="-120"/>
              </a:rPr>
              <a:t>太</a:t>
            </a:r>
            <a:r>
              <a:rPr lang="en-US" altLang="zh-CN" sz="2600" b="1" kern="100" dirty="0">
                <a:effectLst/>
                <a:latin typeface="Microsoft JhengHei" panose="020B0604030504040204" pitchFamily="34" charset="-120"/>
                <a:ea typeface="Microsoft JhengHei" panose="020B0604030504040204" pitchFamily="34" charset="-120"/>
              </a:rPr>
              <a:t>28: 18-20</a:t>
            </a:r>
            <a:r>
              <a:rPr lang="zh-CN" altLang="zh-CN" sz="2600" b="1" kern="100" dirty="0">
                <a:effectLst/>
                <a:latin typeface="Microsoft JhengHei" panose="020B0604030504040204" pitchFamily="34" charset="-120"/>
                <a:ea typeface="Microsoft JhengHei" panose="020B0604030504040204" pitchFamily="34" charset="-120"/>
              </a:rPr>
              <a:t>； 约</a:t>
            </a:r>
            <a:r>
              <a:rPr lang="en-US" altLang="zh-CN" sz="2600" b="1" kern="100" dirty="0">
                <a:effectLst/>
                <a:latin typeface="Microsoft JhengHei" panose="020B0604030504040204" pitchFamily="34" charset="-120"/>
                <a:ea typeface="Microsoft JhengHei" panose="020B0604030504040204" pitchFamily="34" charset="-120"/>
              </a:rPr>
              <a:t> 3: 34-36/ </a:t>
            </a:r>
            <a:r>
              <a:rPr lang="zh-CN" altLang="zh-CN" sz="2600" b="1" kern="100" dirty="0">
                <a:effectLst/>
                <a:latin typeface="Microsoft JhengHei" panose="020B0604030504040204" pitchFamily="34" charset="-120"/>
                <a:ea typeface="Microsoft JhengHei" panose="020B0604030504040204" pitchFamily="34" charset="-120"/>
              </a:rPr>
              <a:t>约</a:t>
            </a:r>
            <a:r>
              <a:rPr lang="en-US" altLang="zh-CN" sz="2600" b="1" kern="100" dirty="0">
                <a:effectLst/>
                <a:latin typeface="Microsoft JhengHei" panose="020B0604030504040204" pitchFamily="34" charset="-120"/>
                <a:ea typeface="Microsoft JhengHei" panose="020B0604030504040204" pitchFamily="34" charset="-120"/>
              </a:rPr>
              <a:t> 14: 15-17</a:t>
            </a:r>
            <a:r>
              <a:rPr lang="zh-CN" altLang="zh-CN" sz="2600" b="1" kern="100" dirty="0">
                <a:effectLst/>
                <a:latin typeface="Microsoft JhengHei" panose="020B0604030504040204" pitchFamily="34" charset="-120"/>
                <a:ea typeface="Microsoft JhengHei" panose="020B0604030504040204" pitchFamily="34" charset="-120"/>
              </a:rPr>
              <a:t>，</a:t>
            </a:r>
            <a:r>
              <a:rPr lang="en-US" altLang="zh-CN" sz="2600" b="1" kern="100" dirty="0">
                <a:effectLst/>
                <a:latin typeface="Microsoft JhengHei" panose="020B0604030504040204" pitchFamily="34" charset="-120"/>
                <a:ea typeface="Microsoft JhengHei" panose="020B0604030504040204" pitchFamily="34" charset="-120"/>
              </a:rPr>
              <a:t>26</a:t>
            </a:r>
            <a:r>
              <a:rPr lang="zh-CN" altLang="zh-CN" sz="2600" b="1" kern="100" dirty="0">
                <a:effectLst/>
                <a:latin typeface="Microsoft JhengHei" panose="020B0604030504040204" pitchFamily="34" charset="-120"/>
                <a:ea typeface="Microsoft JhengHei" panose="020B0604030504040204" pitchFamily="34" charset="-120"/>
              </a:rPr>
              <a:t>；</a:t>
            </a:r>
            <a:r>
              <a:rPr lang="en-US" altLang="zh-CN" sz="2600" b="1" kern="100" dirty="0">
                <a:effectLst/>
                <a:latin typeface="Microsoft JhengHei" panose="020B0604030504040204" pitchFamily="34" charset="-120"/>
                <a:ea typeface="Microsoft JhengHei" panose="020B0604030504040204" pitchFamily="34" charset="-120"/>
              </a:rPr>
              <a:t>15: 26</a:t>
            </a:r>
            <a:r>
              <a:rPr lang="zh-CN" altLang="zh-CN" sz="2600" b="1" kern="100" dirty="0">
                <a:effectLst/>
                <a:latin typeface="Microsoft JhengHei" panose="020B0604030504040204" pitchFamily="34" charset="-120"/>
                <a:ea typeface="Microsoft JhengHei" panose="020B0604030504040204" pitchFamily="34" charset="-120"/>
              </a:rPr>
              <a:t>；</a:t>
            </a:r>
            <a:r>
              <a:rPr lang="en-US" altLang="zh-CN" sz="2600" b="1" kern="100" dirty="0">
                <a:effectLst/>
                <a:latin typeface="Microsoft JhengHei" panose="020B0604030504040204" pitchFamily="34" charset="-120"/>
                <a:ea typeface="Microsoft JhengHei" panose="020B0604030504040204" pitchFamily="34" charset="-120"/>
              </a:rPr>
              <a:t>16: 7-15</a:t>
            </a:r>
            <a:r>
              <a:rPr lang="zh-CN" altLang="zh-CN" sz="2600" b="1" kern="100" dirty="0">
                <a:effectLst/>
                <a:latin typeface="Microsoft JhengHei" panose="020B0604030504040204" pitchFamily="34" charset="-120"/>
                <a:ea typeface="Microsoft JhengHei" panose="020B0604030504040204" pitchFamily="34" charset="-120"/>
              </a:rPr>
              <a:t>；</a:t>
            </a:r>
            <a:r>
              <a:rPr lang="en-US" altLang="zh-CN" sz="2600" b="1" kern="100" dirty="0">
                <a:effectLst/>
                <a:latin typeface="Microsoft JhengHei" panose="020B0604030504040204" pitchFamily="34" charset="-120"/>
                <a:ea typeface="Microsoft JhengHei" panose="020B0604030504040204" pitchFamily="34" charset="-120"/>
              </a:rPr>
              <a:t>20: 21-22</a:t>
            </a:r>
            <a:r>
              <a:rPr lang="zh-CN" altLang="zh-CN" sz="2600" b="1" kern="100" dirty="0">
                <a:effectLst/>
                <a:latin typeface="Microsoft JhengHei" panose="020B0604030504040204" pitchFamily="34" charset="-120"/>
                <a:ea typeface="Microsoft JhengHei" panose="020B0604030504040204" pitchFamily="34" charset="-120"/>
              </a:rPr>
              <a:t>；徒</a:t>
            </a:r>
            <a:r>
              <a:rPr lang="en-US" altLang="zh-CN" sz="2600" b="1" kern="100" dirty="0">
                <a:effectLst/>
                <a:latin typeface="Microsoft JhengHei" panose="020B0604030504040204" pitchFamily="34" charset="-120"/>
                <a:ea typeface="Microsoft JhengHei" panose="020B0604030504040204" pitchFamily="34" charset="-120"/>
              </a:rPr>
              <a:t>1: 4-8; 2: 17-21, 32-33, 38-39; 5: 3-9, 29-32; 7: 55-56; 10: 38, 44-48; 20: 21-24, 27-28</a:t>
            </a:r>
            <a:r>
              <a:rPr lang="zh-CN" altLang="zh-CN" sz="2600" b="1" kern="100" dirty="0">
                <a:effectLst/>
                <a:latin typeface="Microsoft JhengHei" panose="020B0604030504040204" pitchFamily="34" charset="-120"/>
                <a:ea typeface="Microsoft JhengHei" panose="020B0604030504040204" pitchFamily="34" charset="-120"/>
              </a:rPr>
              <a:t>；罗</a:t>
            </a:r>
            <a:r>
              <a:rPr lang="en-US" altLang="zh-CN" sz="2600" b="1" kern="100" dirty="0">
                <a:effectLst/>
                <a:latin typeface="Microsoft JhengHei" panose="020B0604030504040204" pitchFamily="34" charset="-120"/>
                <a:ea typeface="Microsoft JhengHei" panose="020B0604030504040204" pitchFamily="34" charset="-120"/>
              </a:rPr>
              <a:t> 1: 1-4; 5: 1-5; 8: 2-3, 9-11, 14-17, 23-34; 15: 11-13, 15-18, 30; </a:t>
            </a:r>
            <a:r>
              <a:rPr lang="zh-CN" altLang="zh-CN" sz="2600" b="1" kern="100" dirty="0">
                <a:effectLst/>
                <a:latin typeface="Microsoft JhengHei" panose="020B0604030504040204" pitchFamily="34" charset="-120"/>
                <a:ea typeface="Microsoft JhengHei" panose="020B0604030504040204" pitchFamily="34" charset="-120"/>
              </a:rPr>
              <a:t>林前</a:t>
            </a:r>
            <a:r>
              <a:rPr lang="en-US" altLang="zh-CN" sz="2600" b="1" kern="100" dirty="0">
                <a:effectLst/>
                <a:latin typeface="Microsoft JhengHei" panose="020B0604030504040204" pitchFamily="34" charset="-120"/>
                <a:ea typeface="Microsoft JhengHei" panose="020B0604030504040204" pitchFamily="34" charset="-120"/>
              </a:rPr>
              <a:t> 2: 1-5, 7-16; 3: 10-16; 6: 9-11, 17-20; 12; 4-6</a:t>
            </a:r>
            <a:r>
              <a:rPr lang="zh-CN" altLang="zh-CN" sz="2600" b="1" kern="100" dirty="0">
                <a:effectLst/>
                <a:latin typeface="Microsoft JhengHei" panose="020B0604030504040204" pitchFamily="34" charset="-120"/>
                <a:ea typeface="Microsoft JhengHei" panose="020B0604030504040204" pitchFamily="34" charset="-120"/>
              </a:rPr>
              <a:t>；林后</a:t>
            </a:r>
            <a:r>
              <a:rPr lang="en-US" altLang="zh-CN" sz="2600" b="1" kern="100" dirty="0">
                <a:effectLst/>
                <a:latin typeface="Microsoft JhengHei" panose="020B0604030504040204" pitchFamily="34" charset="-120"/>
                <a:ea typeface="Microsoft JhengHei" panose="020B0604030504040204" pitchFamily="34" charset="-120"/>
              </a:rPr>
              <a:t> 1: 20-22; 13: 14</a:t>
            </a:r>
            <a:r>
              <a:rPr lang="zh-CN" altLang="zh-CN" sz="2600" b="1" kern="100" dirty="0">
                <a:effectLst/>
                <a:latin typeface="Microsoft JhengHei" panose="020B0604030504040204" pitchFamily="34" charset="-120"/>
                <a:ea typeface="Microsoft JhengHei" panose="020B0604030504040204" pitchFamily="34" charset="-120"/>
              </a:rPr>
              <a:t>；加</a:t>
            </a:r>
            <a:r>
              <a:rPr lang="en-US" altLang="zh-CN" sz="2600" b="1" kern="100" dirty="0">
                <a:effectLst/>
                <a:latin typeface="Microsoft JhengHei" panose="020B0604030504040204" pitchFamily="34" charset="-120"/>
                <a:ea typeface="Microsoft JhengHei" panose="020B0604030504040204" pitchFamily="34" charset="-120"/>
              </a:rPr>
              <a:t> 4: 4-6; 5: 19-25</a:t>
            </a:r>
            <a:r>
              <a:rPr lang="zh-CN" altLang="zh-CN" sz="2600" b="1" kern="100" dirty="0">
                <a:effectLst/>
                <a:latin typeface="Microsoft JhengHei" panose="020B0604030504040204" pitchFamily="34" charset="-120"/>
                <a:ea typeface="Microsoft JhengHei" panose="020B0604030504040204" pitchFamily="34" charset="-120"/>
              </a:rPr>
              <a:t>；弗</a:t>
            </a:r>
            <a:r>
              <a:rPr lang="en-US" altLang="zh-CN" sz="2600" b="1" kern="100" dirty="0">
                <a:effectLst/>
                <a:latin typeface="Microsoft JhengHei" panose="020B0604030504040204" pitchFamily="34" charset="-120"/>
                <a:ea typeface="Microsoft JhengHei" panose="020B0604030504040204" pitchFamily="34" charset="-120"/>
              </a:rPr>
              <a:t> 1: 3-14, 17; 2: 18-22; 3: 14-19; 4: 4-6, 30-32; 5: 18-20</a:t>
            </a:r>
            <a:r>
              <a:rPr lang="zh-CN" altLang="zh-CN" sz="2600" b="1" kern="100" dirty="0">
                <a:effectLst/>
                <a:latin typeface="Microsoft JhengHei" panose="020B0604030504040204" pitchFamily="34" charset="-120"/>
                <a:ea typeface="Microsoft JhengHei" panose="020B0604030504040204" pitchFamily="34" charset="-120"/>
              </a:rPr>
              <a:t>。。（参</a:t>
            </a:r>
            <a:r>
              <a:rPr lang="en-US" altLang="zh-CN" sz="2600" b="1" kern="100" dirty="0">
                <a:effectLst/>
                <a:latin typeface="Microsoft JhengHei" panose="020B0604030504040204" pitchFamily="34" charset="-120"/>
                <a:ea typeface="Microsoft JhengHei" panose="020B0604030504040204" pitchFamily="34" charset="-120"/>
              </a:rPr>
              <a:t>-R. M. Bowman</a:t>
            </a:r>
            <a:r>
              <a:rPr lang="zh-CN" altLang="zh-CN" sz="2600" b="1" kern="100" dirty="0">
                <a:effectLst/>
                <a:latin typeface="Microsoft JhengHei" panose="020B0604030504040204" pitchFamily="34" charset="-120"/>
                <a:ea typeface="Microsoft JhengHei" panose="020B0604030504040204" pitchFamily="34" charset="-120"/>
              </a:rPr>
              <a:t>，</a:t>
            </a:r>
            <a:r>
              <a:rPr lang="en-US" altLang="zh-CN" sz="2600" b="1" kern="100" dirty="0">
                <a:effectLst/>
                <a:latin typeface="Microsoft JhengHei" panose="020B0604030504040204" pitchFamily="34" charset="-120"/>
                <a:ea typeface="Microsoft JhengHei" panose="020B0604030504040204" pitchFamily="34" charset="-120"/>
              </a:rPr>
              <a:t>Jr., Journal-CARM</a:t>
            </a:r>
            <a:r>
              <a:rPr lang="zh-CN" altLang="zh-CN" sz="2600" b="1" kern="100" dirty="0">
                <a:effectLst/>
                <a:latin typeface="Microsoft JhengHei" panose="020B0604030504040204" pitchFamily="34" charset="-120"/>
                <a:ea typeface="Microsoft JhengHei" panose="020B0604030504040204" pitchFamily="34" charset="-120"/>
              </a:rPr>
              <a:t>，</a:t>
            </a:r>
            <a:r>
              <a:rPr lang="en-US" altLang="zh-CN" sz="2600" b="1" kern="100" dirty="0">
                <a:effectLst/>
                <a:latin typeface="Microsoft JhengHei" panose="020B0604030504040204" pitchFamily="34" charset="-120"/>
                <a:ea typeface="Microsoft JhengHei" panose="020B0604030504040204" pitchFamily="34" charset="-120"/>
              </a:rPr>
              <a:t>pp. 7-54)</a:t>
            </a:r>
            <a:r>
              <a:rPr lang="zh-CN" altLang="zh-CN" sz="2600" b="1" kern="100" dirty="0">
                <a:effectLst/>
                <a:latin typeface="Microsoft JhengHei" panose="020B0604030504040204" pitchFamily="34" charset="-120"/>
                <a:ea typeface="Microsoft JhengHei" panose="020B0604030504040204" pitchFamily="34" charset="-120"/>
              </a:rPr>
              <a:t>（</a:t>
            </a:r>
            <a:r>
              <a:rPr lang="en-US" altLang="zh-CN" sz="2600" b="1" kern="100" dirty="0">
                <a:effectLst/>
                <a:latin typeface="Microsoft JhengHei" panose="020B0604030504040204" pitchFamily="34" charset="-120"/>
                <a:ea typeface="Microsoft JhengHei" panose="020B0604030504040204" pitchFamily="34" charset="-120"/>
              </a:rPr>
              <a:t>*2</a:t>
            </a:r>
            <a:r>
              <a:rPr lang="zh-CN" altLang="zh-CN" sz="2600" b="1" kern="100" dirty="0">
                <a:effectLst/>
                <a:latin typeface="Microsoft JhengHei" panose="020B0604030504040204" pitchFamily="34" charset="-120"/>
                <a:ea typeface="Microsoft JhengHei" panose="020B0604030504040204" pitchFamily="34" charset="-120"/>
              </a:rPr>
              <a:t>）</a:t>
            </a:r>
            <a:endParaRPr lang="zh-CN" altLang="zh-CN" sz="26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271064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27591"/>
            <a:ext cx="12192000" cy="6971139"/>
          </a:xfrm>
          <a:prstGeom prst="rect">
            <a:avLst/>
          </a:prstGeom>
        </p:spPr>
        <p:txBody>
          <a:bodyPr wrap="square">
            <a:spAutoFit/>
          </a:bodyPr>
          <a:lstStyle/>
          <a:p>
            <a:pPr algn="just">
              <a:spcAft>
                <a:spcPts val="0"/>
              </a:spcAft>
            </a:pPr>
            <a:r>
              <a:rPr lang="zh-CN" altLang="zh-CN" sz="3000" b="1" dirty="0">
                <a:effectLst/>
                <a:latin typeface="Microsoft JhengHei" panose="020B0604030504040204" pitchFamily="34" charset="-120"/>
                <a:ea typeface="Microsoft JhengHei" panose="020B0604030504040204" pitchFamily="34" charset="-120"/>
                <a:cs typeface="宋体" panose="02010600030101010101" pitchFamily="2" charset="-122"/>
              </a:rPr>
              <a:t>在探讨本体性三一神论的历史发展过程，过去西方教会所引用的观念与用词，常是哲学性形</a:t>
            </a:r>
            <a:r>
              <a:rPr lang="zh-CN" altLang="en-US" sz="3000" b="1" dirty="0">
                <a:latin typeface="Microsoft JhengHei" panose="020B0604030504040204" pitchFamily="34" charset="-120"/>
                <a:ea typeface="Microsoft JhengHei" panose="020B0604030504040204" pitchFamily="34" charset="-120"/>
                <a:cs typeface="宋体" panose="02010600030101010101" pitchFamily="2" charset="-122"/>
              </a:rPr>
              <a:t>的</a:t>
            </a:r>
            <a:r>
              <a:rPr lang="zh-CN" altLang="zh-CN" sz="3000" b="1" dirty="0">
                <a:effectLst/>
                <a:latin typeface="Microsoft JhengHei" panose="020B0604030504040204" pitchFamily="34" charset="-120"/>
                <a:ea typeface="Microsoft JhengHei" panose="020B0604030504040204" pitchFamily="34" charset="-120"/>
                <a:cs typeface="宋体" panose="02010600030101010101" pitchFamily="2" charset="-122"/>
              </a:rPr>
              <a:t>解释，</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宋体" panose="02010600030101010101" pitchFamily="2" charset="-122"/>
              </a:rPr>
              <a:t>如</a:t>
            </a:r>
            <a:r>
              <a:rPr lang="en-US" altLang="zh-CN" sz="3000" b="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 </a:t>
            </a:r>
            <a:r>
              <a:rPr lang="en-US" altLang="zh-CN" sz="3000" b="1" i="1" dirty="0" err="1">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ousia</a:t>
            </a:r>
            <a:r>
              <a:rPr lang="en-US" altLang="zh-CN" sz="3000" b="1" i="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000" b="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 </a:t>
            </a:r>
            <a:r>
              <a:rPr lang="en-US" altLang="zh-CN" sz="3000" b="1" i="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substantia/ </a:t>
            </a:r>
            <a:r>
              <a:rPr lang="en-US" altLang="zh-CN" sz="3000" b="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substance-</a:t>
            </a:r>
            <a:r>
              <a:rPr lang="en-US" altLang="zh-CN" sz="3000" b="1" dirty="0" err="1">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essense</a:t>
            </a:r>
            <a:r>
              <a:rPr lang="en-US" altLang="zh-CN" sz="3000" b="1" i="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本质</a:t>
            </a:r>
            <a:r>
              <a:rPr lang="en-US" altLang="zh-CN" sz="3000" b="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000" b="1" i="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hypostasis-</a:t>
            </a:r>
            <a:r>
              <a:rPr lang="en-US" altLang="zh-CN" sz="3000" b="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subsistence</a:t>
            </a:r>
            <a:r>
              <a:rPr lang="en-US" altLang="zh-CN" sz="3000" b="1" i="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000" b="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 </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依存</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实底</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位格</a:t>
            </a:r>
            <a:r>
              <a:rPr lang="en-US" altLang="zh-CN" sz="3000" b="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 </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000" b="1" i="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persona-</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位格</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面具，以及</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generation-</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生</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 eternal generation-</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永恒的生</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  filiation-</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基督的独生</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000" b="1" dirty="0" err="1">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spiration</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圣灵的吹</a:t>
            </a:r>
            <a:r>
              <a:rPr lang="zh-CN" altLang="en-US" sz="3000" b="1" dirty="0">
                <a:solidFill>
                  <a:srgbClr val="000000"/>
                </a:solidFill>
                <a:latin typeface="Microsoft JhengHei" panose="020B0604030504040204" pitchFamily="34" charset="-120"/>
                <a:ea typeface="Microsoft JhengHei" panose="020B0604030504040204" pitchFamily="34" charset="-120"/>
                <a:cs typeface="Arial" panose="020B0604020202020204" pitchFamily="34" charset="0"/>
              </a:rPr>
              <a:t>气</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000" b="1" i="1" dirty="0" err="1">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perichoresis</a:t>
            </a:r>
            <a:r>
              <a:rPr lang="en-US" altLang="zh-CN" sz="3000" b="1" i="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 co-inherence-</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三位一体內的互通</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zh-CN" altLang="en-US"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hypostatic union-</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位格</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 </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实底的合一</a:t>
            </a:r>
            <a:r>
              <a:rPr lang="en-US"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 </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等，对现代人</a:t>
            </a:r>
            <a:r>
              <a:rPr lang="zh-CN" altLang="en-US"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这些用词</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更是玄奥难懂。有需建构符合现代</a:t>
            </a:r>
            <a:r>
              <a:rPr lang="zh-CN" altLang="en-US"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人</a:t>
            </a:r>
            <a:r>
              <a:rPr lang="zh-CN" altLang="zh-CN" sz="3000" b="1" dirty="0">
                <a:solidFill>
                  <a:srgbClr val="000000"/>
                </a:solidFill>
                <a:effectLst/>
                <a:latin typeface="Microsoft JhengHei" panose="020B0604030504040204" pitchFamily="34" charset="-120"/>
                <a:ea typeface="Microsoft JhengHei" panose="020B0604030504040204" pitchFamily="34" charset="-120"/>
                <a:cs typeface="Arial" panose="020B0604020202020204" pitchFamily="34" charset="0"/>
              </a:rPr>
              <a:t>的理解范式。</a:t>
            </a:r>
            <a:endParaRPr lang="zh-CN" altLang="zh-CN" sz="3000" b="1" dirty="0">
              <a:latin typeface="Microsoft JhengHei" panose="020B0604030504040204" pitchFamily="34" charset="-120"/>
              <a:ea typeface="Microsoft JhengHei" panose="020B0604030504040204" pitchFamily="34" charset="-120"/>
              <a:cs typeface="宋体" panose="02010600030101010101" pitchFamily="2" charset="-122"/>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rPr>
              <a:t> </a:t>
            </a:r>
            <a:endParaRPr lang="zh-CN" altLang="zh-CN" sz="3000" b="1" kern="100" dirty="0">
              <a:latin typeface="Microsoft JhengHei" panose="020B0604030504040204" pitchFamily="34" charset="-120"/>
              <a:ea typeface="Microsoft JhengHei" panose="020B0604030504040204" pitchFamily="34" charset="-120"/>
            </a:endParaRPr>
          </a:p>
          <a:p>
            <a:pPr>
              <a:lnSpc>
                <a:spcPct val="115000"/>
              </a:lnSpc>
              <a:spcAft>
                <a:spcPts val="1000"/>
              </a:spcAft>
            </a:pPr>
            <a:r>
              <a:rPr lang="zh-CN" altLang="zh-CN" sz="3000" b="1" kern="100" dirty="0">
                <a:effectLst/>
                <a:latin typeface="Microsoft JhengHei" panose="020B0604030504040204" pitchFamily="34" charset="-120"/>
                <a:ea typeface="Microsoft JhengHei" panose="020B0604030504040204" pitchFamily="34" charset="-120"/>
              </a:rPr>
              <a:t>无论如何，基督信仰确信三位一体教义</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乃建立在稳固</a:t>
            </a:r>
            <a:r>
              <a:rPr lang="zh-CN" altLang="en-US" sz="3000" b="1" kern="100" dirty="0">
                <a:effectLst/>
                <a:latin typeface="Microsoft JhengHei" panose="020B0604030504040204" pitchFamily="34" charset="-120"/>
                <a:ea typeface="Microsoft JhengHei" panose="020B0604030504040204" pitchFamily="34" charset="-120"/>
              </a:rPr>
              <a:t>的</a:t>
            </a:r>
            <a:r>
              <a:rPr lang="zh-CN" altLang="zh-CN" sz="3000" b="1" kern="100" dirty="0">
                <a:effectLst/>
                <a:latin typeface="Microsoft JhengHei" panose="020B0604030504040204" pitchFamily="34" charset="-120"/>
                <a:ea typeface="Microsoft JhengHei" panose="020B0604030504040204" pitchFamily="34" charset="-120"/>
              </a:rPr>
              <a:t>经文</a:t>
            </a:r>
            <a:r>
              <a:rPr lang="zh-CN" altLang="en-US" sz="3000" b="1" kern="100" dirty="0">
                <a:effectLst/>
                <a:latin typeface="Microsoft JhengHei" panose="020B0604030504040204" pitchFamily="34" charset="-120"/>
                <a:ea typeface="Microsoft JhengHei" panose="020B0604030504040204" pitchFamily="34" charset="-120"/>
              </a:rPr>
              <a:t>启示</a:t>
            </a:r>
            <a:r>
              <a:rPr lang="zh-CN" altLang="zh-CN" sz="3000" b="1" kern="100" dirty="0">
                <a:effectLst/>
                <a:latin typeface="Microsoft JhengHei" panose="020B0604030504040204" pitchFamily="34" charset="-120"/>
                <a:ea typeface="Microsoft JhengHei" panose="020B0604030504040204" pitchFamily="34" charset="-120"/>
              </a:rPr>
              <a:t>与神学基础。按圣经的启示，论述三位一体有需掌握三方面的真理：</a:t>
            </a:r>
            <a:r>
              <a:rPr lang="en-US" altLang="zh-CN" sz="3000" b="1" kern="100" dirty="0">
                <a:latin typeface="Microsoft JhengHei" panose="020B0604030504040204" pitchFamily="34" charset="-120"/>
                <a:ea typeface="Microsoft JhengHei" panose="020B0604030504040204" pitchFamily="34" charset="-120"/>
              </a:rPr>
              <a:t>                1</a:t>
            </a:r>
            <a:r>
              <a:rPr lang="zh-CN" altLang="en-US" sz="3000" b="1" kern="100" dirty="0">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圣父、圣子、圣灵个别的完整位格；</a:t>
            </a:r>
            <a:r>
              <a:rPr lang="en-US" altLang="zh-CN" sz="3000" b="1" kern="100" dirty="0">
                <a:latin typeface="Microsoft JhengHei" panose="020B0604030504040204" pitchFamily="34" charset="-120"/>
                <a:ea typeface="Microsoft JhengHei" panose="020B0604030504040204" pitchFamily="34" charset="-120"/>
              </a:rPr>
              <a:t>                                                                  </a:t>
            </a:r>
            <a:r>
              <a:rPr lang="en-US" altLang="zh-CN" sz="3000" b="1" kern="100" dirty="0">
                <a:effectLst/>
                <a:latin typeface="Microsoft JhengHei" panose="020B0604030504040204" pitchFamily="34" charset="-120"/>
                <a:ea typeface="Microsoft JhengHei" panose="020B0604030504040204" pitchFamily="34" charset="-120"/>
              </a:rPr>
              <a:t>2) </a:t>
            </a:r>
            <a:r>
              <a:rPr lang="zh-CN" altLang="zh-CN" sz="3000" b="1" kern="100" dirty="0">
                <a:effectLst/>
                <a:latin typeface="Microsoft JhengHei" panose="020B0604030504040204" pitchFamily="34" charset="-120"/>
                <a:ea typeface="Microsoft JhengHei" panose="020B0604030504040204" pitchFamily="34" charset="-120"/>
              </a:rPr>
              <a:t>三个位格所共享的全备神性；</a:t>
            </a:r>
            <a:r>
              <a:rPr lang="en-US" altLang="zh-CN" sz="3000" b="1" kern="100" dirty="0">
                <a:latin typeface="Microsoft JhengHei" panose="020B0604030504040204" pitchFamily="34" charset="-120"/>
                <a:ea typeface="Microsoft JhengHei" panose="020B0604030504040204" pitchFamily="34" charset="-120"/>
              </a:rPr>
              <a:t>                                                                         </a:t>
            </a:r>
            <a:r>
              <a:rPr lang="en-US" altLang="zh-CN" sz="3000" b="1" kern="100" dirty="0">
                <a:effectLst/>
                <a:latin typeface="Microsoft JhengHei" panose="020B0604030504040204" pitchFamily="34" charset="-120"/>
                <a:ea typeface="Microsoft JhengHei" panose="020B0604030504040204" pitchFamily="34" charset="-120"/>
              </a:rPr>
              <a:t>3) </a:t>
            </a:r>
            <a:r>
              <a:rPr lang="zh-CN" altLang="zh-CN" sz="3000" b="1" kern="100" dirty="0">
                <a:effectLst/>
                <a:latin typeface="Microsoft JhengHei" panose="020B0604030504040204" pitchFamily="34" charset="-120"/>
                <a:ea typeface="Microsoft JhengHei" panose="020B0604030504040204" pitchFamily="34" charset="-120"/>
              </a:rPr>
              <a:t>圣父、圣子、圣灵</a:t>
            </a:r>
            <a:r>
              <a:rPr lang="zh-CN" altLang="en-US"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rPr>
              <a:t>在本质与功能上的合一。相关经文显示圣父、圣子、圣灵各有其完整位格，但本质上却是一神，非多神</a:t>
            </a:r>
            <a:r>
              <a:rPr lang="zh-CN" altLang="zh-CN" sz="2800" b="1" kern="100" dirty="0">
                <a:effectLst/>
                <a:ea typeface="SimHei" panose="02010609060101010101" pitchFamily="49" charset="-122"/>
              </a:rPr>
              <a:t>。</a:t>
            </a:r>
            <a:endParaRPr lang="zh-CN" altLang="zh-CN" sz="2800" kern="100" dirty="0"/>
          </a:p>
        </p:txBody>
      </p:sp>
    </p:spTree>
    <p:extLst>
      <p:ext uri="{BB962C8B-B14F-4D97-AF65-F5344CB8AC3E}">
        <p14:creationId xmlns:p14="http://schemas.microsoft.com/office/powerpoint/2010/main" val="2814484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7139903"/>
          </a:xfrm>
          <a:prstGeom prst="rect">
            <a:avLst/>
          </a:prstGeom>
        </p:spPr>
        <p:txBody>
          <a:bodyPr wrap="square">
            <a:spAutoFit/>
          </a:bodyPr>
          <a:lstStyle/>
          <a:p>
            <a:pPr>
              <a:lnSpc>
                <a:spcPct val="115000"/>
              </a:lnSpc>
              <a:spcAft>
                <a:spcPts val="1000"/>
              </a:spcAft>
            </a:pPr>
            <a:r>
              <a:rPr lang="zh-CN" altLang="zh-CN" sz="3000" b="1" kern="100" dirty="0">
                <a:latin typeface="Microsoft JhengHei" panose="020B0604030504040204" pitchFamily="34" charset="-120"/>
                <a:ea typeface="Microsoft JhengHei" panose="020B0604030504040204" pitchFamily="34" charset="-120"/>
              </a:rPr>
              <a:t>这三大要素</a:t>
            </a:r>
            <a:r>
              <a:rPr lang="zh-CN" altLang="en-US" sz="3000" b="1" kern="100" dirty="0">
                <a:latin typeface="Microsoft JhengHei" panose="020B0604030504040204" pitchFamily="34" charset="-120"/>
                <a:ea typeface="Microsoft JhengHei" panose="020B0604030504040204" pitchFamily="34" charset="-120"/>
              </a:rPr>
              <a:t>，</a:t>
            </a:r>
            <a:r>
              <a:rPr lang="zh-CN" altLang="zh-CN" sz="3000" b="1" kern="100" dirty="0">
                <a:latin typeface="Microsoft JhengHei" panose="020B0604030504040204" pitchFamily="34" charset="-120"/>
                <a:ea typeface="Microsoft JhengHei" panose="020B0604030504040204" pitchFamily="34" charset="-120"/>
              </a:rPr>
              <a:t>乃建构三位一体教义的稳固基</a:t>
            </a:r>
            <a:r>
              <a:rPr lang="zh-CN" altLang="en-US" sz="3000" b="1" kern="100" dirty="0">
                <a:latin typeface="Microsoft JhengHei" panose="020B0604030504040204" pitchFamily="34" charset="-120"/>
                <a:ea typeface="Microsoft JhengHei" panose="020B0604030504040204" pitchFamily="34" charset="-120"/>
              </a:rPr>
              <a:t>础</a:t>
            </a:r>
            <a:r>
              <a:rPr lang="zh-CN" altLang="zh-CN" sz="3000" b="1" kern="100" dirty="0">
                <a:latin typeface="Microsoft JhengHei" panose="020B0604030504040204" pitchFamily="34" charset="-120"/>
                <a:ea typeface="Microsoft JhengHei" panose="020B0604030504040204" pitchFamily="34" charset="-120"/>
              </a:rPr>
              <a:t>。但若要</a:t>
            </a:r>
            <a:r>
              <a:rPr lang="zh-CN" altLang="en-US" sz="3000" b="1" kern="100" dirty="0">
                <a:latin typeface="Microsoft JhengHei" panose="020B0604030504040204" pitchFamily="34" charset="-120"/>
                <a:ea typeface="Microsoft JhengHei" panose="020B0604030504040204" pitchFamily="34" charset="-120"/>
              </a:rPr>
              <a:t>做到</a:t>
            </a:r>
            <a:r>
              <a:rPr lang="zh-CN" altLang="zh-CN" sz="3000" b="1" kern="100" dirty="0">
                <a:latin typeface="Microsoft JhengHei" panose="020B0604030504040204" pitchFamily="34" charset="-120"/>
                <a:ea typeface="Microsoft JhengHei" panose="020B0604030504040204" pitchFamily="34" charset="-120"/>
              </a:rPr>
              <a:t>很理性、逻辑性、</a:t>
            </a:r>
            <a:r>
              <a:rPr lang="zh-CN" altLang="en-US" sz="3000" b="1" kern="100" dirty="0">
                <a:latin typeface="Microsoft JhengHei" panose="020B0604030504040204" pitchFamily="34" charset="-120"/>
                <a:ea typeface="Microsoft JhengHei" panose="020B0604030504040204" pitchFamily="34" charset="-120"/>
              </a:rPr>
              <a:t>清清楚楚，详详细细，</a:t>
            </a:r>
            <a:r>
              <a:rPr lang="zh-CN" altLang="zh-CN" sz="3000" b="1" kern="100" dirty="0">
                <a:latin typeface="Microsoft JhengHei" panose="020B0604030504040204" pitchFamily="34" charset="-120"/>
                <a:ea typeface="Microsoft JhengHei" panose="020B0604030504040204" pitchFamily="34" charset="-120"/>
              </a:rPr>
              <a:t>准</a:t>
            </a:r>
            <a:r>
              <a:rPr lang="zh-CN" altLang="en-US" sz="3000" b="1" kern="100" dirty="0">
                <a:latin typeface="Microsoft JhengHei" panose="020B0604030504040204" pitchFamily="34" charset="-120"/>
                <a:ea typeface="Microsoft JhengHei" panose="020B0604030504040204" pitchFamily="34" charset="-120"/>
              </a:rPr>
              <a:t>准确确</a:t>
            </a:r>
            <a:r>
              <a:rPr lang="zh-CN" altLang="zh-CN" sz="3000" b="1" kern="100" dirty="0">
                <a:latin typeface="Microsoft JhengHei" panose="020B0604030504040204" pitchFamily="34" charset="-120"/>
                <a:ea typeface="Microsoft JhengHei" panose="020B0604030504040204" pitchFamily="34" charset="-120"/>
              </a:rPr>
              <a:t>的分析</a:t>
            </a:r>
            <a:r>
              <a:rPr lang="zh-CN" altLang="en-US" sz="3000" b="1" kern="100" dirty="0">
                <a:latin typeface="Microsoft JhengHei" panose="020B0604030504040204" pitchFamily="34" charset="-120"/>
                <a:ea typeface="Microsoft JhengHei" panose="020B0604030504040204" pitchFamily="34" charset="-120"/>
              </a:rPr>
              <a:t>出，</a:t>
            </a:r>
            <a:r>
              <a:rPr lang="zh-CN" altLang="zh-CN" sz="3000" b="1" kern="100" dirty="0">
                <a:latin typeface="Microsoft JhengHei" panose="020B0604030504040204" pitchFamily="34" charset="-120"/>
                <a:ea typeface="Microsoft JhengHei" panose="020B0604030504040204" pitchFamily="34" charset="-120"/>
              </a:rPr>
              <a:t>个别位格的结构元素</a:t>
            </a:r>
            <a:r>
              <a:rPr lang="zh-CN" altLang="en-US" sz="3000" b="1" kern="100" dirty="0">
                <a:latin typeface="Microsoft JhengHei" panose="020B0604030504040204" pitchFamily="34" charset="-120"/>
                <a:ea typeface="Microsoft JhengHei" panose="020B0604030504040204" pitchFamily="34" charset="-120"/>
              </a:rPr>
              <a:t>，</a:t>
            </a:r>
            <a:r>
              <a:rPr lang="zh-CN" altLang="zh-CN" sz="3000" b="1" kern="100" dirty="0">
                <a:latin typeface="Microsoft JhengHei" panose="020B0604030504040204" pitchFamily="34" charset="-120"/>
                <a:ea typeface="Microsoft JhengHei" panose="020B0604030504040204" pitchFamily="34" charset="-120"/>
              </a:rPr>
              <a:t>以及彼此间如何互动的奥秘，那是只有比“三位一体上帝”更伟大的“上帝”才能办到的事！</a:t>
            </a:r>
            <a:endParaRPr lang="en-US" altLang="zh-CN" sz="3000" b="1" kern="100" dirty="0">
              <a:latin typeface="Microsoft JhengHei" panose="020B0604030504040204" pitchFamily="34" charset="-120"/>
              <a:ea typeface="Microsoft JhengHei" panose="020B0604030504040204" pitchFamily="34" charset="-120"/>
            </a:endParaRPr>
          </a:p>
          <a:p>
            <a:pPr>
              <a:lnSpc>
                <a:spcPct val="115000"/>
              </a:lnSpc>
              <a:spcAft>
                <a:spcPts val="1000"/>
              </a:spcAft>
            </a:pPr>
            <a:endParaRPr lang="en-US" altLang="zh-CN" sz="3000" b="1" kern="100" dirty="0">
              <a:latin typeface="Microsoft JhengHei" panose="020B0604030504040204" pitchFamily="34" charset="-120"/>
              <a:ea typeface="Microsoft JhengHei" panose="020B0604030504040204" pitchFamily="34" charset="-120"/>
            </a:endParaRPr>
          </a:p>
          <a:p>
            <a:pPr>
              <a:lnSpc>
                <a:spcPct val="115000"/>
              </a:lnSpc>
              <a:spcAft>
                <a:spcPts val="1000"/>
              </a:spcAft>
            </a:pPr>
            <a:r>
              <a:rPr lang="zh-CN" altLang="zh-CN" sz="3000" b="1" kern="100" dirty="0">
                <a:solidFill>
                  <a:srgbClr val="FF0000"/>
                </a:solidFill>
                <a:latin typeface="Microsoft JhengHei" panose="020B0604030504040204" pitchFamily="34" charset="-120"/>
                <a:ea typeface="Microsoft JhengHei" panose="020B0604030504040204" pitchFamily="34" charset="-120"/>
                <a:cs typeface="Calibri" panose="020F0502020204030204" pitchFamily="34" charset="0"/>
              </a:rPr>
              <a:t>此</a:t>
            </a:r>
            <a:r>
              <a:rPr lang="en-US" altLang="zh-CN" sz="3000" b="1" kern="100" dirty="0">
                <a:solidFill>
                  <a:srgbClr val="FF0000"/>
                </a:solidFill>
                <a:latin typeface="Microsoft JhengHei" panose="020B0604030504040204" pitchFamily="34" charset="-120"/>
                <a:ea typeface="Microsoft JhengHei" panose="020B0604030504040204" pitchFamily="34" charset="-120"/>
              </a:rPr>
              <a:t>“</a:t>
            </a:r>
            <a:r>
              <a:rPr lang="zh-CN" altLang="zh-CN" sz="3000" b="1" kern="100" dirty="0">
                <a:solidFill>
                  <a:srgbClr val="FF0000"/>
                </a:solidFill>
                <a:latin typeface="Microsoft JhengHei" panose="020B0604030504040204" pitchFamily="34" charset="-120"/>
                <a:ea typeface="Microsoft JhengHei" panose="020B0604030504040204" pitchFamily="34" charset="-120"/>
                <a:cs typeface="Calibri" panose="020F0502020204030204" pitchFamily="34" charset="0"/>
              </a:rPr>
              <a:t>导论</a:t>
            </a:r>
            <a:r>
              <a:rPr lang="en-US" altLang="zh-CN" sz="3000" b="1" kern="100" dirty="0">
                <a:solidFill>
                  <a:srgbClr val="FF0000"/>
                </a:solidFill>
                <a:latin typeface="Microsoft JhengHei" panose="020B0604030504040204" pitchFamily="34" charset="-120"/>
                <a:ea typeface="Microsoft JhengHei" panose="020B0604030504040204" pitchFamily="34" charset="-120"/>
              </a:rPr>
              <a:t>”</a:t>
            </a:r>
            <a:r>
              <a:rPr lang="zh-CN" altLang="zh-CN" sz="3000" b="1" kern="100" dirty="0">
                <a:solidFill>
                  <a:srgbClr val="FF0000"/>
                </a:solidFill>
                <a:latin typeface="Microsoft JhengHei" panose="020B0604030504040204" pitchFamily="34" charset="-120"/>
                <a:ea typeface="Microsoft JhengHei" panose="020B0604030504040204" pitchFamily="34" charset="-120"/>
                <a:cs typeface="Calibri" panose="020F0502020204030204" pitchFamily="34" charset="0"/>
              </a:rPr>
              <a:t>带出两个重要信息：</a:t>
            </a:r>
            <a:endParaRPr lang="en-US" altLang="zh-CN" sz="3000" b="1" kern="100" dirty="0">
              <a:solidFill>
                <a:srgbClr val="FF0000"/>
              </a:solidFill>
              <a:latin typeface="Microsoft JhengHei" panose="020B0604030504040204" pitchFamily="34" charset="-120"/>
              <a:ea typeface="Microsoft JhengHei" panose="020B0604030504040204" pitchFamily="34" charset="-120"/>
              <a:cs typeface="Calibri" panose="020F0502020204030204" pitchFamily="34" charset="0"/>
            </a:endParaRPr>
          </a:p>
          <a:p>
            <a:pPr>
              <a:lnSpc>
                <a:spcPct val="115000"/>
              </a:lnSpc>
              <a:spcAft>
                <a:spcPts val="1000"/>
              </a:spcAft>
              <a:buAutoNum type="arabicParenR"/>
            </a:pP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在不违背上述三大真理的规范之下，基督教圈内学者</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当存谦卑与开明的心态看待</a:t>
            </a:r>
            <a:r>
              <a:rPr lang="en-US" altLang="zh-CN" sz="3000" b="1" kern="100" dirty="0">
                <a:latin typeface="Microsoft JhengHei" panose="020B0604030504040204" pitchFamily="34" charset="-120"/>
                <a:ea typeface="Microsoft JhengHei" panose="020B0604030504040204" pitchFamily="34" charset="-120"/>
              </a:rPr>
              <a:t>“</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同行</a:t>
            </a:r>
            <a:r>
              <a:rPr lang="en-US" altLang="zh-CN" sz="3000" b="1" kern="100" dirty="0">
                <a:latin typeface="Microsoft JhengHei" panose="020B0604030504040204" pitchFamily="34" charset="-120"/>
                <a:ea typeface="Microsoft JhengHei" panose="020B0604030504040204" pitchFamily="34" charset="-120"/>
              </a:rPr>
              <a:t>”</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所提出的相关阐述，不要轻率论断、定罪；</a:t>
            </a:r>
            <a:endParaRPr lang="en-US" altLang="zh-CN" sz="3000" b="1" kern="100" dirty="0">
              <a:latin typeface="Microsoft JhengHei" panose="020B0604030504040204" pitchFamily="34" charset="-120"/>
              <a:ea typeface="Microsoft JhengHei" panose="020B0604030504040204" pitchFamily="34" charset="-120"/>
              <a:cs typeface="Calibri" panose="020F0502020204030204" pitchFamily="34" charset="0"/>
            </a:endParaRPr>
          </a:p>
          <a:p>
            <a:pPr>
              <a:lnSpc>
                <a:spcPct val="115000"/>
              </a:lnSpc>
              <a:spcAft>
                <a:spcPts val="1000"/>
              </a:spcAft>
            </a:pPr>
            <a:r>
              <a:rPr lang="en-US" altLang="zh-CN" sz="3000" b="1" kern="100" dirty="0">
                <a:latin typeface="Microsoft JhengHei" panose="020B0604030504040204" pitchFamily="34" charset="-120"/>
                <a:ea typeface="Microsoft JhengHei" panose="020B0604030504040204" pitchFamily="34" charset="-120"/>
              </a:rPr>
              <a:t>2) </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在与穆斯林的对话中，需先向他们阐明</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有关课题</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存在</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的启示性与奥秘性</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因为他们常会以为在这课题，可在逻辑与理性层面</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，三言两语的为难问题，就轻易</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辩胜基督徒。</a:t>
            </a:r>
            <a:endParaRPr lang="zh-CN" altLang="zh-CN" sz="3000" kern="100" dirty="0">
              <a:latin typeface="Microsoft JhengHei" panose="020B0604030504040204" pitchFamily="34" charset="-120"/>
              <a:ea typeface="Microsoft JhengHei" panose="020B0604030504040204" pitchFamily="34" charset="-120"/>
            </a:endParaRPr>
          </a:p>
          <a:p>
            <a:pPr>
              <a:lnSpc>
                <a:spcPct val="115000"/>
              </a:lnSpc>
              <a:spcAft>
                <a:spcPts val="1000"/>
              </a:spcAft>
            </a:pPr>
            <a:endParaRPr lang="zh-CN" altLang="zh-CN" sz="32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612858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06327"/>
            <a:ext cx="12192000" cy="3936975"/>
          </a:xfrm>
          <a:prstGeom prst="rect">
            <a:avLst/>
          </a:prstGeom>
        </p:spPr>
        <p:txBody>
          <a:bodyPr wrap="square">
            <a:spAutoFit/>
          </a:bodyPr>
          <a:lstStyle/>
          <a:p>
            <a:pPr>
              <a:lnSpc>
                <a:spcPct val="115000"/>
              </a:lnSpc>
              <a:spcAft>
                <a:spcPts val="100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探索神论</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与信仰时</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，穆斯林学者乃不时</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就</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拿</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出</a:t>
            </a:r>
            <a:r>
              <a:rPr lang="en-US" altLang="zh-CN" sz="3000" b="1" kern="100" dirty="0">
                <a:effectLst/>
                <a:latin typeface="Microsoft JhengHei" panose="020B0604030504040204" pitchFamily="34" charset="-120"/>
                <a:ea typeface="Microsoft JhengHei" panose="020B0604030504040204" pitchFamily="34" charset="-120"/>
              </a:rPr>
              <a:t>“</a:t>
            </a:r>
            <a:r>
              <a:rPr lang="en-US" altLang="zh-CN" sz="3000" b="1" kern="100" dirty="0" err="1">
                <a:effectLst/>
                <a:latin typeface="Microsoft JhengHei" panose="020B0604030504040204" pitchFamily="34" charset="-120"/>
                <a:ea typeface="Microsoft JhengHei" panose="020B0604030504040204" pitchFamily="34" charset="-120"/>
              </a:rPr>
              <a:t>bilakaifa</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莫问如何</a:t>
            </a:r>
            <a:r>
              <a:rPr lang="en-US"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为何</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；或者</a:t>
            </a:r>
            <a:r>
              <a:rPr lang="en-US" altLang="zh-CN" sz="3000" b="1" kern="100" dirty="0">
                <a:effectLst/>
                <a:latin typeface="Microsoft JhengHei" panose="020B0604030504040204" pitchFamily="34" charset="-120"/>
                <a:ea typeface="Microsoft JhengHei" panose="020B0604030504040204" pitchFamily="34" charset="-120"/>
              </a:rPr>
              <a:t>“</a:t>
            </a:r>
            <a:r>
              <a:rPr lang="en-US" altLang="zh-CN" sz="3000" b="1" kern="100" dirty="0" err="1">
                <a:effectLst/>
                <a:latin typeface="Microsoft JhengHei" panose="020B0604030504040204" pitchFamily="34" charset="-120"/>
                <a:ea typeface="Microsoft JhengHei" panose="020B0604030504040204" pitchFamily="34" charset="-120"/>
              </a:rPr>
              <a:t>mukhalafa</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阿拉是完全的另类</a:t>
            </a:r>
            <a:r>
              <a:rPr lang="en-US" altLang="zh-CN" sz="3000" b="1" kern="100" dirty="0">
                <a:effectLst/>
                <a:latin typeface="Microsoft JhengHei" panose="020B0604030504040204" pitchFamily="34" charset="-120"/>
                <a:ea typeface="Microsoft JhengHei" panose="020B0604030504040204" pitchFamily="34" charset="-120"/>
              </a:rPr>
              <a:t>/ </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不同</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；甚至说“安拉知道，你不知道”</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为挡箭牌以回避一些</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伊斯兰的信仰</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难题</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endParaRPr lang="en-US"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pPr>
              <a:lnSpc>
                <a:spcPct val="115000"/>
              </a:lnSpc>
              <a:spcAft>
                <a:spcPts val="100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例如</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古兰经</a:t>
            </a:r>
            <a:r>
              <a:rPr lang="en-US" altLang="zh-CN" sz="3000" b="1" u="sng" kern="100" dirty="0">
                <a:effectLst/>
                <a:latin typeface="Microsoft JhengHei" panose="020B0604030504040204" pitchFamily="34" charset="-120"/>
                <a:ea typeface="Microsoft JhengHei" panose="020B0604030504040204" pitchFamily="34" charset="-120"/>
              </a:rPr>
              <a:t>20</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effectLst/>
                <a:latin typeface="Microsoft JhengHei" panose="020B0604030504040204" pitchFamily="34" charset="-120"/>
                <a:ea typeface="Microsoft JhengHei" panose="020B0604030504040204" pitchFamily="34" charset="-120"/>
              </a:rPr>
              <a:t>39</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提到阿拉的眼（</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监护</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：原文为</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眼</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3000" b="1" u="sng" kern="100" dirty="0">
                <a:effectLst/>
                <a:latin typeface="Microsoft JhengHei" panose="020B0604030504040204" pitchFamily="34" charset="-120"/>
                <a:ea typeface="Microsoft JhengHei" panose="020B0604030504040204" pitchFamily="34" charset="-120"/>
              </a:rPr>
              <a:t>28</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effectLst/>
                <a:latin typeface="Microsoft JhengHei" panose="020B0604030504040204" pitchFamily="34" charset="-120"/>
                <a:ea typeface="Microsoft JhengHei" panose="020B0604030504040204" pitchFamily="34" charset="-120"/>
              </a:rPr>
              <a:t>88</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effectLst/>
                <a:latin typeface="Microsoft JhengHei" panose="020B0604030504040204" pitchFamily="34" charset="-120"/>
                <a:ea typeface="Microsoft JhengHei" panose="020B0604030504040204" pitchFamily="34" charset="-120"/>
              </a:rPr>
              <a:t>55</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effectLst/>
                <a:latin typeface="Microsoft JhengHei" panose="020B0604030504040204" pitchFamily="34" charset="-120"/>
                <a:ea typeface="Microsoft JhengHei" panose="020B0604030504040204" pitchFamily="34" charset="-120"/>
              </a:rPr>
              <a:t>27</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提到阿拉的面（</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本体</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：原文为</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面</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古</a:t>
            </a:r>
            <a:r>
              <a:rPr lang="en-US" altLang="zh-CN" sz="3000" b="1" u="sng" kern="100" dirty="0">
                <a:effectLst/>
                <a:latin typeface="Microsoft JhengHei" panose="020B0604030504040204" pitchFamily="34" charset="-120"/>
                <a:ea typeface="Microsoft JhengHei" panose="020B0604030504040204" pitchFamily="34" charset="-120"/>
              </a:rPr>
              <a:t>39</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effectLst/>
                <a:latin typeface="Microsoft JhengHei" panose="020B0604030504040204" pitchFamily="34" charset="-120"/>
                <a:ea typeface="Microsoft JhengHei" panose="020B0604030504040204" pitchFamily="34" charset="-120"/>
              </a:rPr>
              <a:t>67</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effectLst/>
                <a:latin typeface="Microsoft JhengHei" panose="020B0604030504040204" pitchFamily="34" charset="-120"/>
                <a:ea typeface="Microsoft JhengHei" panose="020B0604030504040204" pitchFamily="34" charset="-120"/>
              </a:rPr>
              <a:t>68</a:t>
            </a:r>
            <a:r>
              <a:rPr lang="zh-CN" altLang="zh-CN" sz="3000" b="1" u="sng"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u="sng" kern="100" dirty="0">
                <a:effectLst/>
                <a:latin typeface="Microsoft JhengHei" panose="020B0604030504040204" pitchFamily="34" charset="-120"/>
                <a:ea typeface="Microsoft JhengHei" panose="020B0604030504040204" pitchFamily="34" charset="-120"/>
              </a:rPr>
              <a:t>42</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提到阿拉的手</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等拟人化描述。问题是阿拉既是无形无像</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且超越的，何来眼、手与面？祂的眼、手与面等又是如何操作？</a:t>
            </a:r>
            <a:endParaRPr lang="zh-CN" altLang="zh-CN" sz="30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134169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2001" cy="5911875"/>
          </a:xfrm>
          <a:prstGeom prst="rect">
            <a:avLst/>
          </a:prstGeom>
        </p:spPr>
        <p:txBody>
          <a:bodyPr wrap="square">
            <a:spAutoFit/>
          </a:bodyPr>
          <a:lstStyle/>
          <a:p>
            <a:pPr>
              <a:lnSpc>
                <a:spcPct val="115000"/>
              </a:lnSpc>
              <a:spcAft>
                <a:spcPts val="100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针对上述课题，穆斯林学者提供不同解释，有的按字面或当喻意处理，有的索性以</a:t>
            </a:r>
            <a:r>
              <a:rPr lang="en-US" altLang="zh-CN" sz="3000" b="1" kern="100" dirty="0">
                <a:effectLst/>
                <a:latin typeface="Microsoft JhengHei" panose="020B0604030504040204" pitchFamily="34" charset="-120"/>
                <a:ea typeface="Microsoft JhengHei" panose="020B0604030504040204" pitchFamily="34" charset="-120"/>
              </a:rPr>
              <a:t>“</a:t>
            </a:r>
            <a:r>
              <a:rPr lang="en-US" altLang="zh-CN" sz="3000" b="1" kern="100" dirty="0" err="1">
                <a:effectLst/>
                <a:latin typeface="Microsoft JhengHei" panose="020B0604030504040204" pitchFamily="34" charset="-120"/>
                <a:ea typeface="Microsoft JhengHei" panose="020B0604030504040204" pitchFamily="34" charset="-120"/>
              </a:rPr>
              <a:t>bilakaifa</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莫问如何</a:t>
            </a:r>
            <a:r>
              <a:rPr lang="en-US"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为何</a:t>
            </a:r>
            <a:r>
              <a:rPr lang="en-US" altLang="zh-CN" sz="3000" b="1" kern="100" dirty="0">
                <a:effectLst/>
                <a:latin typeface="Microsoft JhengHei" panose="020B0604030504040204" pitchFamily="34" charset="-120"/>
                <a:ea typeface="Microsoft JhengHei" panose="020B0604030504040204" pitchFamily="34" charset="-120"/>
              </a:rPr>
              <a:t>”</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a:t>
            </a:r>
            <a:r>
              <a:rPr lang="en-US" altLang="zh-CN" sz="3000" b="1" kern="100" dirty="0">
                <a:effectLst/>
                <a:latin typeface="Microsoft JhengHei" panose="020B0604030504040204" pitchFamily="34" charset="-120"/>
                <a:ea typeface="Microsoft JhengHei" panose="020B0604030504040204" pitchFamily="34" charset="-120"/>
              </a:rPr>
              <a:t>“</a:t>
            </a:r>
            <a:r>
              <a:rPr lang="en-US" altLang="zh-CN" sz="3000" b="1" kern="100" dirty="0" err="1">
                <a:latin typeface="Microsoft JhengHei" panose="020B0604030504040204" pitchFamily="34" charset="-120"/>
                <a:ea typeface="Microsoft JhengHei" panose="020B0604030504040204" pitchFamily="34" charset="-120"/>
              </a:rPr>
              <a:t>mukhalafa</a:t>
            </a:r>
            <a:r>
              <a:rPr lang="en-US" altLang="zh-CN" sz="3000" b="1" kern="100" dirty="0">
                <a:latin typeface="Microsoft JhengHei" panose="020B0604030504040204" pitchFamily="34" charset="-120"/>
                <a:ea typeface="Microsoft JhengHei" panose="020B0604030504040204" pitchFamily="34" charset="-120"/>
              </a:rPr>
              <a:t> “</a:t>
            </a:r>
            <a:r>
              <a:rPr lang="zh-CN" altLang="zh-CN" sz="3000" b="1" kern="100" dirty="0">
                <a:latin typeface="Microsoft JhengHei" panose="020B0604030504040204" pitchFamily="34" charset="-120"/>
                <a:ea typeface="Microsoft JhengHei" panose="020B0604030504040204" pitchFamily="34" charset="-120"/>
                <a:cs typeface="Calibri" panose="020F0502020204030204" pitchFamily="34" charset="0"/>
              </a:rPr>
              <a:t>阿拉是完全的另类</a:t>
            </a:r>
            <a:r>
              <a:rPr lang="en-US" altLang="zh-CN" sz="3000" b="1" kern="100" dirty="0">
                <a:latin typeface="Microsoft JhengHei" panose="020B0604030504040204" pitchFamily="34" charset="-120"/>
                <a:ea typeface="Microsoft JhengHei" panose="020B0604030504040204" pitchFamily="34" charset="-120"/>
              </a:rPr>
              <a:t>/</a:t>
            </a:r>
            <a:r>
              <a:rPr lang="en-US" altLang="zh-CN" sz="3000" b="1" kern="100" dirty="0">
                <a:effectLst/>
                <a:latin typeface="Microsoft JhengHei" panose="020B0604030504040204" pitchFamily="34" charset="-120"/>
                <a:ea typeface="Microsoft JhengHei" panose="020B0604030504040204" pitchFamily="34" charset="-120"/>
              </a:rPr>
              <a:t>”</a:t>
            </a:r>
            <a:r>
              <a:rPr lang="zh-CN" altLang="en-US" sz="3000" b="1" kern="100" dirty="0">
                <a:effectLst/>
                <a:latin typeface="Microsoft JhengHei" panose="020B0604030504040204" pitchFamily="34" charset="-120"/>
                <a:ea typeface="Microsoft JhengHei" panose="020B0604030504040204" pitchFamily="34" charset="-120"/>
              </a:rPr>
              <a:t>；”安拉知道你不知道”</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回应。</a:t>
            </a:r>
            <a:endParaRPr lang="en-US"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endParaRPr>
          </a:p>
          <a:p>
            <a:pPr>
              <a:lnSpc>
                <a:spcPct val="115000"/>
              </a:lnSpc>
              <a:spcAft>
                <a:spcPts val="100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圣经中有更多与上</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帝有</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关的拟人</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化</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喻意描述，需要时基督徒也可作出类似回应，因为对比宇宙万物，三位一体的上帝</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绝对是永恒、超越的</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灵</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，绝对是</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另类</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；更何况三位一体</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论，</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乃</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属于</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上帝神性</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本体</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内在的</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结构性</a:t>
            </a:r>
            <a:r>
              <a:rPr lang="en-US" altLang="zh-CN" sz="3000" b="1" kern="100" dirty="0">
                <a:effectLst/>
                <a:latin typeface="Microsoft JhengHei" panose="020B0604030504040204" pitchFamily="34" charset="-120"/>
                <a:ea typeface="Microsoft JhengHei" panose="020B0604030504040204" pitchFamily="34" charset="-12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奥秘。</a:t>
            </a:r>
            <a:endParaRPr lang="zh-CN" altLang="zh-CN" sz="3000" kern="100" dirty="0">
              <a:latin typeface="Microsoft JhengHei" panose="020B0604030504040204" pitchFamily="34" charset="-120"/>
              <a:ea typeface="Microsoft JhengHei" panose="020B0604030504040204" pitchFamily="34" charset="-120"/>
            </a:endParaRPr>
          </a:p>
          <a:p>
            <a:pPr algn="just">
              <a:spcAft>
                <a:spcPts val="0"/>
              </a:spcAft>
            </a:pP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本章尝试把基督教的神观与救赎观，比较伊斯兰的神观与救赎观，摆在一起摊开论述。单就神观已够复杂，救赎观的内涵也甚深广</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要把世界两大宗教的</a:t>
            </a:r>
            <a:r>
              <a:rPr lang="zh-CN" altLang="en-US" sz="3000" b="1" kern="100" dirty="0">
                <a:latin typeface="Microsoft JhengHei" panose="020B0604030504040204" pitchFamily="34" charset="-120"/>
                <a:ea typeface="Microsoft JhengHei" panose="020B0604030504040204" pitchFamily="34" charset="-120"/>
                <a:cs typeface="Calibri" panose="020F0502020204030204" pitchFamily="34" charset="0"/>
              </a:rPr>
              <a:t>神学</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课题，以有限的篇幅</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加以比较</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整合处理</a:t>
            </a:r>
            <a:r>
              <a:rPr lang="zh-CN" altLang="en-US"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a:t>
            </a:r>
            <a:r>
              <a:rPr lang="zh-CN" altLang="zh-CN" sz="3000" b="1" kern="100" dirty="0">
                <a:effectLst/>
                <a:latin typeface="Microsoft JhengHei" panose="020B0604030504040204" pitchFamily="34" charset="-120"/>
                <a:ea typeface="Microsoft JhengHei" panose="020B0604030504040204" pitchFamily="34" charset="-120"/>
                <a:cs typeface="Calibri" panose="020F0502020204030204" pitchFamily="34" charset="0"/>
              </a:rPr>
              <a:t>难免有所疏漏，尚希阅者赐教。</a:t>
            </a:r>
            <a:endParaRPr lang="zh-CN" altLang="zh-CN" sz="3000" kern="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56283750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427</TotalTime>
  <Words>11438</Words>
  <Application>Microsoft Office PowerPoint</Application>
  <PresentationFormat>Widescreen</PresentationFormat>
  <Paragraphs>230</Paragraphs>
  <Slides>46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Microsoft JhengHei</vt:lpstr>
      <vt:lpstr>黑体</vt:lpstr>
      <vt:lpstr>黑体</vt:lpstr>
      <vt:lpstr>Arial</vt:lpstr>
      <vt:lpstr>Calibri</vt:lpstr>
      <vt:lpstr>Calibri Light</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chan HK</cp:lastModifiedBy>
  <cp:revision>62</cp:revision>
  <dcterms:created xsi:type="dcterms:W3CDTF">2020-05-06T01:52:04Z</dcterms:created>
  <dcterms:modified xsi:type="dcterms:W3CDTF">2024-12-25T07:57:38Z</dcterms:modified>
</cp:coreProperties>
</file>