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-6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44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63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35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68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605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018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487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23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71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14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63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B034D-B40C-4B61-B5AC-4CA489D2088E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26368-EB04-4470-B6CE-CD4899F1C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97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2532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穆罕默德生平研究：第六课：穆罕默德的死因与圣战教导：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本课简介：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本课程根据穆斯林的传统，圣训的记录的研究，找到了穆罕默德的死因。穆罕默德是什么时候死的，他是如何死的？关于这个课题也非常少被穆斯林公开讨论，为什么？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理由很简单：穆罕默德的死因带出一个与审核是否是真先知的议题。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本课也讨论了穆罕默德在古兰经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如何启示录圣战以及圣战的手段。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899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83198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II</a:t>
            </a:r>
            <a:r>
              <a:rPr lang="zh-CN" altLang="zh-CN" sz="2800" b="1" dirty="0">
                <a:solidFill>
                  <a:srgbClr val="FF0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）穆罕默德一些具争议的做法与说法：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solidFill>
                  <a:srgbClr val="003399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穆罕默德的一些厚此薄彼的做法：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阿布．达立的儿子阿里</a:t>
            </a:r>
            <a:r>
              <a:rPr lang="zh-TW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Ali bin Abu 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Talib</a:t>
            </a:r>
            <a:r>
              <a:rPr lang="zh-TW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是穆罕默德的堂弟，是记录</a:t>
            </a:r>
            <a:r>
              <a:rPr lang="zh-TW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他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信息的十位</a:t>
            </a:r>
            <a:r>
              <a:rPr lang="zh-TW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同伴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之一。他曾假装穆罕默德睡在他床上骗过刺客，让穆罕默德逃到往麦地那，救了他一命，自己却几乎被杀。，见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Martin Lings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Muhammad: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His Life Based on the Earliest Sources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1983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117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阿里居住在麦加，是一位有学识的年青人，他的知识是向叔叔阿布．哈卡木（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Hakam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）所学，阿布．哈卡木是个学者，拥有全阿拉伯最大的图书馆，但穆罕默德及穆斯林们却指控他为『无知的人』。一次穆罕默德领受安拉降示一节古兰经文，贬称这位不接受他是先知的叔叔为：</a:t>
            </a:r>
            <a:r>
              <a:rPr lang="zh-CN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阿布．节海里（</a:t>
            </a:r>
            <a:r>
              <a:rPr lang="en-US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</a:t>
            </a:r>
            <a:r>
              <a:rPr lang="en-US" altLang="zh-CN" sz="2800" b="1" i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Jahl</a:t>
            </a:r>
            <a:r>
              <a:rPr lang="zh-CN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，即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无知之父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参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Muhammad: His Life Based on the Earliest Sources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58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页。阿布．节海里，这名字，记录在见《布哈里圣训》及《穆斯林圣训》，并阿布．达伍德的《圣行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sunna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》。许多穆斯林；尤其是什叶派穆斯林认为，阿里比穆罕默德更具备先知的资格。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2502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以下故事反映了穆罕默德厚此薄彼，而且自我中心，他自己可以拥有的，别人不一定得到。参《布哈里圣训》卷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62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#157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bint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Shati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'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Daughters of the Prophet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189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Qayyim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Jawziyya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Zad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Ma'ad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V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117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Imam As-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Suhaili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Rawd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Unuf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阿里是穆罕默德的女婿。而穆罕默德的女儿法蒂玛最怕一件事，就是她还在世时，丈夫阿里纳妾。阿里眼看穆罕默德与其他同伴都妻妾成群，他也希望能像大家一样，可以多妻，这是古兰经、穆罕默德、天使吉卜利里，以及安拉都认可的。所以，对所有妇女适用和合法的事，先知的女儿也应一视同仁，就是说，她的丈夫可以娶四位妻子。穆罕默德的女儿法蒂玛，亦亲眼看见父亲娶妻众多，超过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个。而且穆罕默德再娶时，之前所娶的众妻仍然健在，也都还蛮年轻的。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9534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然而，适用于众妇女的启示，却不适用于穆罕默德的女儿。当阿里宣布想要与阿慕尔（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Amr bin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Hisham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）的女儿订婚时；即阿布 哈卡木 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Hakam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）的女儿。阿里的妻子－穆罕默德的女儿－法蒂玛很生气，于是去向父亲诉苦。这事让穆罕默德很为难，他仍然支持伊斯兰的男子可娶四妻的教导呢，或是因女儿生气而屈服？穆罕默德决定把他的真主和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吉卜利里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的教导给忘掉，按女儿法蒂玛的意思，他禁止阿里再娶。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他爱女心切，不许阿里学他、学其他穆斯林一样娶几位妻子，以免最心爱的女儿天天痛苦；他认为女婿纳妾会让女儿太难受，所以不许。在那个星期，穆罕默德上清真寺，在讲坛前演说：『我绝对不许、绝对不许、绝对不许，他有了我女儿还要再娶，或者与我女儿离婚另娶，因为女儿就是我的一部份；伤害我女儿的，就是伤害我。见《布哈里圣训》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#61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111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；《穆斯林圣训》书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#6000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。整个故事见于《布哈里圣训》卷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53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#342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；卷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#76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，并《穆斯林圣训》书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#5999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6001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6002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9943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其他穆斯林妇女得忍受丈夫纳妾，法蒂玛却不用，为什么会这样的呢？莎乌达，爱莎、哈夫莎、欧姆萨拉玛、宰纳布，还有穆罕默德其他妻子，都得容忍丈夫穆罕默德另娶，不论她们是否同意，为何法蒂玛可以免役？穆罕默德辩称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法蒂玛是我的一部份，伤害她的，就是伤害我。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难道爱莎就不是父亲阿布．巴卡的一部份，哈夫莎就不是其父亲乌玛的一部份了？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这两位父亲还是他最好的同伴兼岳父，第一与第二继承人哩！穆罕默德这样厚此薄彼，竟还有穆斯林替他说好话：『阿里想娶的未婚妻是穆斯林，但她的父亲是不信道者，所以先知不许他娶她』。然而，欧姆萨拉玛；朱伟利亚；她们嫁穆罕默德时，她们的父亲岂不也是不信道者？还有埃及人麦尔彦呢？为什么这些不信道者的女儿可以嫁穆罕默德</a:t>
            </a:r>
            <a:r>
              <a:rPr lang="zh-CN" altLang="zh-CN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？</a:t>
            </a:r>
            <a:r>
              <a:rPr lang="zh-CN" altLang="zh-CN" b="1" dirty="0">
                <a:solidFill>
                  <a:srgbClr val="000099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</a:t>
            </a:r>
            <a:endParaRPr lang="zh-CN" altLang="zh-CN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1742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525" y="0"/>
            <a:ext cx="12115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99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穆罕默德启示可以淫人妻子（战俘）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这位伊斯兰先知曾说：</a:t>
            </a:r>
            <a:r>
              <a:rPr lang="zh-CN" altLang="zh-CN" sz="28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穆斯林啊，你们可以</a:t>
            </a:r>
            <a:r>
              <a:rPr lang="zh-CN" altLang="en-US" sz="28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要</a:t>
            </a:r>
            <a:r>
              <a:rPr lang="zh-CN" altLang="zh-CN" sz="28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俘虏的妻子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。然而，好些穆斯林与穆斯林战士，却不敢接受穆罕默德这话。他们侵袭奥他斯（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Awtas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）后，俘虏不少妇女，而她们的丈夫仍然活着；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虽然穆罕默德告诉这些穆斯林战士，可以与这些他们管辖的战俘妻子行淫，有些战士却不肯听从。而这位宣称领受安拉启示的阿都拉（</a:t>
            </a:r>
            <a:r>
              <a:rPr lang="en-US" altLang="zh-CN" sz="2800" b="1" kern="0" dirty="0" err="1">
                <a:ea typeface="SimHei" panose="02010609060101010101" pitchFamily="49" charset="-122"/>
                <a:cs typeface="Times New Roman" panose="02020603050405020304" pitchFamily="18" charset="0"/>
              </a:rPr>
              <a:t>Abd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 Allah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）之子，穆罕默德，竟宣称与俘虏之妻行淫是合法的。为了说服群众，穆罕默德的真主已准备好一节经文，让天使吉卜利里（加百列）带下来；</a:t>
            </a:r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9900"/>
                </a:solidFill>
              </a:rPr>
              <a:t>古兰经〈妇女〉</a:t>
            </a:r>
            <a:r>
              <a:rPr lang="en-US" altLang="zh-CN" sz="2800" b="1" dirty="0">
                <a:solidFill>
                  <a:srgbClr val="009900"/>
                </a:solidFill>
              </a:rPr>
              <a:t>4</a:t>
            </a:r>
            <a:r>
              <a:rPr lang="zh-CN" altLang="zh-CN" sz="2800" b="1" dirty="0">
                <a:solidFill>
                  <a:srgbClr val="009900"/>
                </a:solidFill>
              </a:rPr>
              <a:t>：</a:t>
            </a:r>
            <a:r>
              <a:rPr lang="en-US" altLang="zh-CN" sz="2800" b="1" dirty="0">
                <a:solidFill>
                  <a:srgbClr val="009900"/>
                </a:solidFill>
              </a:rPr>
              <a:t>24…. </a:t>
            </a:r>
            <a:r>
              <a:rPr lang="zh-CN" altLang="zh-CN" sz="2800" b="1" dirty="0">
                <a:solidFill>
                  <a:srgbClr val="009900"/>
                </a:solidFill>
              </a:rPr>
              <a:t>他又严禁你们娶有丈夫的妇女，但你们所管辖的妇女除外；真主以此为你们的定制。除此以外，一切妇女，对于你们是合法的，你们可以借自己的财产而谋与妇女结合，但你们应当是贞节的，不可是淫荡的。既与你们成婚的妇女，你们应当把已决定的聘仪交给她们。既决定聘仪之后，你们双方同意的事，对于你们是毫无罪过的。真主确是全知的，确是至睿的。</a:t>
            </a:r>
            <a:endParaRPr lang="zh-CN" altLang="zh-CN" sz="2800" dirty="0">
              <a:solidFill>
                <a:srgbClr val="009900"/>
              </a:solidFill>
            </a:endParaRP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11733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关键的词句在这句：</a:t>
            </a:r>
            <a:r>
              <a:rPr lang="zh-CN" altLang="zh-CN" sz="2800" b="1" dirty="0">
                <a:solidFill>
                  <a:srgbClr val="FF0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Times New Roman" panose="02020603050405020304" pitchFamily="18" charset="0"/>
              </a:rPr>
              <a:t>但你们所管辖的妇女除外。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Times New Roman" panose="02020603050405020304" pitchFamily="18" charset="0"/>
              </a:rPr>
              <a:t>所谓被你们管辖的妇女，指的就是那些被掳之人的妻女。虽然他们不是寡妇，但她们是战利品。（而后半段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是不是在说：只要双方同意，具有交易的性，也是合法的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)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？</a:t>
            </a:r>
            <a:r>
              <a:rPr lang="zh-CN" altLang="zh-CN" sz="28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简直匪夷所思！许多穆斯林学者认同这个故事，认为穆斯林与俘虏得来的妇女行淫是合法的。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Suyuti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Causes of 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Descendancy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73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页、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Zamkhashri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131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页、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Musnid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Sahih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，还有许多伊斯兰经典都确认这个故事。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en-US" altLang="zh-CN" sz="2800" b="1" dirty="0"/>
              <a:t>Ibn </a:t>
            </a:r>
            <a:r>
              <a:rPr lang="en-US" altLang="zh-CN" sz="2800" b="1" dirty="0" err="1"/>
              <a:t>Kathir</a:t>
            </a:r>
            <a:r>
              <a:rPr lang="zh-CN" altLang="zh-CN" sz="2800" b="1" dirty="0"/>
              <a:t>曾转述整个故事： </a:t>
            </a:r>
            <a:r>
              <a:rPr lang="en-US" altLang="zh-CN" sz="2800" b="1" dirty="0"/>
              <a:t>Abu </a:t>
            </a:r>
            <a:r>
              <a:rPr lang="en-US" altLang="zh-CN" sz="2800" b="1" dirty="0" err="1"/>
              <a:t>Sa‘id</a:t>
            </a:r>
            <a:r>
              <a:rPr lang="en-US" altLang="zh-CN" sz="2800" b="1" dirty="0"/>
              <a:t> Al-</a:t>
            </a:r>
            <a:r>
              <a:rPr lang="en-US" altLang="zh-CN" sz="2800" b="1" dirty="0" err="1"/>
              <a:t>Khudri</a:t>
            </a:r>
            <a:r>
              <a:rPr lang="zh-CN" altLang="zh-CN" sz="2800" b="1" dirty="0"/>
              <a:t>曾说，我们俘获几个奥他斯（</a:t>
            </a:r>
            <a:r>
              <a:rPr lang="en-US" altLang="zh-CN" sz="2800" b="1" dirty="0" err="1"/>
              <a:t>Awtas</a:t>
            </a:r>
            <a:r>
              <a:rPr lang="zh-CN" altLang="zh-CN" sz="2800" b="1" dirty="0"/>
              <a:t>）妇女，都是有夫之妇；我们认为淫人妻子是不对的。然而先知命我们与她们行淫，但我们拒绝，然后一节经文降示下来，使我们可以合法与她们发生性关系。参</a:t>
            </a:r>
            <a:r>
              <a:rPr lang="en-US" altLang="zh-CN" sz="2800" b="1" dirty="0"/>
              <a:t>Ibn </a:t>
            </a:r>
            <a:r>
              <a:rPr lang="en-US" altLang="zh-CN" sz="2800" b="1" dirty="0" err="1"/>
              <a:t>Kathir</a:t>
            </a:r>
            <a:r>
              <a:rPr lang="zh-CN" altLang="zh-CN" sz="2800" b="1" dirty="0"/>
              <a:t>，</a:t>
            </a:r>
            <a:r>
              <a:rPr lang="en-US" altLang="zh-CN" sz="2800" b="1" i="1" dirty="0"/>
              <a:t>The Beginning and the End</a:t>
            </a:r>
            <a:r>
              <a:rPr lang="zh-CN" altLang="zh-CN" sz="2800" b="1" dirty="0"/>
              <a:t>，卷</a:t>
            </a:r>
            <a:r>
              <a:rPr lang="en-US" altLang="zh-CN" sz="2800" b="1" dirty="0"/>
              <a:t>IV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339</a:t>
            </a:r>
            <a:r>
              <a:rPr lang="zh-CN" altLang="zh-CN" sz="2800" b="1" dirty="0"/>
              <a:t>页。真神永不会容许如此败德之事！这不是明明白白的，奉安拉的旨意进行强奸吗？究竟穆罕默德的真主安拉是谁？难道穆斯林有个特殊的真主，能使奸淫与强奸成为合法？</a:t>
            </a:r>
            <a:r>
              <a:rPr lang="zh-CN" altLang="en-US" sz="2800" b="1" dirty="0"/>
              <a:t>穆罕默德</a:t>
            </a:r>
            <a:r>
              <a:rPr lang="zh-CN" altLang="zh-CN" sz="2800" b="1" dirty="0"/>
              <a:t>这道启示法令，允许穆斯林与被虏的妇人行淫，视为安拉所赐的礼物，尽管她们的丈夫仍然在生。真神会颁布这样的法令吗？当然不会！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0302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我们所认识的真神，是圣洁的神，容不下罪、失德与不洁。上述做法只能是海盗、贼党、残忍的土匪行为。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下面这句话，是圣训记载穆罕默德所说的，这话本身就将穆罕默德的恐怖主义发挥到极致：『杀人者，有权拥有被杀者之所有财产』。见《布哈里圣训》卷</a:t>
            </a:r>
            <a:r>
              <a:rPr lang="en-US" altLang="zh-CN" sz="2800" b="1" dirty="0"/>
              <a:t>4</a:t>
            </a:r>
            <a:r>
              <a:rPr lang="zh-CN" altLang="zh-CN" sz="2800" b="1" dirty="0"/>
              <a:t>，书</a:t>
            </a:r>
            <a:r>
              <a:rPr lang="en-US" altLang="zh-CN" sz="2800" b="1" dirty="0"/>
              <a:t>53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#370</a:t>
            </a:r>
            <a:r>
              <a:rPr lang="zh-CN" altLang="zh-CN" sz="2800" b="1" dirty="0"/>
              <a:t>；〈论战士之于被杀敌人的权利〉《穆斯林圣训》书</a:t>
            </a:r>
            <a:r>
              <a:rPr lang="en-US" altLang="zh-CN" sz="2800" b="1" dirty="0"/>
              <a:t>19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13</a:t>
            </a:r>
            <a:r>
              <a:rPr lang="zh-CN" altLang="zh-CN" sz="2800" b="1" dirty="0"/>
              <a:t>章，</a:t>
            </a:r>
            <a:r>
              <a:rPr lang="en-US" altLang="zh-CN" sz="2800" b="1" dirty="0"/>
              <a:t>#4340</a:t>
            </a:r>
            <a:r>
              <a:rPr lang="zh-CN" altLang="zh-CN" sz="2800" b="1" dirty="0"/>
              <a:t>－</a:t>
            </a:r>
            <a:r>
              <a:rPr lang="en-US" altLang="zh-CN" sz="2800" b="1" dirty="0"/>
              <a:t>4344</a:t>
            </a:r>
            <a:r>
              <a:rPr lang="zh-CN" altLang="zh-CN" sz="2800" b="1" dirty="0"/>
              <a:t>。另参</a:t>
            </a:r>
            <a:r>
              <a:rPr lang="en-US" altLang="zh-CN" sz="2800" b="1" dirty="0"/>
              <a:t>Ibn </a:t>
            </a:r>
            <a:r>
              <a:rPr lang="en-US" altLang="zh-CN" sz="2800" b="1" dirty="0" err="1"/>
              <a:t>Hazm</a:t>
            </a:r>
            <a:r>
              <a:rPr lang="zh-CN" altLang="zh-CN" sz="2800" b="1" dirty="0"/>
              <a:t>，</a:t>
            </a:r>
            <a:r>
              <a:rPr lang="en-US" altLang="zh-CN" sz="2800" b="1" i="1" dirty="0" err="1"/>
              <a:t>Jawami</a:t>
            </a:r>
            <a:r>
              <a:rPr lang="en-US" altLang="zh-CN" sz="2800" b="1" i="1" dirty="0"/>
              <a:t>' Al-</a:t>
            </a:r>
            <a:r>
              <a:rPr lang="en-US" altLang="zh-CN" sz="2800" b="1" i="1" dirty="0" err="1"/>
              <a:t>Sira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191</a:t>
            </a:r>
            <a:r>
              <a:rPr lang="zh-CN" altLang="zh-CN" sz="2800" b="1" dirty="0"/>
              <a:t>页；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Bouti</a:t>
            </a:r>
            <a:r>
              <a:rPr lang="zh-CN" altLang="zh-CN" sz="2800" b="1" dirty="0"/>
              <a:t>，</a:t>
            </a:r>
            <a:r>
              <a:rPr lang="en-US" altLang="zh-CN" sz="2800" b="1" i="1" dirty="0"/>
              <a:t>The Jurisprudence of the Life of Muhammad</a:t>
            </a:r>
            <a:r>
              <a:rPr lang="zh-CN" altLang="zh-CN" sz="2800" b="1" dirty="0"/>
              <a:t>（</a:t>
            </a:r>
            <a:r>
              <a:rPr lang="en-US" altLang="zh-CN" sz="2800" b="1" dirty="0" err="1"/>
              <a:t>Faqh</a:t>
            </a:r>
            <a:r>
              <a:rPr lang="en-US" altLang="zh-CN" sz="2800" b="1" dirty="0"/>
              <a:t> Al-</a:t>
            </a:r>
            <a:r>
              <a:rPr lang="en-US" altLang="zh-CN" sz="2800" b="1" dirty="0" err="1"/>
              <a:t>Sira</a:t>
            </a:r>
            <a:r>
              <a:rPr lang="zh-CN" altLang="zh-CN" sz="2800" b="1" dirty="0"/>
              <a:t>），</a:t>
            </a:r>
            <a:r>
              <a:rPr lang="en-US" altLang="zh-CN" sz="2800" b="1" dirty="0"/>
              <a:t>299</a:t>
            </a:r>
            <a:r>
              <a:rPr lang="zh-CN" altLang="zh-CN" sz="2800" b="1" dirty="0"/>
              <a:t>页。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穆罕默德这句话，鼓励穆斯林去掳掠杀戮，至今仍成为好些伊斯兰国家的法律。如果有人参与圣战，去掳掠，杀人，他不仅不用为暴行被抓坐牢，反而可以强取被掳者的妻女，占其所有财产。如此暴行实在令人咋舌，惟有没有认识真主的恶人，才会这样做。试问传递这样教导的人，怎能自称真主的先知？</a:t>
            </a:r>
            <a:endParaRPr lang="zh-CN" altLang="zh-CN" sz="2800" dirty="0"/>
          </a:p>
          <a:p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423296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6675" y="-95249"/>
            <a:ext cx="12258675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99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圣战：奉安拉之名杀人的权利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穆罕默德在他的圣战启示里，允许在圣战的战役里，让兄弟相残、父子相杀，这一切都被视为合法。如果父亲不愿意皈依伊斯兰的话，儿子可以弑父；杀害不信道的亲友是合法的，但这道法令，却</a:t>
            </a:r>
            <a:r>
              <a:rPr lang="zh-CN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不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适用于穆罕默德的亲戚！曾有伊斯兰的文献，记载先知这样厚此薄彼的做法，如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Hisham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</a:t>
            </a:r>
            <a:r>
              <a:rPr lang="zh-CN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《先知生平》（</a:t>
            </a:r>
            <a:r>
              <a:rPr lang="en-US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The Life of Prophet</a:t>
            </a:r>
            <a:r>
              <a:rPr lang="zh-CN" altLang="zh-CN" sz="2800" b="1" i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），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他写道：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Ishaq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说，阿巴斯（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Ibn Abbas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）曾说，先知在白德尔之战役（公元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624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年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日）。对伙伴们说：你们谁若看见卡辛的儿女（穆罕默德的叔伯亲属），不要杀他们；谁若看见我的叔伯阿巴斯，不要杀他</a:t>
            </a:r>
            <a:r>
              <a:rPr lang="zh-CN" altLang="zh-CN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/>
              <a:t>哈海法（</a:t>
            </a:r>
            <a:r>
              <a:rPr lang="en-US" altLang="zh-CN" sz="2800" b="1" dirty="0" err="1"/>
              <a:t>Hudhayfah</a:t>
            </a:r>
            <a:r>
              <a:rPr lang="en-US" altLang="zh-CN" sz="2800" b="1" dirty="0"/>
              <a:t> Ibn al-</a:t>
            </a:r>
            <a:r>
              <a:rPr lang="en-US" altLang="zh-CN" sz="2800" b="1" dirty="0" err="1"/>
              <a:t>Yaman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656</a:t>
            </a:r>
            <a:r>
              <a:rPr lang="zh-CN" altLang="zh-CN" sz="2800" b="1" dirty="0"/>
              <a:t>年卒）听见这话后，很生气的回应穆罕默德说：我们把自己的父亲、儿子、叔叔、亲族都杀了，却不能杀阿巴斯，就因为他是你的叔叔？哈海法竟敢质疑安拉的先知，欧玛几乎把他给杀了。圣训指在白德尔之役里，大家已经同意惟有愿意皈</a:t>
            </a:r>
            <a:r>
              <a:rPr lang="zh-CN" altLang="en-US" sz="2800" b="1" dirty="0"/>
              <a:t>依</a:t>
            </a:r>
            <a:r>
              <a:rPr lang="zh-CN" altLang="zh-CN" sz="2800" b="1" dirty="0"/>
              <a:t>成为穆斯林者，才得以存活，所以哈海法，听见穆罕默德又另有说法，才那么生气！参《布哈里圣训</a:t>
            </a:r>
            <a:r>
              <a:rPr lang="zh-CN" altLang="zh-CN" sz="2400" b="1" dirty="0"/>
              <a:t>》卷</a:t>
            </a:r>
            <a:r>
              <a:rPr lang="en-US" altLang="zh-CN" sz="2400" b="1" dirty="0"/>
              <a:t>5</a:t>
            </a:r>
            <a:r>
              <a:rPr lang="zh-CN" altLang="zh-CN" sz="2400" b="1" dirty="0"/>
              <a:t>，书</a:t>
            </a:r>
            <a:r>
              <a:rPr lang="en-US" altLang="zh-CN" sz="2400" b="1" dirty="0"/>
              <a:t>59</a:t>
            </a:r>
            <a:r>
              <a:rPr lang="zh-CN" altLang="zh-CN" sz="2400" b="1" dirty="0"/>
              <a:t>，</a:t>
            </a:r>
            <a:r>
              <a:rPr lang="en-US" altLang="zh-CN" sz="2400" b="1" dirty="0"/>
              <a:t>#354</a:t>
            </a:r>
            <a:r>
              <a:rPr lang="zh-CN" altLang="zh-CN" sz="2400" b="1" dirty="0"/>
              <a:t>；卷</a:t>
            </a:r>
            <a:r>
              <a:rPr lang="en-US" altLang="zh-CN" sz="2400" b="1" dirty="0"/>
              <a:t>9</a:t>
            </a:r>
            <a:r>
              <a:rPr lang="zh-CN" altLang="zh-CN" sz="2400" b="1" dirty="0"/>
              <a:t>，书</a:t>
            </a:r>
            <a:r>
              <a:rPr lang="en-US" altLang="zh-CN" sz="2400" b="1" dirty="0"/>
              <a:t>83</a:t>
            </a:r>
            <a:r>
              <a:rPr lang="zh-CN" altLang="zh-CN" sz="2400" b="1" dirty="0"/>
              <a:t>，</a:t>
            </a:r>
            <a:r>
              <a:rPr lang="en-US" altLang="zh-CN" sz="2400" b="1" dirty="0"/>
              <a:t>#5</a:t>
            </a:r>
            <a:r>
              <a:rPr lang="zh-CN" altLang="zh-CN" sz="2400" b="1" dirty="0"/>
              <a:t>；《穆斯林圣训》书</a:t>
            </a:r>
            <a:r>
              <a:rPr lang="en-US" altLang="zh-CN" sz="2400" b="1" dirty="0"/>
              <a:t>1</a:t>
            </a:r>
            <a:r>
              <a:rPr lang="zh-CN" altLang="zh-CN" sz="2400" b="1" dirty="0"/>
              <a:t>，</a:t>
            </a:r>
            <a:r>
              <a:rPr lang="en-US" altLang="zh-CN" sz="2400" b="1" dirty="0"/>
              <a:t>#173</a:t>
            </a:r>
            <a:r>
              <a:rPr lang="zh-CN" altLang="zh-CN" sz="2400" b="1" dirty="0"/>
              <a:t>－</a:t>
            </a:r>
            <a:r>
              <a:rPr lang="en-US" altLang="zh-CN" sz="2400" b="1" dirty="0"/>
              <a:t>175</a:t>
            </a:r>
            <a:r>
              <a:rPr lang="zh-CN" altLang="zh-CN" sz="2400" b="1" dirty="0"/>
              <a:t>。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360937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哈海法是穆罕默德亲密伙伴之一，也不接受这样厚此薄彼的做法，即使这是穆罕默德的命令。哈海法抗议后，穆罕默德曾对乌玛埋怨说：安拉先知的叔伯岂能被剑刺死？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这究竟是什么奇怪的逻辑？他的叔伯表亲岂不也像别人的亲戚一样，是不信道者吗？穆罕默德使自己的部族－古莱氏族的穆斯林，去把不信道的家人亲族一概杀死，不惜父子兄弟相残；却不许他家里的不信道者被杀，他们跟穆斯林其他不信道的家人又有何分别？在乌胡德之役里（发生于</a:t>
            </a:r>
            <a:r>
              <a:rPr lang="en-US" altLang="zh-CN" sz="2800" b="1" dirty="0"/>
              <a:t>625</a:t>
            </a:r>
            <a:r>
              <a:rPr lang="zh-CN" altLang="zh-CN" sz="2800" b="1" dirty="0"/>
              <a:t>年</a:t>
            </a:r>
            <a:r>
              <a:rPr lang="en-US" altLang="zh-CN" sz="2800" b="1" dirty="0"/>
              <a:t>3</a:t>
            </a:r>
            <a:r>
              <a:rPr lang="zh-CN" altLang="zh-CN" sz="2800" b="1" dirty="0"/>
              <a:t>月</a:t>
            </a:r>
            <a:r>
              <a:rPr lang="en-US" altLang="zh-CN" sz="2800" b="1" dirty="0"/>
              <a:t>23</a:t>
            </a:r>
            <a:r>
              <a:rPr lang="zh-CN" altLang="zh-CN" sz="2800" b="1" dirty="0"/>
              <a:t>日）。穆罕默德家里收养的姊姊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Shayma</a:t>
            </a:r>
            <a:r>
              <a:rPr lang="en-US" altLang="zh-CN" sz="2800" b="1" dirty="0"/>
              <a:t>’</a:t>
            </a:r>
            <a:r>
              <a:rPr lang="zh-CN" altLang="zh-CN" sz="2800" b="1" dirty="0"/>
              <a:t>被掳，却没有按穆斯林法律，像其他不信的俘虏一样，任人拿去当奴婢。当穆罕默德知道姊姊被掳，他让她选择回家去，或是留下来跟他住；她选择回家，却是满载礼物、风光地离去。见</a:t>
            </a:r>
            <a:r>
              <a:rPr lang="en-US" altLang="zh-CN" sz="2800" b="1" dirty="0"/>
              <a:t>Ibn Al-</a:t>
            </a:r>
            <a:r>
              <a:rPr lang="en-US" altLang="zh-CN" sz="2800" b="1" dirty="0" err="1"/>
              <a:t>Athir</a:t>
            </a:r>
            <a:r>
              <a:rPr lang="zh-CN" altLang="zh-CN" sz="2800" b="1" dirty="0"/>
              <a:t>，</a:t>
            </a:r>
            <a:r>
              <a:rPr lang="en-US" altLang="zh-CN" sz="2800" b="1" i="1" dirty="0"/>
              <a:t>Al-</a:t>
            </a:r>
            <a:r>
              <a:rPr lang="en-US" altLang="zh-CN" sz="2800" b="1" i="1" dirty="0" err="1"/>
              <a:t>Kamel</a:t>
            </a:r>
            <a:r>
              <a:rPr lang="en-US" altLang="zh-CN" sz="2800" b="1" i="1" dirty="0"/>
              <a:t> fi al-</a:t>
            </a:r>
            <a:r>
              <a:rPr lang="en-US" altLang="zh-CN" sz="2800" b="1" i="1" dirty="0" err="1"/>
              <a:t>Tarikh</a:t>
            </a:r>
            <a:r>
              <a:rPr lang="zh-CN" altLang="zh-CN" sz="2800" b="1" dirty="0"/>
              <a:t>（</a:t>
            </a:r>
            <a:r>
              <a:rPr lang="en-US" altLang="zh-CN" sz="2800" b="1" i="1" dirty="0"/>
              <a:t>The Perfect in History</a:t>
            </a:r>
            <a:r>
              <a:rPr lang="zh-CN" altLang="zh-CN" sz="2800" b="1" dirty="0"/>
              <a:t>），卷</a:t>
            </a:r>
            <a:r>
              <a:rPr lang="en-US" altLang="zh-CN" sz="2800" b="1" dirty="0"/>
              <a:t>2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179</a:t>
            </a:r>
            <a:r>
              <a:rPr lang="zh-CN" altLang="zh-CN" sz="2800" b="1" dirty="0"/>
              <a:t>页；</a:t>
            </a:r>
            <a:r>
              <a:rPr lang="en-US" altLang="zh-CN" sz="2800" b="1" dirty="0"/>
              <a:t>As-</a:t>
            </a:r>
            <a:r>
              <a:rPr lang="en-US" altLang="zh-CN" sz="2800" b="1" dirty="0" err="1"/>
              <a:t>Suhaili</a:t>
            </a:r>
            <a:r>
              <a:rPr lang="zh-CN" altLang="zh-CN" sz="2800" b="1" dirty="0"/>
              <a:t>，</a:t>
            </a:r>
            <a:r>
              <a:rPr lang="en-US" altLang="zh-CN" sz="2800" b="1" i="1" dirty="0" err="1"/>
              <a:t>Rawd</a:t>
            </a:r>
            <a:r>
              <a:rPr lang="en-US" altLang="zh-CN" sz="2800" b="1" i="1" dirty="0"/>
              <a:t> Al-</a:t>
            </a:r>
            <a:r>
              <a:rPr lang="en-US" altLang="zh-CN" sz="2800" b="1" i="1" dirty="0" err="1"/>
              <a:t>Unuf</a:t>
            </a:r>
            <a:r>
              <a:rPr lang="zh-CN" altLang="zh-CN" sz="2800" b="1" dirty="0"/>
              <a:t>，卷</a:t>
            </a:r>
            <a:r>
              <a:rPr lang="en-US" altLang="zh-CN" sz="2800" b="1" dirty="0"/>
              <a:t>IV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130</a:t>
            </a:r>
            <a:r>
              <a:rPr lang="zh-CN" altLang="zh-CN" sz="2800" b="1" dirty="0"/>
              <a:t>页。</a:t>
            </a:r>
            <a:endParaRPr lang="zh-CN" altLang="zh-CN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69113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穆罕默德在麦地那时期所启示的圣战：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公元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622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，穆罕默德圣迁至三百五十公里以北的麦地那，由于他有麦地那的居民支持，就开始“启示”有关圣战的经文，第一节是：被进攻者，已获得反抗的许可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；以后，圣战成为一个命令，『战争已成为你们的定制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216)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』。穆罕默德教导穆斯林，不要舍穆斯林而以非穆斯林为盟友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144)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。随后的古兰经经文教导穆斯林，为迫使非穆斯林接受伊斯兰，穆斯林当积极参与圣战杀戮。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为安拉穆斯林要奋勇战斗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216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244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167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86)</a:t>
            </a: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自愿捐躯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217)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；主动花费，凭自己的财产和生命而奋斗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60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20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11)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 fontAlgn="base"/>
            <a:r>
              <a:rPr lang="zh-CN" altLang="zh-CN" sz="2800" b="1" dirty="0"/>
              <a:t>圣战是神</a:t>
            </a:r>
            <a:r>
              <a:rPr lang="en-US" altLang="zh-CN" sz="2800" b="1" dirty="0"/>
              <a:t>(</a:t>
            </a:r>
            <a:r>
              <a:rPr lang="zh-CN" altLang="zh-CN" sz="2800" b="1" dirty="0"/>
              <a:t>真主</a:t>
            </a:r>
            <a:r>
              <a:rPr lang="en-US" altLang="zh-CN" sz="2800" b="1" dirty="0"/>
              <a:t>)</a:t>
            </a:r>
            <a:r>
              <a:rPr lang="zh-CN" altLang="zh-CN" sz="2800" b="1" dirty="0"/>
              <a:t>要试验穆斯林，认识他们中的奋斗者和坚忍者</a:t>
            </a:r>
            <a:r>
              <a:rPr lang="en-US" altLang="zh-CN" sz="2800" b="1" dirty="0"/>
              <a:t>(</a:t>
            </a:r>
            <a:r>
              <a:rPr lang="zh-CN" altLang="zh-CN" sz="2800" b="1" dirty="0"/>
              <a:t>古兰经</a:t>
            </a:r>
            <a:r>
              <a:rPr lang="en-US" altLang="zh-CN" sz="2800" b="1" dirty="0"/>
              <a:t>47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31)</a:t>
            </a:r>
            <a:r>
              <a:rPr lang="zh-CN" altLang="zh-CN" sz="2800" b="1" dirty="0"/>
              <a:t>；安拉在作战中必与穆斯林同在</a:t>
            </a:r>
            <a:r>
              <a:rPr lang="en-US" altLang="zh-CN" sz="2800" b="1" dirty="0"/>
              <a:t>(</a:t>
            </a:r>
            <a:r>
              <a:rPr lang="zh-CN" altLang="zh-CN" sz="2800" b="1" dirty="0"/>
              <a:t>古兰经</a:t>
            </a:r>
            <a:r>
              <a:rPr lang="en-US" altLang="zh-CN" sz="2800" b="1" dirty="0"/>
              <a:t>47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35)</a:t>
            </a:r>
            <a:r>
              <a:rPr lang="zh-CN" altLang="zh-CN" sz="2800" b="1" dirty="0"/>
              <a:t>。穆罕默德说：穆斯林最好的善行，除相信安拉及穆罕默德外，为安拉的缘故参与圣战</a:t>
            </a:r>
            <a:r>
              <a:rPr lang="en-US" altLang="zh-CN" sz="2800" b="1" dirty="0"/>
              <a:t>(</a:t>
            </a:r>
            <a:r>
              <a:rPr lang="zh-CN" altLang="zh-CN" sz="2800" b="1" dirty="0"/>
              <a:t>布哈里圣训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2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25)</a:t>
            </a:r>
            <a:endParaRPr lang="zh-CN" altLang="zh-CN" sz="2800" dirty="0"/>
          </a:p>
          <a:p>
            <a:pPr fontAlgn="base">
              <a:spcAft>
                <a:spcPts val="0"/>
              </a:spcAft>
            </a:pP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924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穆罕默德的死因：</a:t>
            </a:r>
            <a:endParaRPr lang="zh-CN" altLang="zh-CN" sz="2800" dirty="0">
              <a:solidFill>
                <a:srgbClr val="0033CC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大部分穆斯林相信，穆罕默德的死因是出于谋杀。曾被人在食物中下毒陷害，慢性毒发身亡。究竟是谁下了毒？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伊斯兰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历史记录的证据显示，穆罕默德于麦地那第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年，攻击海巴尔的犹太人时，被一位犹太妇女下毒。有说是他的仇敌，甚至亲属给他下毒等。穆罕默德的真正死因，较为可确信的死因是慢性中毒：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solidFill>
                <a:srgbClr val="0033CC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布卡里圣训</a:t>
            </a: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2617</a:t>
            </a: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条说</a:t>
            </a:r>
            <a:endParaRPr lang="en-MY" altLang="zh-CN" sz="2800" b="1" dirty="0">
              <a:solidFill>
                <a:srgbClr val="0033CC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99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一位犹太妇人将一盘煮好且下了毒的羊肉，带来给先知和他的朋友吃。穆斯林把她带来问先知；是不是现在就将他杀死。先知说：不。阿纳接着说：我继续看见那在先知嘴里的毒在变化着。</a:t>
            </a:r>
            <a:endParaRPr lang="zh-CN" altLang="zh-CN" sz="2800" dirty="0">
              <a:solidFill>
                <a:srgbClr val="0099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2654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穆斯林为神</a:t>
            </a:r>
            <a:r>
              <a:rPr lang="en-US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真主</a:t>
            </a:r>
            <a:r>
              <a:rPr lang="en-US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)</a:t>
            </a: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作战，奋斗的报酬是这些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会非常喜爱他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。他的报酬超过安坐家中的人一级，是最优厚的报酬，是从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发出的许多品级，赦宥，和慈恩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。他若阵亡，他不是死的，其实是活着的，安拉那里享受给养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。从安拉发出的赦宥和慈恩，必定比他们所聚集的财产还要宝贵些；他必定被集合到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那里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158)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安拉将赏赐他重大的报酬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60)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，赦宥他们的罪过，他的生命和财产会换取安拉的乐园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111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12)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。不要准许穆斯林借故说谎不出征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；安拉要痛惩他们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，弃绝他们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20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23)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；他们是不信道的人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168)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，将遭受火狱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，痛苦的刑罚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90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。穆斯林当被进攻时，不要以背向敌；谁以背向敌，谁必受安拉的谴怒，他的归宿是火狱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16)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4566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穆斯林被教导对以物配主者要这样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禁月（给非穆斯林考虑信伊斯兰的时间）逝去的时候，杀戮，俘虏，围攻，侦候他们；如果他们谨守拜功，完纳天课，就放走他们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。群起而抵抗他们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 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。穆斯林对在缔约之后违反盟约，而且诽谤伊斯兰的人要这样：讨伐，惩治，凌辱，制服他们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穆斯林对进攻穆斯林的人要这样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190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194)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在那里发现他们，就在那里杀戮他们；将他们逐出境外；不要在禁寺附近和他们战斗，直到他们在那里进攻；当反抗他们，直到迫害消除，而宗教专为安拉；谁侵犯穆斯林，穆斯林可以同样的方法报复谁。穆斯林讨伐一群剽悍的民众；如果穆斯林服从命令，安拉就以优美的报酬赏赐他们；如果他们规避，他就使他们受痛苦的刑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。穆罕默德说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使他借着恐怖而得胜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布哈里圣训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220) 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7450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穆斯林对不信安拉，不信穆罕默德是使者的人要这样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安拉要把恐怖投在不信道的人的心中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12)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；以痛苦的刑罚向他们报喜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；惩治他们而驱散在他们后面的人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57)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；与他们奋斗，以严厉的态度对待他们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66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；为他们而准备武力和战马，借此威胁安拉的敌人和穆斯林的敌人，以及他们以外的别的敌人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60)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；故当斩他们的首级，断他们的指头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12)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杀戮，射击他们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17)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；不是穆斯林射死乃是安拉射死他们；斩杀他们；既战胜他们，就俘虏他们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；与他们战斗并严厉对待他们，直到一切宗教全为安拉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73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123)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；期待安拉降天灾来折磨他们，或借穆斯林惩治他们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52)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；穆罕默德说他被命令与人战斗，直到他们说，只有安拉配得被敬拜，穆罕默德是他的使者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布哈里圣训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196)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3603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82748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穆斯林对基督徒，犹太人要这样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拆毁他们的房屋；放逐，惩罚他们；伐树，为凌辱他们；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将恐怖投在他们的心中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 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；与他们战斗，直到他们规规矩矩地交纳丁税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 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。穆斯林对待俘虏可以这样；把恐怖投在犹太人心里，穆斯林杀戮一部分，俘虏一部分， 继承这些犹太人的土地，房屋，财产和尚未踏过的土地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26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27)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；杀戮俘虏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67)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en-US" altLang="zh-CN" sz="2800" b="1" dirty="0">
                <a:solidFill>
                  <a:srgbClr val="000066"/>
                </a:solidFill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穆斯林的战利品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fontAlgn="base">
              <a:spcAft>
                <a:spcPts val="0"/>
              </a:spcAft>
            </a:pP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穆斯林所获得的战利品，应当以五分之一归安拉，交予穆罕默德，用在孤儿，赤贫，旅客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59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。安拉以战利品报酬（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80%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），赏赐参与圣战的穆斯林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至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20)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；他们可以吃战利品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69)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。穆罕默德说安拉保证，自愿参与圣战的人，若生存，会得战利品为报酬，若死去，会进入乐园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布哈里圣训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35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52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46)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。穆罕默德可以随意享受他的奴婢，即安拉以为他的战利品的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古兰经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33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50)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。穆罕默德说：圣战只是意味着狡诈，冒名欺骗和出卖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(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布哈里圣训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)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900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6674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穆罕默德死前说：『愿真主诅咒犹太人和基督徒，因为他们在先知的坟墓上建造敬拜的地方。布哈里圣训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427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』。仇恨和复仇在穆斯林的生活中成就了一股强大的杀戮推动力</a:t>
            </a:r>
            <a:r>
              <a:rPr lang="en-US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…</a:t>
            </a:r>
            <a:r>
              <a:rPr lang="zh-CN" altLang="zh-CN" sz="2800" b="1" dirty="0">
                <a:solidFill>
                  <a:srgbClr val="222222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en-US" altLang="zh-CN" sz="2800" b="1" dirty="0">
              <a:solidFill>
                <a:srgbClr val="222222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b="1" dirty="0">
              <a:solidFill>
                <a:srgbClr val="0033CC"/>
              </a:solidFill>
            </a:endParaRPr>
          </a:p>
          <a:p>
            <a:r>
              <a:rPr lang="zh-CN" altLang="zh-CN" sz="2800" b="1" dirty="0">
                <a:solidFill>
                  <a:srgbClr val="0033CC"/>
                </a:solidFill>
              </a:rPr>
              <a:t>穆罕默德的双重标准</a:t>
            </a:r>
            <a:endParaRPr lang="zh-CN" altLang="zh-CN" sz="2800" dirty="0">
              <a:solidFill>
                <a:srgbClr val="0033CC"/>
              </a:solidFill>
            </a:endParaRPr>
          </a:p>
          <a:p>
            <a:r>
              <a:rPr lang="zh-CN" altLang="zh-CN" sz="2800" b="1" dirty="0"/>
              <a:t>穆罕默德的双重标准，在这句话中表露无遗：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只有古莱氏族人才能继承我。</a:t>
            </a:r>
            <a:r>
              <a:rPr lang="en-US" altLang="zh-CN" sz="2800" b="1" dirty="0"/>
              <a:t>” </a:t>
            </a:r>
            <a:r>
              <a:rPr lang="zh-CN" altLang="zh-CN" sz="2800" b="1" dirty="0"/>
              <a:t>《布哈里圣训》卷</a:t>
            </a:r>
            <a:r>
              <a:rPr lang="en-US" altLang="zh-CN" sz="2800" b="1" dirty="0"/>
              <a:t>4</a:t>
            </a:r>
            <a:r>
              <a:rPr lang="zh-CN" altLang="zh-CN" sz="2800" b="1" dirty="0"/>
              <a:t>，书</a:t>
            </a:r>
            <a:r>
              <a:rPr lang="en-US" altLang="zh-CN" sz="2800" b="1" dirty="0"/>
              <a:t>56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#704</a:t>
            </a:r>
            <a:r>
              <a:rPr lang="zh-CN" altLang="zh-CN" sz="2800" b="1" dirty="0"/>
              <a:t>－</a:t>
            </a:r>
            <a:r>
              <a:rPr lang="en-US" altLang="zh-CN" sz="2800" b="1" dirty="0"/>
              <a:t>705</a:t>
            </a:r>
            <a:r>
              <a:rPr lang="zh-CN" altLang="zh-CN" sz="2800" b="1" dirty="0"/>
              <a:t>；卷</a:t>
            </a:r>
            <a:r>
              <a:rPr lang="en-US" altLang="zh-CN" sz="2800" b="1" dirty="0"/>
              <a:t>9</a:t>
            </a:r>
            <a:r>
              <a:rPr lang="zh-CN" altLang="zh-CN" sz="2800" b="1" dirty="0"/>
              <a:t>，书</a:t>
            </a:r>
            <a:r>
              <a:rPr lang="en-US" altLang="zh-CN" sz="2800" b="1" dirty="0"/>
              <a:t>89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#254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329</a:t>
            </a:r>
            <a:r>
              <a:rPr lang="zh-CN" altLang="zh-CN" sz="2800" b="1" dirty="0"/>
              <a:t>；〈哈里发出于古莱氏族，其他落族居于其下〉《穆斯林圣训》书</a:t>
            </a:r>
            <a:r>
              <a:rPr lang="en-US" altLang="zh-CN" sz="2800" b="1" dirty="0"/>
              <a:t>20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章，</a:t>
            </a:r>
            <a:r>
              <a:rPr lang="en-US" altLang="zh-CN" sz="2800" b="1" dirty="0"/>
              <a:t>#4473</a:t>
            </a:r>
            <a:r>
              <a:rPr lang="zh-CN" altLang="zh-CN" sz="2800" b="1" dirty="0"/>
              <a:t>－</a:t>
            </a:r>
            <a:r>
              <a:rPr lang="en-US" altLang="zh-CN" sz="2800" b="1" dirty="0"/>
              <a:t>4484</a:t>
            </a:r>
            <a:r>
              <a:rPr lang="zh-CN" altLang="zh-CN" sz="2800" b="1" dirty="0"/>
              <a:t>。。这项伊斯兰法典的条文，根本一点也不公平。穆罕默德同盟军中有来自其他部族者，许多都是他支持者的最中坚的份子。赛尔</a:t>
            </a:r>
            <a:r>
              <a:rPr lang="en-US" altLang="zh-CN" sz="2800" b="1" dirty="0"/>
              <a:t>.</a:t>
            </a:r>
            <a:r>
              <a:rPr lang="zh-CN" altLang="zh-CN" sz="2800" b="1" dirty="0"/>
              <a:t>伊本．欧巴德（</a:t>
            </a:r>
            <a:r>
              <a:rPr lang="en-US" altLang="zh-CN" sz="2800" b="1" dirty="0" err="1"/>
              <a:t>Sa'd</a:t>
            </a:r>
            <a:r>
              <a:rPr lang="en-US" altLang="zh-CN" sz="2800" b="1" dirty="0"/>
              <a:t> Ibn </a:t>
            </a:r>
            <a:r>
              <a:rPr lang="en-US" altLang="zh-CN" sz="2800" b="1" dirty="0" err="1"/>
              <a:t>Ubadah</a:t>
            </a:r>
            <a:r>
              <a:rPr lang="zh-CN" altLang="zh-CN" sz="2800" b="1" dirty="0"/>
              <a:t>）原是穆罕默德首位最有资格的候选承继人，他是麦地那人，是他首先欢迎穆罕默德，又劝族人支持他。要不是欧巴德，穆罕默德恐怕只能老死在麦加，根本不能完成他的召命。虽然如此，穆罕默德最后却只让古莱氏族人继承他，尽管族人曾迫害他，跟他开战；穆罕默德不让其他同盟的麦地那人继承他，却让自己的族人承继他。穆罕默德死后，他的亲戚坚持此说，就是说，必须由古莱氏人当哈里发，不属此族的同盟军不能担任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5255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6675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所以先知一死领导争斗就展开，因为他的首位候位人选原本是麦地那同盟军的欧白德。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Suyuti</a:t>
            </a:r>
            <a:r>
              <a:rPr lang="zh-CN" altLang="zh-CN" sz="2800" b="1" dirty="0"/>
              <a:t>说：穆罕默德说，继承我的领导人与哈里发，必须由古莱氏人出任。参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Suyuti</a:t>
            </a:r>
            <a:r>
              <a:rPr lang="zh-CN" altLang="zh-CN" sz="2800" b="1" dirty="0"/>
              <a:t>，</a:t>
            </a:r>
            <a:r>
              <a:rPr lang="en-US" altLang="zh-CN" sz="2800" b="1" i="1" dirty="0"/>
              <a:t>The History of the Caliphs</a:t>
            </a:r>
            <a:r>
              <a:rPr lang="zh-CN" altLang="zh-CN" sz="2800" b="1" dirty="0"/>
              <a:t>，页</a:t>
            </a:r>
            <a:r>
              <a:rPr lang="en-US" altLang="zh-CN" sz="2800" b="1" dirty="0"/>
              <a:t>10</a:t>
            </a:r>
            <a:r>
              <a:rPr lang="zh-CN" altLang="zh-CN" sz="2800" b="1" dirty="0"/>
              <a:t>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布哈里圣训也记录说：安拉使者说，就算全古莱氏族只剩两个人，统领地位与哈里发都应该由他们出任。参《布哈里圣训》卷</a:t>
            </a:r>
            <a:r>
              <a:rPr lang="en-US" altLang="zh-CN" sz="2800" b="1" dirty="0"/>
              <a:t>4</a:t>
            </a:r>
            <a:r>
              <a:rPr lang="zh-CN" altLang="zh-CN" sz="2800" b="1" dirty="0"/>
              <a:t>，书</a:t>
            </a:r>
            <a:r>
              <a:rPr lang="en-US" altLang="zh-CN" sz="2800" b="1" dirty="0"/>
              <a:t>56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#705</a:t>
            </a:r>
            <a:r>
              <a:rPr lang="zh-CN" altLang="zh-CN" sz="2800" b="1" dirty="0"/>
              <a:t>；卷</a:t>
            </a:r>
            <a:r>
              <a:rPr lang="en-US" altLang="zh-CN" sz="2800" b="1" dirty="0"/>
              <a:t>9</a:t>
            </a:r>
            <a:r>
              <a:rPr lang="zh-CN" altLang="zh-CN" sz="2800" b="1" dirty="0"/>
              <a:t>，书</a:t>
            </a:r>
            <a:r>
              <a:rPr lang="en-US" altLang="zh-CN" sz="2800" b="1" dirty="0"/>
              <a:t>89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#254</a:t>
            </a:r>
            <a:r>
              <a:rPr lang="zh-CN" altLang="zh-CN" sz="2800" b="1" dirty="0"/>
              <a:t>。这的确是穆罕默德所说的话，穆斯林学者都确认了。要是这样的话，为什么穆罕默德说：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阿拉伯人与别族没有分别，端在乎虔诚的心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。这句话的意思是，穆罕默德使阿拉伯人与非阿拉伯人平等。他似乎看不虔诚的非阿拉伯人更胜于不虔诚的阿拉伯人。这话包含在所谓穆罕默德的</a:t>
            </a:r>
            <a:r>
              <a:rPr lang="zh-CN" altLang="zh-CN" sz="2800" b="1" i="1" dirty="0"/>
              <a:t>遗言</a:t>
            </a:r>
            <a:r>
              <a:rPr lang="zh-CN" altLang="zh-CN" sz="2800" b="1" dirty="0"/>
              <a:t>里：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百姓啊！你们的主确是一位，你们的父确是一位。你们同属一位祖先－阿丹，他是用泥土造成的。阿拉伯人不胜于别族人，别族人也不胜于阿拉伯人；黑人不胜于白人，白人也不胜于黑人，都只在乎虔诚的心。你们中间最尊贵的，确是最虔诚的人。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然而，他只让古莱氏人来出任哈里发，看不起其他的民族，这绝对是假冒为善的说法与做法！</a:t>
            </a:r>
            <a:endParaRPr lang="zh-CN" altLang="zh-CN" sz="2800" dirty="0"/>
          </a:p>
          <a:p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361053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Ibn </a:t>
            </a:r>
            <a:r>
              <a:rPr lang="en-US" altLang="zh-CN" sz="2600" b="1" dirty="0" err="1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Kathir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曾引述阿里的话，私下穆罕默德却说：安拉的先知认为古莱氏族人，胜过世上所有其他人。参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Ismail Ibn 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Kathir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The Beginning and the End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171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。安拉使者说的是一套，做得却是另外一套！为何他的言行经常那么矛盾？为什么偏袒自己族人？甚至只传位给与自己有亲属关系的人；如两位岳父：阿布巴卡，欧玛，女婿欧斯曼，阿里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..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如此言行，配称为安拉拣选的公义与正直的先知吗？真主命人持守公义，是不问背景条件的。穆罕默德的逻辑，在压迫与种族主义肆虐的时代也许大受欢迎，然而在那位真实、公义的真主之国度里，这种想法许多时候是站不住脚。</a:t>
            </a:r>
            <a:endParaRPr lang="zh-CN" altLang="zh-CN" sz="26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endParaRPr lang="en-US" altLang="zh-CN" sz="26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穆罕默德不仅在继承人一事上偏袒古莱氏族人，他在分掳物时也厚此薄彼，古莱氏族的非穆斯林，所分得的往往比其他部族的穆斯林更多！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Sheikh Abu 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Sa‘id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Khudri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提到：胡内因之役后</a:t>
            </a:r>
            <a:r>
              <a:rPr lang="zh-TW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</a:t>
            </a:r>
            <a:r>
              <a:rPr lang="en-US" altLang="zh-CN" sz="2600" b="1" dirty="0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Battle of </a:t>
            </a:r>
            <a:r>
              <a:rPr lang="en-US" altLang="zh-CN" sz="2600" b="1" dirty="0" err="1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Hunein</a:t>
            </a:r>
            <a:r>
              <a:rPr lang="zh-TW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发生于公元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630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年，见古〈忏悔〉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9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25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26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。，先知把掳物分给那些对伊斯兰信心不强的人，以拢络人心，甚至也分给不信道者如沙夫万（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Safwan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bin 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Ubia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），即乌玛雅（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Safwan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bin 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Umayya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），见穆斯林圣训书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30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#5730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，和</a:t>
            </a:r>
            <a:r>
              <a:rPr lang="en-US" altLang="zh-CN" sz="2600" b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Malik’s </a:t>
            </a:r>
            <a:r>
              <a:rPr lang="en-US" altLang="zh-CN" sz="2600" b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Muwatta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，书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28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#28.20.44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。想招揽他们皈依伊斯兰。同盟军看见穆罕默德，</a:t>
            </a:r>
            <a:r>
              <a:rPr lang="zh-CN" altLang="en-US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多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分给非穆斯林的东西比他们多，就生气。</a:t>
            </a:r>
            <a:endParaRPr lang="zh-CN" altLang="zh-CN" sz="26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005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有人说：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穆罕默德，这样公平吗？这样分掳物，我看不合安拉的意思。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穆罕默德听见就发怒：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你这个人！我不公正的话谁还公正！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那人答道：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你这样做算得上公正吗？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冲突发生时，将军哈里德（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Khalid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）与乌玛也在场，他们想把那顶撞穆罕默德的人杀死，穆罕默德却因为害怕失去麦地那同盟军的支持，阻止了他们。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然而他吩咐同盟军首领赛尔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伊本．欧巴德（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Sa'd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Ibn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Ubadah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）去处分那个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无礼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的人。赛尔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伊本．欧巴却回答说：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穆罕默德，你也得公平点。我认为他说的对，你这样做实在不公。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Light of Certainty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Nur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Yaqin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），第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24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版，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235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237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页。 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Bouti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博士写道：先知喜欢麦加人，分他们更多掳物，没遵从战士该平分掳物的原则。参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Jurisprudence of the Life of Muhammad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603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987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Al-</a:t>
            </a:r>
            <a:r>
              <a:rPr lang="en-US" altLang="zh-CN" sz="2600" b="1" dirty="0" err="1">
                <a:latin typeface="SimHei" panose="02010609060101010101" pitchFamily="49" charset="-122"/>
                <a:ea typeface="SimSun" panose="02010600030101010101" pitchFamily="2" charset="-122"/>
                <a:cs typeface="SimSun" panose="02010600030101010101" pitchFamily="2" charset="-122"/>
              </a:rPr>
              <a:t>Bouti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博士又提到，同盟军中曾有人说：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但愿安拉赦宥他的先知。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参</a:t>
            </a:r>
            <a:r>
              <a:rPr lang="en-US" altLang="zh-CN" sz="26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Jurisprudence of the Life of Muhammad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301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页，好像他根本不配是个先知的样子！穆罕默德经常分掳物不均的问题，很困扰穆斯林。哈桑（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Hassan bin 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Thabit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）是穆罕默德支持者的中坚份子，曾写诗赞美他，就连他也认为穆罕默德不公平、不公正。 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Hisham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在他的著作里引述过哈桑几行诗。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[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参</a:t>
            </a:r>
            <a:r>
              <a:rPr lang="en-US" altLang="zh-CN" sz="26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The Jurisprudence of the Life of Muhammad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IV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71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72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页。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穆罕默德处事不公的记载，常见于各种伊斯兰文献。参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Dr. 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Haikal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The Life of Muhammad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441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442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Kathir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The Beginning and the End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IV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353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Ibn 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Hazm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Jawami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' Al-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Sira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159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As-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Suhaili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Rawd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Unuf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IV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156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157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Halabi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Sira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600" b="1" i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Halabia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III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85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97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页；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Al-</a:t>
            </a:r>
            <a:r>
              <a:rPr lang="en-US" altLang="zh-CN" sz="2600" b="1" dirty="0" err="1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Tabari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i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History of Nations and Kings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，卷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II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175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－</a:t>
            </a:r>
            <a:r>
              <a:rPr lang="en-US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176</a:t>
            </a:r>
            <a:r>
              <a:rPr lang="zh-CN" altLang="zh-CN" sz="2600" b="1" dirty="0">
                <a:latin typeface="Cambria" panose="020405030504060302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页</a:t>
            </a:r>
            <a:endParaRPr lang="en-US" altLang="zh-CN" sz="2600" b="1" dirty="0">
              <a:latin typeface="Cambria" panose="020405030504060302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600" b="1" dirty="0"/>
          </a:p>
          <a:p>
            <a:r>
              <a:rPr lang="zh-CN" altLang="zh-CN" sz="2600" b="1" dirty="0"/>
              <a:t>埃及著名作家</a:t>
            </a:r>
            <a:r>
              <a:rPr lang="en-US" altLang="zh-CN" sz="2600" b="1" dirty="0" err="1"/>
              <a:t>Taha</a:t>
            </a:r>
            <a:r>
              <a:rPr lang="en-US" altLang="zh-CN" sz="2600" b="1" dirty="0"/>
              <a:t> Hussein</a:t>
            </a:r>
            <a:r>
              <a:rPr lang="zh-CN" altLang="zh-CN" sz="2600" b="1" dirty="0"/>
              <a:t>博士</a:t>
            </a:r>
            <a:r>
              <a:rPr lang="zh-TW" altLang="zh-CN" sz="2600" b="1" dirty="0"/>
              <a:t>（</a:t>
            </a:r>
            <a:r>
              <a:rPr lang="en-US" altLang="zh-CN" sz="2600" b="1" dirty="0"/>
              <a:t>1889</a:t>
            </a:r>
            <a:r>
              <a:rPr lang="zh-TW" altLang="zh-CN" sz="2600" b="1" dirty="0"/>
              <a:t>－</a:t>
            </a:r>
            <a:r>
              <a:rPr lang="en-US" altLang="zh-CN" sz="2600" b="1" dirty="0"/>
              <a:t>1973</a:t>
            </a:r>
            <a:r>
              <a:rPr lang="zh-TW" altLang="zh-CN" sz="2600" b="1" dirty="0"/>
              <a:t>）</a:t>
            </a:r>
            <a:r>
              <a:rPr lang="zh-CN" altLang="zh-CN" sz="2600" b="1" dirty="0"/>
              <a:t>，被人誉为</a:t>
            </a:r>
            <a:r>
              <a:rPr lang="en-US" altLang="zh-CN" sz="2600" b="1" dirty="0"/>
              <a:t>“</a:t>
            </a:r>
            <a:r>
              <a:rPr lang="zh-CN" altLang="zh-CN" sz="2600" b="1" dirty="0"/>
              <a:t>阿拉伯文学泰斗</a:t>
            </a:r>
            <a:r>
              <a:rPr lang="en-US" altLang="zh-CN" sz="2600" b="1" dirty="0"/>
              <a:t>”</a:t>
            </a:r>
            <a:r>
              <a:rPr lang="zh-TW" altLang="zh-CN" sz="2600" b="1" i="1" dirty="0"/>
              <a:t>（</a:t>
            </a:r>
            <a:r>
              <a:rPr lang="en-US" altLang="zh-CN" sz="2600" b="1" i="1" dirty="0" err="1"/>
              <a:t>A’meed</a:t>
            </a:r>
            <a:r>
              <a:rPr lang="en-US" altLang="zh-CN" sz="2600" b="1" i="1" dirty="0"/>
              <a:t> al-</a:t>
            </a:r>
            <a:r>
              <a:rPr lang="en-US" altLang="zh-CN" sz="2600" b="1" i="1" dirty="0" err="1"/>
              <a:t>Adab</a:t>
            </a:r>
            <a:r>
              <a:rPr lang="en-US" altLang="zh-CN" sz="2600" b="1" i="1" dirty="0"/>
              <a:t> al-</a:t>
            </a:r>
            <a:r>
              <a:rPr lang="en-US" altLang="zh-CN" sz="2600" b="1" i="1" dirty="0" err="1"/>
              <a:t>A’raby</a:t>
            </a:r>
            <a:r>
              <a:rPr lang="zh-TW" altLang="zh-CN" sz="2600" b="1" i="1" dirty="0"/>
              <a:t>）</a:t>
            </a:r>
            <a:r>
              <a:rPr lang="zh-CN" altLang="zh-CN" sz="2600" b="1" i="1" dirty="0"/>
              <a:t>。</a:t>
            </a:r>
            <a:r>
              <a:rPr lang="zh-CN" altLang="zh-CN" sz="2600" b="1" dirty="0"/>
              <a:t>他仔细研究过这事后，写成了烩炙人口的</a:t>
            </a:r>
            <a:r>
              <a:rPr lang="zh-CN" altLang="zh-CN" sz="2600" b="1" i="1" dirty="0"/>
              <a:t>《大起义》（</a:t>
            </a:r>
            <a:r>
              <a:rPr lang="en-US" altLang="zh-CN" sz="2600" b="1" i="1" dirty="0"/>
              <a:t>The Grand Revolt</a:t>
            </a:r>
            <a:r>
              <a:rPr lang="zh-CN" altLang="zh-CN" sz="2600" b="1" i="1" dirty="0"/>
              <a:t>）</a:t>
            </a:r>
            <a:r>
              <a:rPr lang="zh-CN" altLang="zh-CN" sz="2600" b="1" dirty="0"/>
              <a:t>。</a:t>
            </a:r>
            <a:r>
              <a:rPr lang="en-US" altLang="zh-CN" sz="2600" b="1" dirty="0"/>
              <a:t>Hussein</a:t>
            </a:r>
            <a:r>
              <a:rPr lang="zh-CN" altLang="zh-CN" sz="2600" b="1" dirty="0"/>
              <a:t>博士，后离开伊斯兰，改信基督教，在法国一间教会受洗。（</a:t>
            </a:r>
            <a:r>
              <a:rPr lang="en-US" altLang="zh-CN" sz="2600" b="1" dirty="0"/>
              <a:t>Anwar Gundi</a:t>
            </a:r>
            <a:r>
              <a:rPr lang="zh-CN" altLang="zh-CN" sz="2600" b="1" dirty="0"/>
              <a:t>博士在</a:t>
            </a:r>
            <a:r>
              <a:rPr lang="en-US" altLang="zh-CN" sz="2600" b="1" i="1" dirty="0" err="1"/>
              <a:t>Taha</a:t>
            </a:r>
            <a:r>
              <a:rPr lang="en-US" altLang="zh-CN" sz="2600" b="1" i="1" dirty="0"/>
              <a:t> Hussein in the Intellectual Balance</a:t>
            </a:r>
            <a:r>
              <a:rPr lang="zh-CN" altLang="zh-CN" sz="2600" b="1" dirty="0"/>
              <a:t>里确认了这事，见页</a:t>
            </a:r>
            <a:r>
              <a:rPr lang="en-US" altLang="zh-CN" sz="2600" b="1" dirty="0"/>
              <a:t>65</a:t>
            </a:r>
            <a:r>
              <a:rPr lang="zh-CN" altLang="zh-CN" sz="2600" b="1" dirty="0"/>
              <a:t>。埃及著名作家与律师</a:t>
            </a:r>
            <a:r>
              <a:rPr lang="en-US" altLang="zh-CN" sz="2600" b="1" dirty="0"/>
              <a:t>Muhammad Mahmood</a:t>
            </a:r>
            <a:r>
              <a:rPr lang="zh-CN" altLang="zh-CN" sz="2600" b="1" dirty="0"/>
              <a:t>在学术的</a:t>
            </a:r>
            <a:r>
              <a:rPr lang="en-US" altLang="zh-CN" sz="2600" b="1" i="1" dirty="0"/>
              <a:t>Renaissance</a:t>
            </a:r>
            <a:r>
              <a:rPr lang="zh-CN" altLang="zh-CN" sz="2600" b="1" dirty="0"/>
              <a:t>杂志一篇文章里也确此泰斗改信基督教此事）。</a:t>
            </a:r>
            <a:endParaRPr lang="zh-CN" altLang="zh-CN" sz="24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412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67821"/>
            <a:ext cx="1219200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b="1" dirty="0">
                <a:solidFill>
                  <a:srgbClr val="000099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穆罕默德的遗言</a:t>
            </a:r>
            <a:endParaRPr lang="zh-CN" altLang="zh-CN" sz="26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穆罕默德吩咐所有穆斯林，他死后，谁也不得再娶他的妻子；这道命令充份显示他何等不公平。事情是这样的。一天穆罕默德看见妻子爱莎与表兄弟德哈（</a:t>
            </a:r>
            <a:r>
              <a:rPr lang="en-US" altLang="zh-CN" sz="26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Talha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）私下说话，德哈幸幸然说：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穆罕默德甚至可以娶我们的妻，我们连跟表姐妹说说话也不可以吗？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他突然有所警惕，于是穆罕默德口头宣布，他死后众妻子不可再嫁，爱莎、哈夫莎、宰娜，听见了立刻起而反对，甚至考虑是不是要先离婚，以免日后受他这道口令所困；几位妻子甚至离家出走，不愿回去，除非穆罕默德修订这道口令。妻子的反应，让穆罕默德更加警惕？解决的解法方法再明显不过，天使吉卜利里再次带下经文的启示：</a:t>
            </a:r>
            <a:r>
              <a:rPr lang="zh-CN" altLang="zh-CN" sz="26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古兰经〈同盟军〉</a:t>
            </a:r>
            <a:r>
              <a:rPr lang="en-US" altLang="zh-CN" sz="26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33</a:t>
            </a:r>
            <a:r>
              <a:rPr lang="zh-CN" altLang="zh-CN" sz="26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：</a:t>
            </a:r>
            <a:r>
              <a:rPr lang="en-US" altLang="zh-CN" sz="26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53</a:t>
            </a:r>
            <a:r>
              <a:rPr lang="zh-CN" altLang="zh-CN" sz="2600" b="1" dirty="0">
                <a:solidFill>
                  <a:srgbClr val="008000"/>
                </a:solidFill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。你们不宜使真主的使者为难，在他之后，永不宜娶他的妻子，因为在真主看来，那是一件大罪。</a:t>
            </a:r>
            <a:endParaRPr lang="en-US" altLang="zh-CN" sz="2600" b="1" dirty="0">
              <a:solidFill>
                <a:srgbClr val="008000"/>
              </a:solidFill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600" b="1" dirty="0">
              <a:solidFill>
                <a:srgbClr val="008000"/>
              </a:solidFill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这启示下后六个月，穆罕默德就死了，当时爱莎九岁嫁穆罕默德，他死时她才十八岁，莎非亚</a:t>
            </a:r>
            <a:r>
              <a:rPr lang="en-US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17</a:t>
            </a:r>
            <a:r>
              <a:rPr lang="zh-CN" altLang="zh-CN" sz="26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岁被逼嫁给穆罕默德，他死时，她才二十，却再次成为不能改嫁的寡妇。所有穆斯林的寡妇可以改嫁，甚至穆罕默德启示，为了公平对待寡妇，穆罕默德曾启示说穆斯林可以娶这些寡妇，一个，两个，三个，四个。然而，来到穆罕默德自己的寡妇，其他穆斯林都不可以娶，谁娶谁犯大罪下地狱。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这真的是安拉的启示吗？</a:t>
            </a:r>
            <a:endParaRPr lang="zh-CN" altLang="zh-CN" sz="26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705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9653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然而，就这起下毒案，据说还带出一种印证穆罕默德是否是真先知的说法：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穆罕默德不论在麦加传道或者在麦地那传道，经常被人质疑他的先知身份。尤其在麦地那时期，穆斯林私底下的怀疑评论，更是让他级其烦躁。穆罕默德就在古兰经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章，宣告真主将如何辩证或者审判假先知。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古兰经</a:t>
            </a:r>
            <a:r>
              <a:rPr lang="en-US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43-48 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这是从全世界的主降示的。假若他假借我的名义，捏造谣言，我必以权力逮捕他，然后必割断他的大动脉，你们中没有一个人能保卫他。这确是对敬畏者的教训。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请留意穆罕默德在古兰启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章启示，安拉对假先知的审判：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安拉要攻击他的大动脉，使他的心血不通，枯萎而死。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zh-CN" sz="2800" b="1" kern="0" dirty="0">
                <a:solidFill>
                  <a:srgbClr val="006600"/>
                </a:solidFill>
                <a:latin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kern="0" dirty="0" err="1">
                <a:solidFill>
                  <a:srgbClr val="006600"/>
                </a:solidFill>
                <a:latin typeface="SimHei" panose="02010609060101010101" pitchFamily="49" charset="-122"/>
                <a:cs typeface="经典标宋简"/>
              </a:rPr>
              <a:t>Dawud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经典标宋简"/>
              </a:rPr>
              <a:t>圣训</a:t>
            </a:r>
            <a:r>
              <a:rPr lang="en-US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经典标宋简"/>
              </a:rPr>
              <a:t>4498</a:t>
            </a:r>
            <a:r>
              <a:rPr lang="zh-CN" altLang="zh-CN" sz="2800" b="1" kern="0" dirty="0">
                <a:solidFill>
                  <a:srgbClr val="006600"/>
                </a:solidFill>
                <a:ea typeface="SimHei" panose="02010609060101010101" pitchFamily="49" charset="-122"/>
                <a:cs typeface="经典标宋简"/>
              </a:rPr>
              <a:t>条：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一位犹太妇女拿来一盘下过毒的烤羊肉。先知吃了，其他人也吃了。先知突然说；停止吃。我感受到这里面有毒。比沙，巴拉，马如等人，当天就中毒死了。穆罕默德把那位负责烤羊肉的妇人叫来，问为何要下毒。妇人回答说：如果你是真先知，毒对你将是无效的。如果你做这些事（杀死不信他的人），不过是想作王，我所作的将解放你的子民。先知下令把她杀了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….</a:t>
            </a:r>
            <a:r>
              <a:rPr lang="zh-CN" altLang="zh-CN" sz="2800" b="1" dirty="0">
                <a:solidFill>
                  <a:srgbClr val="008000"/>
                </a:solidFill>
              </a:rPr>
              <a:t>穆罕默德在临死前，一再对爱莎说：先前在海巴尔吃的毒羊肉，让我非常痛苦。从那时起，我觉得我的动脉就被堵住了。</a:t>
            </a:r>
            <a:endParaRPr lang="zh-CN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423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04775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故一直有人怀疑，这个安拉肯定是穆罕默德自己创造出来的。伊斯兰国家普遍认同穆罕默德与古兰经歧视妇女的法令，举例说，儿子分得产业，比女儿多一倍；一名男子在法庭作证，抵得上两名女子。据古兰经的启示，必要时丈夫可以殴打妻子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…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你愈研究伊斯兰，就愈清楚看见穆罕默德的启示是有问题的。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solidFill>
                <a:srgbClr val="000099"/>
              </a:solidFill>
              <a:latin typeface="SimSun" panose="02010600030101010101" pitchFamily="2" charset="-122"/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dirty="0">
                <a:solidFill>
                  <a:srgbClr val="000099"/>
                </a:solidFill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穆罕默德死后的叛教之斗：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许多追随者已知道这个宗教是他自己想出来，当穆罕默德一死，结果有成千上万的人离教。首任哈里发阿布．巴卡（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Bakr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）下令这些人叛教的人，像异教徒那样得缴纳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30%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收入为人头税。离教者不肯，他就说出以下闻名后世的句子：『我奉安拉之名发誓，他们若不付钱给我，像从前付给安拉使者一样，我要攻打他们』。在对抗离教者之战里，阿布．巴卡杀害了三万人。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290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骆驼之战：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爱莎还是拥有怀恨阿里的心，于伊历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AH 34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年的领导斗争里明显爆发出来。她联同穆阿维叶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Mu'awiyah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对抗阿里，她在伊拉克巴士拉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Basra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发动历时三天的战争，攻打阿里的基地，称为骆驼之役。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因为爱莎骑着骆驼观战。双方穆斯林死伤逾万，休战两方各自吊亡兵士后，有人问爱莎：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信士的母亲啊，哪一方会进乐园呢？先知穆罕默德曾说：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穆罕默德内斗，无论杀人或被杀者都下火狱。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她却答道：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双方都进乐园。 《布哈里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》卷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#30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#14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#204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；《穆斯林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》书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41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章〈二穆斯林以剑对决〉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#6898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6901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64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04775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刺杀奥斯曼．伊本．阿凡</a:t>
            </a:r>
            <a:r>
              <a:rPr lang="en-US" altLang="zh-CN" sz="2800" b="1" dirty="0" err="1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Uthman</a:t>
            </a:r>
            <a:r>
              <a:rPr lang="en-US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ibn '</a:t>
            </a:r>
            <a:r>
              <a:rPr lang="en-US" altLang="zh-CN" sz="2800" b="1" dirty="0" err="1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Affan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当穆罕默德初期在麦加公开传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道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后，有一天奥斯曼．伊本．阿凡带来一万第纳尔现金，塞到穆罕默德怀里。穆罕默德接过来，仔细看着，高兴的说：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愿安拉赦宥你一切的罪，无论公开的罪或隐私的罪。奥斯曼啊，愿安拉赦宥你从前犯下、或将来会犯的罪，直至复活日，从今天开始，奥斯曼无往而不利。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由于他是穆罕默德亲属中，最早最大力支持穆罕默德的一位堂弟，穆罕默德甚至将两个女儿嫁给他。当第二任卡里发欧玛死后，他被推举出来当第三任哈里发，大概当了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年后，这两位曾在伊斯兰历史里举足轻重的人物：阿布．百克的儿子穆罕默德（第一任哈里发阿布巴卡死后，这孩子也成为阿里的养子）和亚西尔的儿子阿玛尔（</a:t>
            </a:r>
            <a:r>
              <a:rPr lang="en-US" altLang="zh-CN" sz="2800" b="1" kern="0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Ammar bin </a:t>
            </a:r>
            <a:r>
              <a:rPr lang="en-US" altLang="zh-CN" sz="2800" b="1" kern="0" dirty="0" err="1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Yasir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潜进奥斯曼的房间里。把他折磨至死，甚至用鞋子踩他的胡子。（奥斯曼可是传乐园好信息的十人之一；他捐款后，曾蒙穆罕默德亲口保证，过去、未来的罪皆得赦免。）同为乐园信徒的阿布．百克的儿子穆罕默德，和亚西尔的儿子阿玛尔（据说穆罕默德在麦地那的第一所清真寺，是由他亲手参与建立的），他们俩属于支持阿里出任第四任哈里发的人马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815581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5" y="0"/>
            <a:ext cx="1216342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杀死另一位伊斯兰领袖后，他们是否也进乐园呢？据穆罕默德的启示，他们是圣战勇士，安拉必定要以乐园回报他们，但同样也是据穆罕默德说的，杀穆斯林的人，要下火狱。那么，究竟奥斯曼与阿玛尔等人，要进乐园或下火狱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本课问题思考作答：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穆罕默德在麦加与麦地那的形象如何？有明显的差距吗？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穆斯林会说，圣经也有记录圣战。你如何评圣经与论穆罕默德的圣战？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穆罕默德后来，为何要启示说：他不是任何人男人的父亲？这话有点故吗？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穆罕默德自认毒羊肉腐蚀了他的大动脉，心血开始不通，导致他心脏枯萎，你对这什么看法？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好些穆斯林归信基督以后，会毫不保留的拒绝承认穆罕默德的先知身份，你认为理由是什么？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上完穆罕默德生平后，你如何评论穆罕默德这个人？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654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373901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穆斯林圣训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5430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条记录说：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一位犹太妇女给先知带来下了毒的羊肉。当先知感受到羊肉已被下毒，他把她抓来问，为何要如此做。她回答；我做了决定要谋害你的事。先知当场就说：安拉绝对不会给你做这事的权柄。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Ibn </a:t>
            </a:r>
            <a:r>
              <a:rPr lang="en-US" altLang="zh-CN" sz="2800" b="1" dirty="0" err="1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Sa’d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在他的使徒传记页</a:t>
            </a:r>
            <a:r>
              <a:rPr lang="en-US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252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说：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先知打发妻子宰娜去问犹太妇女，为何要给他下毒。</a:t>
            </a:r>
            <a:r>
              <a:rPr lang="zh-CN" altLang="zh-CN" sz="2800" b="1" dirty="0">
                <a:solidFill>
                  <a:srgbClr val="0099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妇女回答：因为你对我做了这些事；你杀死了我的父亲，叔父和丈夫。我告诉自己，你是不是个真先知，这是不是真主要你如此做的，这条烤羊腿会告诉你真相。我也听见其他人说，如果你的目的是要来作王的，他们会把你杀死。</a:t>
            </a:r>
            <a:endParaRPr lang="zh-CN" altLang="zh-CN" sz="2800" dirty="0">
              <a:solidFill>
                <a:srgbClr val="0099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66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穆罕默德后来亲口承认，那毒羊肉逐渐侵蚀他的心藏和血管：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布卡里圣训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4428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zh-CN" altLang="zh-CN" sz="2800" b="1" dirty="0">
                <a:solidFill>
                  <a:srgbClr val="0099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先知临死前对妻子爱莎说：哦，爱莎，我能够感受到在海巴尔吃了毒羊肉所带给我的痛苦，我感觉我的动脉被毒封锁的疼痛。</a:t>
            </a:r>
            <a:endParaRPr lang="zh-CN" altLang="zh-CN" sz="2800" dirty="0">
              <a:solidFill>
                <a:srgbClr val="0099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307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有本使徒传记如此记录说：</a:t>
            </a:r>
            <a:endParaRPr lang="zh-CN" altLang="zh-CN" sz="2800" dirty="0">
              <a:solidFill>
                <a:srgbClr val="FF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99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拿了个前腿放入嘴里吃，比沙，巴拉跟着拿起另一块肉吃，还有其他人也跟着吃。一会先知突然说：停止你们的手，我感觉这羊肉里好像有毒物。比沙，巴拉接着说；我也感觉到有问题。为了不表明对你的食物不信任，我看见你吃了，我想应该是没有问题的，所以我也没有吐出所吃的食物。比沙没站起来说话，但他的面孔转为绿色。</a:t>
            </a:r>
            <a:endParaRPr lang="zh-CN" altLang="zh-CN" sz="2800" dirty="0">
              <a:solidFill>
                <a:srgbClr val="0099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Abu 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Dawud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4449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条记录说：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穆罕默德临死前，那在海巴尔吃毒羊肉而死去的巴沙的母亲，来探望先知；</a:t>
            </a:r>
            <a:r>
              <a:rPr lang="zh-CN" altLang="zh-CN" sz="2800" b="1" dirty="0">
                <a:solidFill>
                  <a:srgbClr val="0099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问道：先知啊，你怎么看你的疾病？我对我儿子死亡的了解，除了他在海巴尔晚宴吃了毒羊肉这原因，没有别的。先知说：造成我的疾病的原因，除了是这个原因，也没有别的。因为从那时开始，我的大动脉的血液就受阻了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55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穆罕默德在死前非常的痛苦；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马甲圣训记录：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爱莎说：我没看见一个人受的痛苦能象先知那样的。穆罕默德发病时，两个人把他扛来爱莎的房，由她看顾。穆罕默德无法步行，他的双脚不能动弹，扛来时双脚拖在地上。穆罕默德临死前，多次的在痛苦中晕倒，大声哀求说：神啊，赦免我的罪，赦免我的罪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有人从穆罕默德的死因，提出几个理由说明，穆罕默德不符合先知的身份：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1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）他死在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自己所启示：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印证假先知的咒注中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他常对人说；上帝对假先知的处罚，就是割除他的动脉，让他的血液不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通而死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（古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43-48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）。后来他多次告诉人他的死因；动脉被封锁；这不符合了古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43-48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他所启示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安拉对假先知的咒注吗？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2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）他经不过先知的考验：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下毒的妇女被审问为何要下毒？她回答说：你杀了我全家，如果你是先知作这事，就算我下毒，你也不会中毒的，如果你会中毒死亡，你就不是上帝差来的先知。结果穆罕默德慢性中毒而死。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128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5" y="0"/>
            <a:ext cx="1210627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3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）信穆罕默德是先知，带给人死亡：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巴沙已经尝到羊肉有问题；他没吐出来。因为看见先知也在吃。他以为穆罕默德是先知，这是他家的宴席，如果他吃，这应该就不会有什么问题。他相信穆罕默德的先知身份，藐视自己客观的体会，结果巴沙信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赖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穆罕默德的信心，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多吃了几口羊肉，结果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带给他死亡。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4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）先知的保护宣告无效：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当妇人对穆罕默德说：我下了毒；穆罕默德非常有信心的反辩驳说：奉安拉的名；安拉绝对不会容许你所做的得逞。先知说安拉不会容许他中毒，结果他还是慢性中毒而死。这说明什么？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5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）先知是先知先觉，穆罕默德是后知后觉，这意味着什么：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当穆罕默德吃下羊肉后，才有启示说；『停止，我感受到羊肉有问题』。如果他是真先知，只要提早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分钟知晓，他和他的伙伴就不会中毒而死。为什么要吃下去了，才有启示说有毒？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8195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6)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死在一个他看不起的女人手里：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从历史看穆罕默德对犹太人传递了最大的怨恨，也对女人作了非常大的贬低；说女人是缺少智慧的，她们的智力是男人的一半。若不听从丈夫，还可以打她们。最后，他被一个复仇的犹太妇人所伤，死在大动脉被割除的死因里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7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）穆罕默德死在羞辱中：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虽然，犹太人也杀害耶稣基督。但上帝却拯救耶稣基督从死里复活，把他接入天堂，还借着他的死，复活，显明荣耀的身体，升天，作为对人类的救赎福音。然而，上帝没有拯救穆罕默德，以致他死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在假先知的诅咒中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009900"/>
                </a:solidFill>
              </a:rPr>
              <a:t>8</a:t>
            </a:r>
            <a:r>
              <a:rPr lang="zh-CN" altLang="zh-CN" sz="2800" b="1" dirty="0">
                <a:solidFill>
                  <a:srgbClr val="009900"/>
                </a:solidFill>
              </a:rPr>
              <a:t>）穆罕默德无法照他的心愿成为殉道者：</a:t>
            </a:r>
            <a:endParaRPr lang="zh-CN" altLang="zh-CN" sz="2800" dirty="0">
              <a:solidFill>
                <a:srgbClr val="009900"/>
              </a:solidFill>
            </a:endParaRPr>
          </a:p>
          <a:p>
            <a:r>
              <a:rPr lang="zh-CN" altLang="zh-CN" sz="2800" b="1" dirty="0"/>
              <a:t>布卡里圣训</a:t>
            </a:r>
            <a:r>
              <a:rPr lang="en-US" altLang="zh-CN" sz="2800" b="1" dirty="0"/>
              <a:t>2797</a:t>
            </a:r>
            <a:r>
              <a:rPr lang="zh-CN" altLang="zh-CN" sz="2800" b="1" dirty="0"/>
              <a:t>：</a:t>
            </a:r>
            <a:r>
              <a:rPr lang="zh-CN" altLang="zh-CN" sz="2800" b="1" dirty="0">
                <a:solidFill>
                  <a:srgbClr val="009900"/>
                </a:solidFill>
              </a:rPr>
              <a:t>穆罕默德曾对穆斯林宣告说：靠着掌管我灵魂的主；我愿意为安拉成为殉道者，然后再复活过来，然后再成为殉道者，然后再复活，再成为殉道者</a:t>
            </a:r>
            <a:r>
              <a:rPr lang="en-US" altLang="zh-CN" sz="2800" b="1" dirty="0"/>
              <a:t>….</a:t>
            </a:r>
            <a:r>
              <a:rPr lang="zh-CN" altLang="zh-CN" sz="2800" b="1" dirty="0"/>
              <a:t>当穆罕默德有什么期望，安拉就一定会降下启示来替他护航解围，满足他的心愿。他</a:t>
            </a:r>
            <a:r>
              <a:rPr lang="zh-CN" altLang="en-US" sz="2800" b="1" dirty="0"/>
              <a:t>公开宣告当被</a:t>
            </a:r>
            <a:r>
              <a:rPr lang="zh-CN" altLang="zh-CN" sz="2800" b="1" dirty="0"/>
              <a:t>异教徒</a:t>
            </a:r>
            <a:r>
              <a:rPr lang="zh-CN" altLang="en-US" sz="2800" b="1" dirty="0"/>
              <a:t>杀害</a:t>
            </a:r>
            <a:r>
              <a:rPr lang="zh-CN" altLang="zh-CN" sz="2800" b="1" dirty="0"/>
              <a:t>时能殉道，复活，再殉道，复活再殉道</a:t>
            </a:r>
            <a:r>
              <a:rPr lang="en-US" altLang="zh-CN" sz="2800" b="1" dirty="0"/>
              <a:t>….</a:t>
            </a:r>
            <a:r>
              <a:rPr lang="zh-CN" altLang="zh-CN" sz="2800" b="1" dirty="0"/>
              <a:t>安拉没有满足他公开的</a:t>
            </a:r>
            <a:r>
              <a:rPr lang="zh-CN" altLang="en-US" sz="2800" b="1" dirty="0"/>
              <a:t>宣告</a:t>
            </a:r>
            <a:r>
              <a:rPr lang="zh-CN" altLang="zh-CN" sz="2800" b="1" dirty="0"/>
              <a:t>，死后也没复活。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7464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结论：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从穆罕默德死因的种种迹象，你看见了什么？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古兰经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69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43-48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这是从全世界的主降示的。假若他假借我的名义，捏造谣言，我必以权力逮捕他，然后必割断他的大动脉，你们中没有一个人能保卫他。这确是对敬畏者的教训。</a:t>
            </a: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穆罕默德后来亲口承认，那毒羊肉逐渐侵蚀他的心藏和血管：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布卡里圣训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4428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：先知临死前对妻子爱莎说：哦，爱莎，我能够感受到在海巴尔吃了毒羊肉所带给我的痛苦，我感觉我的动脉被毒封锁的疼痛。</a:t>
            </a: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这些迹象意味着什么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?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495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8141</Words>
  <Application>Microsoft Office PowerPoint</Application>
  <PresentationFormat>Widescreen</PresentationFormat>
  <Paragraphs>156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等线</vt:lpstr>
      <vt:lpstr>等线 Light</vt:lpstr>
      <vt:lpstr>SimHei</vt:lpstr>
      <vt:lpstr>SimSun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jenny lake</cp:lastModifiedBy>
  <cp:revision>11</cp:revision>
  <dcterms:created xsi:type="dcterms:W3CDTF">2017-12-27T10:56:19Z</dcterms:created>
  <dcterms:modified xsi:type="dcterms:W3CDTF">2022-05-02T03:21:33Z</dcterms:modified>
</cp:coreProperties>
</file>