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2" r:id="rId9"/>
    <p:sldId id="264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4" r:id="rId18"/>
    <p:sldId id="275" r:id="rId19"/>
    <p:sldId id="276" r:id="rId20"/>
    <p:sldId id="277" r:id="rId21"/>
    <p:sldId id="278" r:id="rId22"/>
    <p:sldId id="279" r:id="rId23"/>
    <p:sldId id="280" r:id="rId24"/>
    <p:sldId id="281" r:id="rId25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00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845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00283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748278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525910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811966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7681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63571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57175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210352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904596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15252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71734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26CA61-7AD0-440F-A524-4BCFF32CD130}" type="datetimeFigureOut">
              <a:rPr lang="zh-CN" altLang="en-US" smtClean="0"/>
              <a:t>2025/2/18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21E20D-0678-4B46-ADB3-7C7AFED5BE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15673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12192001" cy="6926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2800" b="1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第三课：穆罕默德传道的启动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0000FF"/>
              </a:solidFill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FF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本课：内容简介</a:t>
            </a:r>
            <a:endParaRPr lang="zh-CN" altLang="zh-CN" sz="2800" dirty="0">
              <a:solidFill>
                <a:srgbClr val="0000FF"/>
              </a:solidFill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几乎所有的伊斯兰宗教历史学家，都把穆罕默德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22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年的传教生涯，分成两个时期；</a:t>
            </a: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第一个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12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年的传道生涯称为：麦加传道时期。</a:t>
            </a: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第二个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10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年的传道生涯称为：麦地那时期。</a:t>
            </a: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两个时期的传道教导与启示，在表达的语气上，手段上是非常不同的。</a:t>
            </a: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穆罕默德在麦加时期的启示，内容比较温柔与人性化；</a:t>
            </a: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麦地那时期的则是比较律法主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义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对立性，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审判性口吻比较强。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en-US" altLang="zh-CN" b="1" dirty="0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 </a:t>
            </a:r>
            <a:endParaRPr lang="zh-CN" altLang="zh-CN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2623681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ChangeArrowheads="1"/>
          </p:cNvSpPr>
          <p:nvPr/>
        </p:nvSpPr>
        <p:spPr bwMode="auto">
          <a:xfrm>
            <a:off x="0" y="133082"/>
            <a:ext cx="12192000" cy="65094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zh-CN" sz="2800" b="1" i="0" u="none" strike="noStrike" cap="none" normalizeH="0" baseline="0" dirty="0">
                <a:ln>
                  <a:noFill/>
                </a:ln>
                <a:solidFill>
                  <a:srgbClr val="003399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阿比西尼亚的对质：</a:t>
            </a:r>
            <a:endParaRPr kumimoji="0" lang="en-MY" altLang="zh-CN" sz="2800" b="1" i="0" u="none" strike="noStrike" cap="none" normalizeH="0" baseline="0" dirty="0">
              <a:ln>
                <a:noFill/>
              </a:ln>
              <a:solidFill>
                <a:srgbClr val="003399"/>
              </a:solidFill>
              <a:effectLst/>
              <a:latin typeface="SimHei" panose="02010609060101010101" pitchFamily="49" charset="-122"/>
              <a:ea typeface="SimHei" panose="02010609060101010101" pitchFamily="49" charset="-122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麦加的领袖和阿比西尼亚国，有贸易的往来，麦加就派了</a:t>
            </a:r>
            <a:r>
              <a:rPr kumimoji="0" lang="en-MY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代表说客：前往觐见国王。他们对国王说：有一批作乱分子偷渡到贵国来，拐骗了年幼无知的孩子过来。他们背板了祖宗的宗教，也不信仰基督教，而是受到有心人的迷惑。请求国王不要让这些人留下，遣返他们回去老家。由于涉及宗教课题，国王就有兴趣去多了解两方的说辞。</a:t>
            </a:r>
            <a:endParaRPr kumimoji="0" lang="en-MY" altLang="zh-CN" sz="2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带领穆斯林逃过来的领袖是加法阿布达理，口舌伶俐；他到国王面前说：我们麦加人大多数是愚昧无知的，我们敬拜偶像假神，吃自死动物的肉，我们不关心亲人，对邻舍态度恶劣，没有公义文明。最近我们老家兴起了一个人，他有善良的品格，号召我们放弃偶像假神的崇拜，归向祖先易卜拉欣的宗教。教导我们要善待人，周济穷人，不霸道对待弱势者，不通奸，不偷盗，不滥杀无辜，禁止我们为安拉举伴。他教导我们要定时举行拜功，守斋戒，施舍。我们学习遵守这些教导，不料我们老家的偶像崇拜者，非常不高兴，对我们进行迫害，甚至杀害，逼我们要继续敬拜偶像</a:t>
            </a:r>
            <a:r>
              <a:rPr kumimoji="0" lang="zh-CN" altLang="en-US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 </a:t>
            </a:r>
            <a:endParaRPr kumimoji="0" lang="zh-CN" altLang="en-US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4975353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-1" y="0"/>
            <a:ext cx="12192001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国王就请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穆斯林代表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，简述穆罕默德说过什么的经文或者教导。加法阿布达理就念诵古兰经第</a:t>
            </a:r>
            <a:r>
              <a:rPr lang="en-US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19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章麦尔彦篇的经文，提到关于麦尔彦（玛丽亚）如何生尔撒（耶稣）的故事。国王因为听见这段话，就对麦加派来的说客使说：他暂时没有考虑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要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遣返这些穆斯林。</a:t>
            </a:r>
            <a:endParaRPr lang="en-MY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MY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第二天麦加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的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艾拉姆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再到皇宫求见对国王说；其实这些人不信尔撒（耶稣）是神的儿子。他们只信尔撒只是一个人类，安拉的使者。国王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就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召见加法来对质。加法就对国王说：尔撒是经由真主的向麦尔彦发出他的灵，他的道，这神的灵与神的道感动了麦尔彦就怀里尔撒。尔撒从小就有许多奇迹发生在他的身上。他带着使命靠神的灵，医病赶鬼行神迹，传扬阿拉的道</a:t>
            </a:r>
            <a:r>
              <a:rPr lang="en-US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..</a:t>
            </a:r>
          </a:p>
          <a:p>
            <a:endParaRPr lang="en-US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国王听了频频点头。最后，他走向台阶，用他的权杖在地面上画了一条线说：基督教与伊斯兰之间的区别，大概就像这条线那么的小。</a:t>
            </a:r>
            <a:r>
              <a:rPr lang="zh-CN" altLang="zh-CN" sz="2800" b="1" dirty="0"/>
              <a:t>最后，麦加人</a:t>
            </a:r>
            <a:r>
              <a:rPr lang="zh-CN" altLang="en-US" sz="2800" b="1" dirty="0"/>
              <a:t>只</a:t>
            </a:r>
            <a:r>
              <a:rPr lang="zh-CN" altLang="zh-CN" sz="2800" b="1" dirty="0"/>
              <a:t>得到国王的款待，但他们的要求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无法得到皇帝的首肯，只能空手而归</a:t>
            </a:r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190904006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21105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欧码哈达布的归信：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欧码在是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有钱，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有权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有势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的人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。他起初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是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反对伊斯兰的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人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。看见追随伊斯兰信仰的人数，在压力下不减反增加，自己也非常恼恨。在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朋友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面前夸口说，要是我在路上看见穆罕默德，我一定让他倒下。一个朋友在路上遇见欧码，谈起伊斯兰的课题，朋友就提说：你应该回去你姐姐与姐夫的家看看，听说他们都归信伊斯兰了。欧码就气愤愤的跑到他姐姐家里，听见他们在学习诵读古兰经文。欧码就怒吼：你们是不是信仰了伊斯兰。姐姐法蒂玛哈达布回答说是；欧码气到殴打姐夫，为什么容许姐姐信仰伊斯兰。</a:t>
            </a: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姐姐上前护卫丈夫，不料欧码出拳打到姐姐的脸颊，人顿时倒地流血。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姐姐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对欧码说：就算你要杀要剐，我们都会继续相信伊斯兰的。姐姐曾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经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如母亲般把他带大的，等到欧码冷静下来。就问你们在读什么东西，让我看看。他们当时是在读古兰经第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20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章的经文；当欧码读到第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14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节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『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我确是真主，除我</a:t>
            </a:r>
            <a:r>
              <a:rPr lang="zh-CN" altLang="en-US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以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外，绝无应受崇拜者。你应当崇拜我，当为记念我而谨守拜功』</a:t>
            </a:r>
            <a:r>
              <a:rPr lang="zh-CN" altLang="zh-CN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。</a:t>
            </a:r>
            <a:endParaRPr lang="zh-CN" altLang="zh-CN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606048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-1" y="58847"/>
            <a:ext cx="12106275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欧码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的态度突然转变，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你们带我去见见穆罕默德吧。小组中有人就说：『欧码，昨天穆罕默德才为两个人祈祷；其中一个人被祷告的人就是你』。欧码经过穆罕默德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穆斯林亲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人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的劝说，也加入伊斯兰成为穆斯林。由于欧码的加入，确实带给穆斯林一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股的新力量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Sun" panose="02010600030101010101" pitchFamily="2" charset="-122"/>
              </a:rPr>
              <a:t> 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麦加人对穆斯林的对立继续着：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麦加领袖继续对穆斯林加大逼迫。他们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启动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了一个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激进的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手段，麦加人认为有两个家族：哈辛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（穆罕默德真祖父）的家族，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与阿布莫大立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（祖父）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家族，有一些接受了伊斯兰，或者说同情穆罕默德的努力。</a:t>
            </a:r>
            <a:endParaRPr lang="en-MY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MY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麦加人联合起来，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设计了一个传教禁令，为了不让麦加人继续受到伊斯兰影响，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建议对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支持穆罕默德的两个家族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进行排斥，不要和他们进行友谊与商贸上的往来，甚至在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庙里，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张贴上这样的公告。如果有人胆敢违反禁令，会被赶出到郊外的山谷居住。</a:t>
            </a:r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293831613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这样的禁令，把许多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不信穆斯林的亲人，也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无辜的人牵涉进去。许多人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反而站在穆罕默德这边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抗议，也有不承认，不遵行这样判决的。最后，只有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反对者穆罕默德是叔叔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阿布贾贺勒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继续坚持这样的判决。认为这是神圣的禁令，也已经张贴在克尔白庙门前。</a:t>
            </a: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在一次争吵中提到公告已经张贴，不能收回，大家就建议去看看这个公告。没想到这张贴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子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已经被虫子啃食的面目全非，神圣的公告仿佛不存在了。大家都不欢而散。这个牵动麦加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人的信仰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对抗公告，在起初确实掀起一阵大浪。然而，后来觉得牵扯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冒犯，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太多无辜人和家庭，一年左右，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反对是声音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也就风声大雨点小的减弱了。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然而公开传教的禁令，还是存在人们的心中。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94559648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梦见穆斯林一天要祷告</a:t>
            </a:r>
            <a:r>
              <a:rPr lang="en-US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5</a:t>
            </a:r>
            <a:r>
              <a:rPr lang="zh-CN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次：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传教禁令期间穆罕默德宣称，有个晚上他梦见自己骑白马，从耶路撒冷那里骑白马升天，上帝要他的门徒一天要祷告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50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次。出来以后遇见摩西问：上帝召见是为了何事。回答说上帝要穆斯林一天祷告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50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次。摩西说，如此一来穆斯林恐怕无法好好生活了。穆罕默德想想也对，再回到上帝那里，经过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10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次的讨价还价，把祷告五十次的要求，改为五次。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Sun" panose="02010600030101010101" pitchFamily="2" charset="-122"/>
              </a:rPr>
              <a:t> 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阿布达立与卡帝迦的过世：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就在风雨还在飘荡的时刻，先是穆罕默德的养父（叔叔）阿布达立，年老因病过世了。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Abu </a:t>
            </a:r>
            <a:r>
              <a:rPr lang="en-US" altLang="zh-CN" sz="2800" b="1" dirty="0" err="1">
                <a:latin typeface="Times New Roman" panose="02020603050405020304" pitchFamily="18" charset="0"/>
                <a:ea typeface="SimHei" panose="02010609060101010101" pitchFamily="49" charset="-122"/>
              </a:rPr>
              <a:t>Talib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在穆罕默德麦加蒙召后第十年时去世，传统伊斯兰的说法，常提到这位叔叔与众堂兄弟，一直是穆罕默德最大靠山，但其实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Abu Talib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本人没有归信伊斯兰教，直至去世那天仍然如此。伊斯兰学者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Muhammad Abd Al-Wahab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写道：『他拒绝相信穆罕默德的宗教，怕别人取笑』。参</a:t>
            </a:r>
            <a:r>
              <a:rPr lang="zh-CN" altLang="zh-CN" sz="2800" b="1" dirty="0">
                <a:latin typeface="Times New Roman" panose="02020603050405020304" pitchFamily="18" charset="0"/>
                <a:ea typeface="SimSun" panose="02010600030101010101" pitchFamily="2" charset="-122"/>
              </a:rPr>
              <a:t> </a:t>
            </a:r>
            <a:r>
              <a:rPr lang="en-US" altLang="zh-CN" sz="2800" b="1" dirty="0">
                <a:latin typeface="Times New Roman" panose="02020603050405020304" pitchFamily="18" charset="0"/>
                <a:ea typeface="SimSun" panose="02010600030101010101" pitchFamily="2" charset="-122"/>
              </a:rPr>
              <a:t>Imam Muhammad bin Abd Al-Wahab</a:t>
            </a:r>
            <a:r>
              <a:rPr lang="zh-CN" altLang="zh-CN" sz="2800" b="1" dirty="0">
                <a:latin typeface="Times New Roman" panose="02020603050405020304" pitchFamily="18" charset="0"/>
                <a:ea typeface="SimSun" panose="02010600030101010101" pitchFamily="2" charset="-122"/>
              </a:rPr>
              <a:t>，</a:t>
            </a:r>
            <a:r>
              <a:rPr lang="en-US" altLang="zh-CN" sz="2800" b="1" i="1" dirty="0">
                <a:latin typeface="Times New Roman" panose="02020603050405020304" pitchFamily="18" charset="0"/>
                <a:ea typeface="SimSun" panose="02010600030101010101" pitchFamily="2" charset="-122"/>
              </a:rPr>
              <a:t>The Life of the Messenger</a:t>
            </a:r>
            <a:r>
              <a:rPr lang="en-US" altLang="zh-CN" sz="2800" b="1" dirty="0">
                <a:latin typeface="Times New Roman" panose="02020603050405020304" pitchFamily="18" charset="0"/>
                <a:ea typeface="SimSun" panose="02010600030101010101" pitchFamily="2" charset="-122"/>
              </a:rPr>
              <a:t>.</a:t>
            </a:r>
            <a:r>
              <a:rPr lang="zh-CN" altLang="zh-CN" sz="2800" b="1" dirty="0">
                <a:latin typeface="Times New Roman" panose="02020603050405020304" pitchFamily="18" charset="0"/>
                <a:ea typeface="SimSun" panose="02010600030101010101" pitchFamily="2" charset="-122"/>
              </a:rPr>
              <a:t>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21292928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17429"/>
            <a:ext cx="1219200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叔叔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Abu 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Talib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去世前，穆罕默德走进他的房间，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Abu 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Hakam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（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Jahl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）与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Abd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 Allah bin 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Umia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也在场，穆罕默德说：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“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叔叔，你快说：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‘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除安拉以外没有真主，穆罕默德是安拉使者。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’”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然而叔叔应道：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“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我只相信我父亲阿布莫大立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Abd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 Al-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Muttalib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的宗教。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”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他拒绝穆罕默德的邀请，不肯信伊斯兰。究竟穆罕默德的养父叔叔是犹太人、基督徒，或异教徒？有穆斯林学者不满的说他是个异教徒，信奉麦加的女神拉得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Lat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，巫萨（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Uzza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）和默那（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Manat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）。</a:t>
            </a:r>
            <a:endParaRPr lang="en-US" altLang="zh-CN" sz="2800" b="1" dirty="0">
              <a:latin typeface="SimSun" panose="02010600030101010101" pitchFamily="2" charset="-122"/>
              <a:ea typeface="SimHei" panose="02010609060101010101" pitchFamily="49" charset="-122"/>
              <a:cs typeface="SimSun" panose="02010600030101010101" pitchFamily="2" charset="-122"/>
            </a:endParaRPr>
          </a:p>
          <a:p>
            <a:endParaRPr lang="en-US" altLang="zh-CN" sz="2800" b="1" dirty="0">
              <a:latin typeface="SimSun" panose="02010600030101010101" pitchFamily="2" charset="-122"/>
              <a:ea typeface="SimHei" panose="02010609060101010101" pitchFamily="49" charset="-122"/>
              <a:cs typeface="SimSun" panose="02010600030101010101" pitchFamily="2" charset="-122"/>
            </a:endParaRPr>
          </a:p>
          <a:p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有人说他是基督徒，信基督与圣经，因为他曾说：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“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上流人都知道，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Kutum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（穆罕默德）是穆萨（摩西）与麦尔彦（马利亚）之子基督的司事。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”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意思是说穆罕默德也传讲摩西与耶稣的道理。尽管如此，阿布达立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Abu 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Talib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拒绝承认穆罕默德是先知，继续唤他</a:t>
            </a:r>
            <a:r>
              <a:rPr lang="en-US" altLang="zh-CN" sz="2800" b="1" dirty="0" err="1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Kutum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。</a:t>
            </a:r>
            <a:endParaRPr lang="zh-CN" altLang="zh-CN" sz="2800" dirty="0">
              <a:latin typeface="SimSun" panose="02010600030101010101" pitchFamily="2" charset="-122"/>
              <a:ea typeface="SimSun" panose="02010600030101010101" pitchFamily="2" charset="-122"/>
              <a:cs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37007615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公元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619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SimSun" panose="02010600030101010101" pitchFamily="2" charset="-122"/>
              </a:rPr>
              <a:t>年被穆斯林成为『穆罕默德的悲痛之年』；因为他的两位最好的支柱，养父阿布达立与原配夫人卡帝迦，先后去世。穆罕默德失去妻子以后，在三个月内，在一天里定了两个婚约。第一位是名叫沙乌达</a:t>
            </a:r>
            <a:r>
              <a:rPr lang="en-US" altLang="zh-CN" sz="2800" b="1" dirty="0" err="1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Sawdah</a:t>
            </a:r>
            <a:r>
              <a:rPr lang="en-US" altLang="zh-CN" sz="2800" b="1" dirty="0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 </a:t>
            </a:r>
            <a:r>
              <a:rPr lang="en-US" altLang="zh-CN" sz="2800" b="1" dirty="0" err="1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bint</a:t>
            </a:r>
            <a:r>
              <a:rPr lang="en-US" altLang="zh-CN" sz="2800" b="1" dirty="0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 </a:t>
            </a:r>
            <a:r>
              <a:rPr lang="en-US" altLang="zh-CN" sz="2800" b="1" dirty="0" err="1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Zamah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经典标宋简"/>
              </a:rPr>
              <a:t>，的，她是一名寡妇，第二位是他得力的助手阿布巴卡的小女儿爱莎，定亲时有学者说爱莎这孩子当时是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经典标宋简"/>
              </a:rPr>
              <a:t>6</a:t>
            </a:r>
            <a:r>
              <a:rPr lang="en-MY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经典标宋简"/>
              </a:rPr>
              <a:t>-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经典标宋简"/>
              </a:rPr>
              <a:t>7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经典标宋简"/>
              </a:rPr>
              <a:t>岁，等到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经典标宋简"/>
              </a:rPr>
              <a:t>8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经典标宋简"/>
              </a:rPr>
              <a:t>岁或</a:t>
            </a:r>
            <a:r>
              <a:rPr lang="en-US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经典标宋简"/>
              </a:rPr>
              <a:t>9</a:t>
            </a:r>
            <a:r>
              <a:rPr lang="zh-CN" altLang="zh-CN" sz="2800" b="1" dirty="0">
                <a:latin typeface="SimSun" panose="02010600030101010101" pitchFamily="2" charset="-122"/>
                <a:ea typeface="SimHei" panose="02010609060101010101" pitchFamily="49" charset="-122"/>
                <a:cs typeface="经典标宋简"/>
              </a:rPr>
              <a:t>岁，就正式迎娶爱莎。</a:t>
            </a:r>
            <a:endParaRPr lang="zh-CN" altLang="zh-CN" sz="2800" dirty="0">
              <a:latin typeface="SimSun" panose="02010600030101010101" pitchFamily="2" charset="-122"/>
              <a:ea typeface="SimSun" panose="02010600030101010101" pitchFamily="2" charset="-122"/>
              <a:cs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000099"/>
              </a:solidFill>
              <a:latin typeface="Times New Roman" panose="02020603050405020304" pitchFamily="18" charset="0"/>
              <a:ea typeface="SimHei" panose="02010609060101010101" pitchFamily="49" charset="-122"/>
              <a:cs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SimSun" panose="02010600030101010101" pitchFamily="2" charset="-122"/>
              </a:rPr>
              <a:t>逼迫不息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  <a:cs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SimSun" panose="02010600030101010101" pitchFamily="2" charset="-122"/>
              </a:rPr>
              <a:t>麦加的敌对派，无法利用整体麦加人排斥穆罕默德。敌对的手段转而改用『对付有影响力』的穆斯林领袖。包挂个别对付上层，下层的领袖。穆罕默德几次出门被人丢垃圾，脏物；有一次险些被人勒死。穆罕默德急着要找个出路，亲自到麦加郊外拜会一些城镇的领袖，向他们分享他的信仰。反应都不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SimSun" panose="02010600030101010101" pitchFamily="2" charset="-122"/>
              </a:rPr>
              <a:t>理想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SimSun" panose="02010600030101010101" pitchFamily="2" charset="-122"/>
              </a:rPr>
              <a:t>。后来和养子载益到麦加南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SimSun" panose="02010600030101010101" pitchFamily="2" charset="-122"/>
              </a:rPr>
              <a:t>边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SimSun" panose="02010600030101010101" pitchFamily="2" charset="-122"/>
              </a:rPr>
              <a:t>的塔伊夫城，拜会了一些族群领袖，听到要放弃偶像，都不愿意接受伊斯兰。最后还被被暴徒丢石头，逃出塔伊夫城。往后的几个月，他继续的努力，暗地里到不同的部落里，分享他的理想，所得的反应寥寥无几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  <a:cs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9575142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-66675" y="0"/>
            <a:ext cx="1219200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有一天，他听说有来自麦地那的商队，到麦加做生意，就住在他家不远处。他就在晚上登门拜会，带去一些吃的，大家相见特别亲切，无所不谈。当谈到民族与信仰的悲情时，有六位海滋拉吉家族的人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很认真的听穆罕默德的道理，觉得有意思。双方约定再聊，穆罕默德同意。穆罕默德提出一个类似『神权统治』的构想。接待伊斯兰的领袖，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将以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民族的『安拉代理人：卡里发』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自居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。穆罕默德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只是是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晓於他们如何做成『神权统治』的安拉的使者。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Sun" panose="02010600030101010101" pitchFamily="2" charset="-122"/>
              </a:rPr>
              <a:t> 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麦地那是一个由大概二十个左右的小乡镇组成的城市；他们当中有信仰犹太教的，信仰大公基督教的，有拜火教徒，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大部分还是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偶像崇拜者，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也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有基督教的异端教派，是个多元化的城镇。</a:t>
            </a: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故，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麦地那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人会比较体谅别人，允许自由谈论宗教课题。几个月过去了，从麦地那来了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12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人，他们特意过来拜会穆罕默德。他们被安排在一个隐秘的地点阿卡巴，大家再度商议了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如何以伊斯兰进行『神权统治』的议题。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16990406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58847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穆罕默德看见这些人心预备好了，就要求这些人信仰伊斯兰，宣读了清真言</a:t>
            </a:r>
            <a:r>
              <a:rPr lang="en-US" altLang="zh-CN" sz="2800" b="1" dirty="0" err="1">
                <a:latin typeface="Times New Roman" panose="02020603050405020304" pitchFamily="18" charset="0"/>
                <a:ea typeface="SimHei" panose="02010609060101010101" pitchFamily="49" charset="-122"/>
              </a:rPr>
              <a:t>shahadah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.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同时立了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6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个信仰约定：</a:t>
            </a:r>
            <a:r>
              <a:rPr lang="en-MY" altLang="zh-CN" sz="2800" dirty="0">
                <a:latin typeface="Times New Roman" panose="02020603050405020304" pitchFamily="18" charset="0"/>
                <a:ea typeface="SimSun" panose="02010600030101010101" pitchFamily="2" charset="-122"/>
              </a:rPr>
              <a:t>1</a:t>
            </a:r>
            <a:r>
              <a:rPr lang="zh-CN" altLang="en-US" sz="2800" dirty="0">
                <a:latin typeface="Times New Roman" panose="02020603050405020304" pitchFamily="18" charset="0"/>
                <a:ea typeface="SimSun" panose="02010600030101010101" pitchFamily="2" charset="-122"/>
              </a:rPr>
              <a:t>）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不为安拉举伴；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2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）不犯通奸罪（但可以多妻）；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3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）不偷窃；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4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）不杀害初生的女婴；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5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）不作假见证；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6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）遵从穆罕默德的宗教指导。穆罕默德对他们说：信守以上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6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条者，死后可以进入乐园。这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12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人回去以后，非常积极的，去游说其他的领袖加入这美好，看来可行的新的属灵的宗教与社会体系。前后进行了几次的交流，又挨过了艰辛的一年。</a:t>
            </a: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穆罕默德快进入他第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13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年的传道生涯，麦地那那里来了一个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75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人的代表团（两位女性）。到了约定的地点阿卡巴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Aqaba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，这群人里面，最主要是有两大影响力的家族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：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欧氏家族，海滋拉吉家族。他们全部愿意归入伊斯兰。正式邀请穆罕默德过去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麦地那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当宗教领袖。</a:t>
            </a: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这就是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622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年间的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Aqaba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约定。</a:t>
            </a:r>
            <a:r>
              <a:rPr lang="en-US" altLang="zh-CN" sz="2800" b="1" dirty="0">
                <a:solidFill>
                  <a:srgbClr val="003399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                                                                                                          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第一协定：提供所有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迁移的穆斯林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信徒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，可以建立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住所；保护他们的安全。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第二协定：如果穆氏他们觉得需要，他们可以自由离开；可以用武力；保护自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身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的安全。麦地那人都同意这样的约定。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797265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-85725"/>
            <a:ext cx="12192000" cy="67710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穆罕默德传道生涯的启动：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穆罕默德于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40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岁那年，经历到灵界的显现，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经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过一年的惊恐，挣扎渐渐适应，终于说服了自己是蒙拣选的人。有三年的时间，他向亲友私下传讲信息…当初的信息是和平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的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，温和与正义。头一个信徒是太太卡帝迦，其次为侄儿阿里</a:t>
            </a:r>
            <a:r>
              <a:rPr lang="en-US" altLang="zh-CN" sz="2800" b="1" kern="0" dirty="0" err="1">
                <a:ea typeface="SimHei" panose="02010609060101010101" pitchFamily="49" charset="-122"/>
                <a:cs typeface="经典标宋简"/>
              </a:rPr>
              <a:t>ali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。还有亲戚</a:t>
            </a:r>
            <a:r>
              <a:rPr lang="en-US" altLang="zh-CN" sz="2800" b="1" kern="0" dirty="0" err="1">
                <a:ea typeface="SimHei" panose="02010609060101010101" pitchFamily="49" charset="-122"/>
                <a:cs typeface="经典标宋简"/>
              </a:rPr>
              <a:t>abu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 </a:t>
            </a:r>
            <a:r>
              <a:rPr lang="en-US" altLang="zh-CN" sz="2800" b="1" kern="0" dirty="0" err="1">
                <a:ea typeface="SimHei" panose="02010609060101010101" pitchFamily="49" charset="-122"/>
                <a:cs typeface="经典标宋简"/>
              </a:rPr>
              <a:t>bakar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。穆罕默德号召信徒放弃对偶像的崇拜，安拉是最高的主宰，祂知道一切，也判定一切。人最终的归属决定于他在世的行为，行善者得今生与来世的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福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报，作恶者得今生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得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审判，来世还要得地狱报应，呼吁停止部落间的对立，帮助贫困者，主张追求社会的公正。</a:t>
            </a:r>
            <a:endParaRPr lang="en-MY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endParaRPr lang="en-MY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有理想志气的年轻人，佣人，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穷人，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奴仆，对这类有理想的信息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产生了兴趣。开始加入这还没名称的新宗教信仰…，由于强调顺服安拉者有平安，渐渐伊斯兰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ISLAM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这个教名，就被用上了。其字义的意思是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【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顺从安拉以至于平安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的信仰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】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。教徒被称为顺服安拉的人，顺从真主者，因此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，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【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穆斯林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Muslim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归顺者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】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这字，渐渐被用来称呼信从这教门的人。头三年的低调传道，大概得着约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30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个归信者</a:t>
            </a:r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137111471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穆斯林的大迁移：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穆罕默德紧急的召开了会议，向麦加穆斯林宣布好消息，他呼吁全体穆斯林和他一起迁移到麦地那。穆罕默德与麦地那人已经签署约定，一切都预备好了。指示穆斯林要保持秘密，不要向非穆斯林的亲友公布这件事，分成一组一组，三三两两，静悄悄的迁移到麦地那。</a:t>
            </a: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穆斯林很快就有了行动，每天早，午，晚，就有三三两两的穆斯林，离开麦加到郊外一秘密地点集合。再集体的走向麦地那，麦地那人守承诺，穆斯林到了麦地那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都受到良好的接待与安顿。没多久，麦加人开始发现他们会留意的某些热心穆斯林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突然不见了，还有穆斯林的人数一直在减少，仿佛从人间蒸发掉。</a:t>
            </a: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麦加人风闻有麦地那人来过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来与穆罕默德谈话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，只是不知道为了什么，现在有些穆斯林突然离开麦加，剩下一些骨干穆斯林领袖没有离开，他们就积极的想探听，究竟发生了什么事。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30515224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66675"/>
            <a:ext cx="12192000" cy="43413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最后，查到穆斯林原来是迁移到北部，很可能到（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300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多公里外）麦地那去了，这让麦加人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焦急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。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若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有一天穆斯林壮大起来，他们会做出报复的行动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吗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？由于穆罕默德本人是贵族（统政治后裔）的身份，商议的结果是：只要穆罕默德继续留在麦加这个地方，从过去几年的经验，他暂时还是无法构成威胁的。</a:t>
            </a: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如果他应邀而去麦地那，为免除后患就在路上把他杀死。为了让大家分担这个决策，每个家族派几位人马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出来参与窥探与刺杀行动。麦加人成立了一个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40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人的队伍，每天分批站在城门外守候，或到穆罕默德家窥探他是否有离开麦加。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en-US" altLang="zh-CN" b="1" dirty="0">
                <a:solidFill>
                  <a:srgbClr val="000099"/>
                </a:solidFill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 </a:t>
            </a:r>
            <a:endParaRPr lang="zh-CN" altLang="zh-CN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3079722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56938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聪明的逃亡：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穆罕默德有听到风声，未来几天很可能麦加人会动手对付他。穆罕默德也觉得，迁往麦地那的时刻已经来到。他和同伴阿布巴卡，找到一沙漠响导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计划白天休息，晚上赶路。他让阿里住在他的家中，自己和几个同伴朵到山上的洞穴去三天，由阿布巴卡的女儿阿斯玛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暗中传递消息给他们。</a:t>
            </a: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麦加人窥探穆罕默德的家，发现他两天都没有出门，就借故说要探望穆罕默德，到他家去，发现只有阿里在家，穆罕默德人已经不在家。就快马加鞭的出城去追赶穆罕默德。</a:t>
            </a: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因为，从麦加往麦地那的路程，骑上骆驼也要走个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8-9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天。麦加人万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万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没有想到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穆罕默德的逃亡计划：不走官道，而是翻山越岭，白天休息，晚上赶路，逃亡时采用绕道方式前进。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66925625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101207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zh-CN" altLang="zh-CN" sz="2400" b="1" dirty="0">
                <a:solidFill>
                  <a:srgbClr val="C00000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参下图：青色的是官道，红色是穆罕默德逃亡的路线。</a:t>
            </a:r>
            <a:endParaRPr lang="en-US" altLang="zh-CN" sz="2400" b="1" dirty="0">
              <a:solidFill>
                <a:srgbClr val="C00000"/>
              </a:solidFill>
              <a:latin typeface="Times New Roman" panose="02020603050405020304" pitchFamily="18" charset="0"/>
              <a:ea typeface="SimHei" panose="02010609060101010101" pitchFamily="49" charset="-122"/>
              <a:cs typeface="经典标宋简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endParaRPr lang="zh-CN" altLang="zh-CN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  <p:pic>
        <p:nvPicPr>
          <p:cNvPr id="3" name="Picture 2" descr="6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" y="645459"/>
            <a:ext cx="12192000" cy="621254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13276609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6171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穆罕默德连夜赶路，走了八天的路，来到麦地拿，人们欢迎他如同英雄。穆氏在进城前，在城外带领穆斯林做首次礼拜</a:t>
            </a:r>
            <a:r>
              <a:rPr lang="zh-CN" altLang="zh-CN" sz="2800" b="1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。刚好是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星期五，以后穆氏定规礼拜五，为回教徒的聚拜日。 穆罕默德与穆斯林成功的大逃亡，带来了极大的转机。这也结束了穆罕默德在麦加传道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12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年的第一个阶段。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 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本课问题讨论</a:t>
            </a:r>
            <a:r>
              <a:rPr lang="en-US" altLang="zh-CN" sz="2800" b="1" dirty="0">
                <a:solidFill>
                  <a:srgbClr val="000099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 ?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 marL="342900" lvl="0" indent="-342900">
              <a:spcBef>
                <a:spcPts val="1200"/>
              </a:spcBef>
              <a:spcAft>
                <a:spcPts val="0"/>
              </a:spcAft>
              <a:buFont typeface="+mj-lt"/>
              <a:buAutoNum type="arabicPeriod"/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首批归信伊斯兰信仰的人士大概有哪些人？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 marL="342900" lvl="0" indent="-342900">
              <a:spcBef>
                <a:spcPts val="1200"/>
              </a:spcBef>
              <a:spcAft>
                <a:spcPts val="0"/>
              </a:spcAft>
              <a:buFont typeface="+mj-lt"/>
              <a:buAutoNum type="arabicPeriod"/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在开始的头三年，穆罕默德的宣教策略为何？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 marL="342900" lvl="0" indent="-342900">
              <a:spcBef>
                <a:spcPts val="1200"/>
              </a:spcBef>
              <a:spcAft>
                <a:spcPts val="0"/>
              </a:spcAft>
              <a:buFont typeface="+mj-lt"/>
              <a:buAutoNum type="arabicPeriod"/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你认为穆罕默德的养父叔叔，临终前乃不愿接受伊斯兰，或穆罕默德的先知身份，这意味着什么？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 marL="342900" lvl="0" indent="-342900">
              <a:spcBef>
                <a:spcPts val="1200"/>
              </a:spcBef>
              <a:spcAft>
                <a:spcPts val="0"/>
              </a:spcAft>
              <a:buFont typeface="+mj-lt"/>
              <a:buAutoNum type="arabicPeriod"/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逃到阿比西尼亚去的穆斯林，如何说服国王让他们留下？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 marL="342900" lvl="0" indent="-342900">
              <a:spcBef>
                <a:spcPts val="1200"/>
              </a:spcBef>
              <a:spcAft>
                <a:spcPts val="0"/>
              </a:spcAft>
              <a:buFont typeface="+mj-lt"/>
              <a:buAutoNum type="arabicPeriod"/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在第一次阿卡巴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Aqaba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约定里，雅德利（麦地那）人做了什么约定？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pPr marL="342900" lvl="0" indent="-342900">
              <a:spcBef>
                <a:spcPts val="1200"/>
              </a:spcBef>
              <a:spcAft>
                <a:spcPts val="0"/>
              </a:spcAft>
              <a:buFont typeface="+mj-lt"/>
              <a:buAutoNum type="arabicPeriod"/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是居于什么理由，麦地那人会愿意丢弃偶像，改信伊斯兰？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2587222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7710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公开传道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第四年，得到一个启示说要公开的传讲他的信仰：</a:t>
            </a:r>
            <a:r>
              <a:rPr lang="zh-CN" altLang="zh-CN" sz="2800" b="1" kern="0" dirty="0">
                <a:solidFill>
                  <a:srgbClr val="008000"/>
                </a:solidFill>
                <a:ea typeface="SimHei" panose="02010609060101010101" pitchFamily="49" charset="-122"/>
                <a:cs typeface="经典标宋简"/>
              </a:rPr>
              <a:t>古</a:t>
            </a:r>
            <a:r>
              <a:rPr lang="en-US" altLang="zh-CN" sz="2800" b="1" kern="0" dirty="0">
                <a:solidFill>
                  <a:srgbClr val="008000"/>
                </a:solidFill>
                <a:ea typeface="SimHei" panose="02010609060101010101" pitchFamily="49" charset="-122"/>
                <a:cs typeface="经典标宋简"/>
              </a:rPr>
              <a:t>15</a:t>
            </a:r>
            <a:r>
              <a:rPr lang="zh-CN" altLang="zh-CN" sz="2800" b="1" kern="0" dirty="0">
                <a:solidFill>
                  <a:srgbClr val="008000"/>
                </a:solidFill>
                <a:ea typeface="SimHei" panose="02010609060101010101" pitchFamily="49" charset="-122"/>
                <a:cs typeface="经典标宋简"/>
              </a:rPr>
              <a:t>：</a:t>
            </a:r>
            <a:r>
              <a:rPr lang="en-US" altLang="zh-CN" sz="2800" b="1" kern="0" dirty="0">
                <a:solidFill>
                  <a:srgbClr val="008000"/>
                </a:solidFill>
                <a:ea typeface="SimHei" panose="02010609060101010101" pitchFamily="49" charset="-122"/>
                <a:cs typeface="经典标宋简"/>
              </a:rPr>
              <a:t>94</a:t>
            </a:r>
            <a:r>
              <a:rPr lang="zh-CN" altLang="zh-CN" sz="2800" b="1" kern="0" dirty="0">
                <a:solidFill>
                  <a:srgbClr val="0080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你应当公开宣布你所奉的命令，而且避开以物配主者。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穆罕默德举办了一个大型的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餐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会，邀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请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一些认识的亲友，用餐快要结束时，穆罕默德站起来，向大家呼吁要承认独一真神的存在，要大家考虑归顺真主，放弃偶像，这样就能得着他的祝福</a:t>
            </a:r>
            <a:endParaRPr lang="en-MY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US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这时穆罕默德的小堂弟阿里（穆罕默德养父叔叔的小儿子），站起来慷慨的宣告，他这一生都要追随着穆罕默德的道。甚至为这个道牺牲也无所谓。大家听了这一席的话，</a:t>
            </a:r>
            <a:r>
              <a:rPr lang="zh-CN" altLang="en-US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像是被定罪</a:t>
            </a:r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，纷纷离席就走开了。</a:t>
            </a:r>
            <a:endParaRPr lang="en-MY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MY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又有一次，穆罕默德来到麦加城里的沙法山丘市场，向群众呼吁：要归信真主，自认是一位警戒者，今生归信与不归信真主者，会有极大的严重后果。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当时穆罕默德有一位叔叔名叫阿杜拉贺</a:t>
            </a:r>
            <a:r>
              <a:rPr lang="en-US" altLang="zh-CN" sz="2800" b="1" dirty="0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Abu–</a:t>
            </a:r>
            <a:r>
              <a:rPr lang="en-US" altLang="zh-CN" sz="2800" b="1" dirty="0" err="1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lahab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在现场听见穆罕默德的呼叫，十分恼怒，当众责骂穆罕默德：『住口，该死的东西</a:t>
            </a:r>
            <a:r>
              <a:rPr lang="en-US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…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』。穆罕默德被叔叔当众责骂感到羞愧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，被群众笑话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。</a:t>
            </a:r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7701442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后来有个针对阿杜拉贺</a:t>
            </a:r>
            <a:r>
              <a:rPr lang="en-US" altLang="zh-CN" sz="2800" b="1" dirty="0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Abu–</a:t>
            </a:r>
            <a:r>
              <a:rPr lang="en-US" altLang="zh-CN" sz="2800" b="1" dirty="0" err="1">
                <a:latin typeface="SimHei" panose="02010609060101010101" pitchFamily="49" charset="-122"/>
                <a:ea typeface="SimSun" panose="02010600030101010101" pitchFamily="2" charset="-122"/>
                <a:cs typeface="经典标宋简"/>
              </a:rPr>
              <a:t>lahab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  <a:cs typeface="经典标宋简"/>
              </a:rPr>
              <a:t>全家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咒诅的启示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由穆罕默德的口传讲出来：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111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：</a:t>
            </a:r>
            <a:r>
              <a:rPr lang="en-US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1-5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愿焰父两手受伤！他必定受伤</a:t>
            </a:r>
            <a:r>
              <a:rPr lang="en-US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 , 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他的财产</a:t>
            </a:r>
            <a:r>
              <a:rPr lang="en-US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 ,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和他所获得的</a:t>
            </a:r>
            <a:r>
              <a:rPr lang="en-US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 ,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将无裨于他</a:t>
            </a:r>
            <a:r>
              <a:rPr lang="en-US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 , 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他将入有焰的烈火</a:t>
            </a:r>
            <a:r>
              <a:rPr lang="en-US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 , 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他担柴的妻子</a:t>
            </a:r>
            <a:r>
              <a:rPr lang="en-US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 ,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也将入烈火</a:t>
            </a:r>
            <a:r>
              <a:rPr lang="en-US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 , 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她的颈上系着一条坚实的绳子</a:t>
            </a:r>
            <a:r>
              <a:rPr lang="zh-CN" altLang="en-US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（被牵去地狱）</a:t>
            </a:r>
            <a:r>
              <a:rPr lang="zh-CN" altLang="zh-CN" sz="2800" b="1" dirty="0">
                <a:solidFill>
                  <a:srgbClr val="008000"/>
                </a:solidFill>
                <a:latin typeface="Times New Roman" panose="02020603050405020304" pitchFamily="18" charset="0"/>
                <a:ea typeface="SimHei" panose="02010609060101010101" pitchFamily="49" charset="-122"/>
              </a:rPr>
              <a:t>。 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这是针对他叔叔的一个咒诅。据说这位伯母，也常在穆罕默德的背后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说许多不好的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话，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阻碍亲友不要听信穆罕默德的</a:t>
            </a:r>
            <a:r>
              <a:rPr lang="zh-CN" altLang="en-US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道</a:t>
            </a:r>
            <a:r>
              <a:rPr lang="zh-CN" altLang="zh-CN" sz="2800" b="1" dirty="0">
                <a:latin typeface="Times New Roman" panose="02020603050405020304" pitchFamily="18" charset="0"/>
                <a:ea typeface="SimHei" panose="02010609060101010101" pitchFamily="49" charset="-122"/>
              </a:rPr>
              <a:t>。</a:t>
            </a:r>
            <a:endParaRPr lang="en-US" altLang="zh-CN" sz="2800" b="1" dirty="0">
              <a:latin typeface="Times New Roman" panose="02020603050405020304" pitchFamily="18" charset="0"/>
              <a:ea typeface="SimHei" panose="02010609060101010101" pitchFamily="49" charset="-122"/>
            </a:endParaRPr>
          </a:p>
          <a:p>
            <a:endParaRPr lang="en-US" altLang="zh-CN" sz="2800" b="1" dirty="0">
              <a:solidFill>
                <a:srgbClr val="0000FF"/>
              </a:solidFill>
            </a:endParaRPr>
          </a:p>
          <a:p>
            <a:r>
              <a:rPr lang="zh-CN" altLang="zh-CN" sz="2800" b="1" dirty="0">
                <a:solidFill>
                  <a:srgbClr val="0000FF"/>
                </a:solidFill>
              </a:rPr>
              <a:t>麦加人对穆罕默德的道感到厌恶：</a:t>
            </a:r>
            <a:endParaRPr lang="zh-CN" altLang="zh-CN" sz="2800" dirty="0">
              <a:solidFill>
                <a:srgbClr val="0000FF"/>
              </a:solidFill>
            </a:endParaRPr>
          </a:p>
          <a:p>
            <a:r>
              <a:rPr lang="zh-CN" altLang="zh-CN" sz="2800" b="1" dirty="0"/>
              <a:t>穆罕默德的门生，也加入公开见证信仰伊斯兰，这更加的引起当地人的愤怒。年轻的孩子归信真神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也意味着要抛弃偶像，个性顽固的阿拉伯家长，都起来对付自家的孩子，棒打孩子，逼孩子跪偶像认错，还在偶像面前咒诅穆罕默德不得好死。</a:t>
            </a:r>
            <a:endParaRPr lang="en-MY" altLang="zh-CN" sz="2800" b="1" dirty="0"/>
          </a:p>
          <a:p>
            <a:endParaRPr lang="en-MY" altLang="zh-CN" sz="2800" b="1" dirty="0"/>
          </a:p>
          <a:p>
            <a:r>
              <a:rPr lang="zh-CN" altLang="zh-CN" sz="2800" b="1" dirty="0"/>
              <a:t>这些受到逼迫的年轻孩</a:t>
            </a:r>
            <a:r>
              <a:rPr lang="zh-CN" altLang="en-US" sz="2800" b="1" dirty="0"/>
              <a:t>子，</a:t>
            </a:r>
            <a:r>
              <a:rPr lang="zh-CN" altLang="zh-CN" sz="2800" b="1" dirty="0"/>
              <a:t>跑去告诉穆罕默德所遭遇</a:t>
            </a:r>
            <a:r>
              <a:rPr lang="zh-CN" altLang="en-US" sz="2800" b="1" dirty="0"/>
              <a:t>的迫害</a:t>
            </a:r>
            <a:r>
              <a:rPr lang="zh-CN" altLang="zh-CN" sz="2800" b="1" dirty="0"/>
              <a:t>，做了在偶像面前认</a:t>
            </a:r>
            <a:r>
              <a:rPr lang="zh-CN" altLang="en-US" sz="2800" b="1" dirty="0"/>
              <a:t>罪</a:t>
            </a:r>
            <a:r>
              <a:rPr lang="zh-CN" altLang="zh-CN" sz="2800" b="1" dirty="0"/>
              <a:t>，还咒诅了穆罕默德，该怎么办？</a:t>
            </a:r>
            <a:endParaRPr lang="zh-CN" altLang="zh-CN" sz="28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342910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-1" y="0"/>
            <a:ext cx="12125325" cy="55399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/>
              <a:t>穆罕默德就问这些信徒：</a:t>
            </a:r>
            <a:r>
              <a:rPr lang="en-US" altLang="zh-CN" sz="2800" b="1" dirty="0"/>
              <a:t>【</a:t>
            </a:r>
            <a:r>
              <a:rPr lang="zh-CN" altLang="zh-CN" sz="2800" b="1" dirty="0"/>
              <a:t>你们现在对我所说的，还存怎样的看法</a:t>
            </a:r>
            <a:r>
              <a:rPr lang="en-US" altLang="zh-CN" sz="2800" b="1" dirty="0"/>
              <a:t>】</a:t>
            </a:r>
            <a:r>
              <a:rPr lang="zh-CN" altLang="zh-CN" sz="2800" b="1" dirty="0"/>
              <a:t>？他们回答说，虽然被逼说了反教的话心里难过，但是心里还是相信穆罕默德的道。穆罕默德</a:t>
            </a:r>
            <a:r>
              <a:rPr lang="zh-CN" altLang="en-US" sz="2800" b="1" dirty="0"/>
              <a:t>就</a:t>
            </a:r>
            <a:r>
              <a:rPr lang="zh-CN" altLang="zh-CN" sz="2800" b="1" dirty="0"/>
              <a:t>说：你说的</a:t>
            </a:r>
            <a:r>
              <a:rPr lang="zh-CN" altLang="en-US" sz="2800" b="1" dirty="0"/>
              <a:t>观点就</a:t>
            </a:r>
            <a:r>
              <a:rPr lang="zh-CN" altLang="zh-CN" sz="2800" b="1" dirty="0"/>
              <a:t>是一个启示；就将这个论</a:t>
            </a:r>
            <a:r>
              <a:rPr lang="zh-CN" altLang="en-US" sz="2800" b="1" dirty="0"/>
              <a:t>点</a:t>
            </a:r>
            <a:r>
              <a:rPr lang="zh-CN" altLang="zh-CN" sz="2800" b="1" dirty="0"/>
              <a:t>定为一个启示：</a:t>
            </a:r>
            <a:endParaRPr lang="en-MY" altLang="zh-CN" sz="2800" b="1" dirty="0"/>
          </a:p>
          <a:p>
            <a:endParaRPr lang="en-MY" altLang="zh-CN" sz="2800" b="1" dirty="0"/>
          </a:p>
          <a:p>
            <a:r>
              <a:rPr lang="en-US" altLang="zh-CN" sz="2800" b="1" dirty="0"/>
              <a:t>【</a:t>
            </a:r>
            <a:r>
              <a:rPr lang="zh-CN" altLang="zh-CN" sz="2800" b="1" dirty="0">
                <a:solidFill>
                  <a:srgbClr val="009900"/>
                </a:solidFill>
              </a:rPr>
              <a:t>既信真主之后，又表示不信者；除非被迫宣称不信、内心却为信仰而坚定者（安拉不追讨他的过犯），为不信而心情舒畅者将遭天谴，并受重大的刑罚</a:t>
            </a:r>
            <a:r>
              <a:rPr lang="zh-CN" altLang="zh-CN" sz="2800" b="1" dirty="0"/>
              <a:t>（古</a:t>
            </a:r>
            <a:r>
              <a:rPr lang="en-US" altLang="zh-CN" sz="2800" b="1" dirty="0"/>
              <a:t>16</a:t>
            </a:r>
            <a:r>
              <a:rPr lang="zh-CN" altLang="zh-CN" sz="2800" b="1" dirty="0"/>
              <a:t>：</a:t>
            </a:r>
            <a:r>
              <a:rPr lang="en-US" altLang="zh-CN" sz="2800" b="1" dirty="0"/>
              <a:t>106</a:t>
            </a:r>
            <a:r>
              <a:rPr lang="zh-CN" altLang="zh-CN" sz="2800" b="1" dirty="0"/>
              <a:t>）</a:t>
            </a:r>
            <a:r>
              <a:rPr lang="en-US" altLang="zh-CN" sz="2800" b="1" dirty="0"/>
              <a:t>】</a:t>
            </a:r>
            <a:r>
              <a:rPr lang="zh-CN" altLang="zh-CN" sz="2800" b="1" dirty="0"/>
              <a:t>。</a:t>
            </a:r>
            <a:endParaRPr lang="en-US" altLang="zh-CN" sz="2800" b="1" dirty="0"/>
          </a:p>
          <a:p>
            <a:endParaRPr lang="en-US" altLang="zh-CN" sz="2800" b="1" dirty="0">
              <a:latin typeface="Times New Roman" panose="02020603050405020304" pitchFamily="18" charset="0"/>
              <a:ea typeface="SimSun" panose="02010600030101010101" pitchFamily="2" charset="-122"/>
            </a:endParaRPr>
          </a:p>
          <a:p>
            <a:r>
              <a:rPr lang="zh-CN" altLang="zh-CN" sz="2800" b="1" dirty="0"/>
              <a:t>意思是说阿拉容许穆斯林</a:t>
            </a:r>
            <a:r>
              <a:rPr lang="zh-CN" altLang="en-US" sz="2800" b="1" dirty="0"/>
              <a:t>，在</a:t>
            </a:r>
            <a:r>
              <a:rPr lang="zh-CN" altLang="zh-CN" sz="2800" b="1" dirty="0"/>
              <a:t>无法对抗敌人时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可以作假附和敌人，只要他的心没有真正放弃信仰，</a:t>
            </a:r>
            <a:r>
              <a:rPr lang="zh-CN" altLang="en-US" sz="2800" b="1" dirty="0"/>
              <a:t>口头否认，心不否认，</a:t>
            </a:r>
            <a:r>
              <a:rPr lang="zh-CN" altLang="zh-CN" sz="2800" b="1" dirty="0"/>
              <a:t>这样的穆斯林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安拉不会怪罪。至于那些在敌人面前做出信仰否定者，如果他真的把伊斯兰信仰放弃，有一天安拉要追讨他的不信。。</a:t>
            </a:r>
            <a:endParaRPr lang="zh-CN" altLang="zh-CN" sz="2800" dirty="0">
              <a:solidFill>
                <a:srgbClr val="009900"/>
              </a:solidFill>
            </a:endParaRPr>
          </a:p>
          <a:p>
            <a:endParaRPr lang="zh-CN" altLang="zh-CN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6800039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"/>
            <a:ext cx="12192000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最大的传教阻力来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拜偶像的家长，还有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害怕政治地位受到威胁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的领袖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。有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钱的商人也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怕他们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的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偶像生意受到影响。当归信穆罕默德的人数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慢慢有增加的趋势，害怕利益受到威胁的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人们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，开始商议要如何解决这个问题。他们采用了好几种的对付方式：人身攻击法；污蔑法，煽动人们起来反对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法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，亲友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杯葛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法，同辈施压法。</a:t>
            </a:r>
            <a:endParaRPr lang="en-US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endParaRPr lang="en-US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有些归信的奴仆被家主殴打；年轻孩子被家长殴打；有被威胁赶出家门的；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有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被迫离婚的；领袖也利用有知识的文人书生，用批判性的言语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围攻穆斯林，让他们当众受到侮辱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…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。</a:t>
            </a:r>
            <a:endParaRPr lang="en-MY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endParaRPr lang="en-MY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几乎公开表示信仰伊斯兰的穆斯林，都受到不同程度的迫害。包挂穆罕默德有些时候会遇见人向他丢脏东西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…</a:t>
            </a:r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37630452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287250" cy="56938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领袖要求穆罕默德的养父叔叔，去劝导穆罕默德放弃公开传道的做法。当地领袖允许，可以帮助穆罕默德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，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再把他的事业扩大，只要他放弃传讲这个反对偶像的宗教。</a:t>
            </a:r>
            <a:endParaRPr lang="en-MY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endParaRPr lang="en-MY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穆罕默德回答叔叔说：『就算把太阳月亮，放到我手上，我也不会放弃传讲安拉的道』。穆罕默德在逼迫最厉害的时刻，做了古兰经</a:t>
            </a:r>
            <a:r>
              <a:rPr lang="en-US" altLang="zh-CN" sz="2800" b="1" kern="0" dirty="0">
                <a:ea typeface="SimHei" panose="02010609060101010101" pitchFamily="49" charset="-122"/>
                <a:cs typeface="经典标宋简"/>
              </a:rPr>
              <a:t>41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：</a:t>
            </a:r>
            <a:r>
              <a:rPr lang="en-MY" altLang="zh-CN" sz="2800" b="1" kern="0" dirty="0">
                <a:ea typeface="SimHei" panose="02010609060101010101" pitchFamily="49" charset="-122"/>
                <a:cs typeface="经典标宋简"/>
              </a:rPr>
              <a:t>30-25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的启示，其中有这样的</a:t>
            </a:r>
            <a:r>
              <a:rPr lang="zh-CN" altLang="en-US" sz="2800" b="1" kern="0" dirty="0">
                <a:ea typeface="SimHei" panose="02010609060101010101" pitchFamily="49" charset="-122"/>
                <a:cs typeface="经典标宋简"/>
              </a:rPr>
              <a:t>应对原则</a:t>
            </a:r>
            <a:r>
              <a:rPr lang="zh-CN" altLang="zh-CN" sz="2800" b="1" kern="0" dirty="0">
                <a:ea typeface="SimHei" panose="02010609060101010101" pitchFamily="49" charset="-122"/>
                <a:cs typeface="经典标宋简"/>
              </a:rPr>
              <a:t>：</a:t>
            </a:r>
            <a:endParaRPr lang="en-MY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endParaRPr lang="en-US" altLang="zh-CN" sz="2800" b="1" kern="0" dirty="0">
              <a:ea typeface="SimHei" panose="02010609060101010101" pitchFamily="49" charset="-122"/>
              <a:cs typeface="经典标宋简"/>
            </a:endParaRPr>
          </a:p>
          <a:p>
            <a:r>
              <a:rPr lang="en-US" altLang="zh-CN" sz="2800" b="1" kern="0" dirty="0">
                <a:solidFill>
                  <a:srgbClr val="008000"/>
                </a:solidFill>
                <a:ea typeface="SimHei" panose="02010609060101010101" pitchFamily="49" charset="-122"/>
                <a:cs typeface="经典标宋简"/>
              </a:rPr>
              <a:t>1</a:t>
            </a:r>
            <a:r>
              <a:rPr lang="zh-CN" altLang="en-US" sz="2800" b="1" kern="0" dirty="0">
                <a:solidFill>
                  <a:srgbClr val="008000"/>
                </a:solidFill>
                <a:ea typeface="SimHei" panose="02010609060101010101" pitchFamily="49" charset="-122"/>
                <a:cs typeface="经典标宋简"/>
              </a:rPr>
              <a:t>）信徒要为安拉预备了天堂乐园，拥有最后的归属而继续高兴</a:t>
            </a:r>
            <a:endParaRPr lang="en-MY" altLang="zh-CN" sz="2800" b="1" kern="0" dirty="0">
              <a:solidFill>
                <a:srgbClr val="008000"/>
              </a:solidFill>
              <a:ea typeface="SimHei" panose="02010609060101010101" pitchFamily="49" charset="-122"/>
              <a:cs typeface="经典标宋简"/>
            </a:endParaRPr>
          </a:p>
          <a:p>
            <a:r>
              <a:rPr lang="en-MY" altLang="zh-CN" sz="2800" b="1" kern="0" dirty="0">
                <a:solidFill>
                  <a:srgbClr val="008000"/>
                </a:solidFill>
                <a:ea typeface="SimHei" panose="02010609060101010101" pitchFamily="49" charset="-122"/>
                <a:cs typeface="经典标宋简"/>
              </a:rPr>
              <a:t>2</a:t>
            </a:r>
            <a:r>
              <a:rPr lang="zh-CN" altLang="en-US" sz="2800" b="1" kern="0" dirty="0">
                <a:solidFill>
                  <a:srgbClr val="008000"/>
                </a:solidFill>
                <a:ea typeface="SimHei" panose="02010609060101010101" pitchFamily="49" charset="-122"/>
                <a:cs typeface="经典标宋简"/>
              </a:rPr>
              <a:t>）要继续承认自己是归顺上帝的穆斯林，在言语行为，</a:t>
            </a:r>
            <a:r>
              <a:rPr lang="zh-CN" altLang="zh-CN" sz="2800" b="1" kern="0" dirty="0">
                <a:solidFill>
                  <a:srgbClr val="0080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以最优美的品行去对付恶劣的品行</a:t>
            </a:r>
            <a:r>
              <a:rPr lang="zh-CN" altLang="en-US" sz="2800" b="1" kern="0" dirty="0">
                <a:solidFill>
                  <a:srgbClr val="0080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，或许敌对者会变为朋友。</a:t>
            </a:r>
            <a:endParaRPr lang="en-MY" altLang="zh-CN" sz="2800" b="1" kern="0" dirty="0">
              <a:solidFill>
                <a:srgbClr val="008000"/>
              </a:solidFill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MY" altLang="zh-CN" sz="2800" b="1" kern="0" dirty="0">
              <a:solidFill>
                <a:srgbClr val="008000"/>
              </a:solidFill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穆罕默德要求穆斯林以德服人</a:t>
            </a:r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28826454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ChangeArrowheads="1"/>
          </p:cNvSpPr>
          <p:nvPr/>
        </p:nvSpPr>
        <p:spPr bwMode="auto">
          <a:xfrm>
            <a:off x="86061" y="0"/>
            <a:ext cx="12192000" cy="59246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zh-CN" sz="2800" b="1" i="0" u="none" strike="noStrike" cap="none" normalizeH="0" baseline="0" dirty="0">
                <a:ln>
                  <a:noFill/>
                </a:ln>
                <a:solidFill>
                  <a:srgbClr val="003399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穆罕默德的叔叔汉扎尔</a:t>
            </a:r>
            <a:r>
              <a:rPr kumimoji="0" lang="en-US" altLang="zh-CN" sz="2800" b="1" i="0" u="none" strike="noStrike" cap="none" normalizeH="0" baseline="0" dirty="0" err="1">
                <a:ln>
                  <a:noFill/>
                </a:ln>
                <a:solidFill>
                  <a:srgbClr val="003399"/>
                </a:solidFill>
                <a:effectLst/>
                <a:latin typeface="Cambria" panose="02040503050406030204" pitchFamily="18" charset="0"/>
                <a:ea typeface="SimHei" panose="02010609060101010101" pitchFamily="49" charset="-122"/>
                <a:cs typeface="Courier New" panose="02070309020205020404" pitchFamily="49" charset="0"/>
              </a:rPr>
              <a:t>Hamzah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rgbClr val="003399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归信</a:t>
            </a:r>
            <a:r>
              <a:rPr kumimoji="0" lang="zh-CN" altLang="en-US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 </a:t>
            </a:r>
            <a:endParaRPr kumimoji="0" lang="zh-CN" altLang="en-US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在穆罕默德的亲属当中，有一位叔叔汉扎尔</a:t>
            </a:r>
            <a:r>
              <a:rPr kumimoji="0" lang="en-US" altLang="zh-CN" sz="2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SimHei" panose="02010609060101010101" pitchFamily="49" charset="-122"/>
                <a:cs typeface="经典标宋简"/>
              </a:rPr>
              <a:t>Hamzah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是位猎户，身材高大，经常在外狩猎。听说侄儿穆罕默德出来传道，被众人对付打压，就为侄儿打抱不平。得知有一位贵族领袖阿布贾西里</a:t>
            </a:r>
            <a:r>
              <a:rPr kumimoji="0" lang="en-US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SimHei" panose="02010609060101010101" pitchFamily="49" charset="-122"/>
                <a:cs typeface="经典标宋简"/>
              </a:rPr>
              <a:t>Abu </a:t>
            </a:r>
            <a:r>
              <a:rPr kumimoji="0" lang="en-US" altLang="zh-CN" sz="2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SimHei" panose="02010609060101010101" pitchFamily="49" charset="-122"/>
                <a:cs typeface="经典标宋简"/>
              </a:rPr>
              <a:t>Jahily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。为人暴虐，心狠手辣，经常找穆罕默德的麻烦。</a:t>
            </a:r>
            <a:endParaRPr kumimoji="0" lang="en-MY" altLang="zh-CN" sz="2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SimHei" panose="02010609060101010101" pitchFamily="49" charset="-122"/>
              <a:ea typeface="SimHei" panose="02010609060101010101" pitchFamily="49" charset="-122"/>
              <a:cs typeface="经典标宋简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经典标宋简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有一天汉扎尔</a:t>
            </a:r>
            <a:r>
              <a:rPr kumimoji="0" lang="en-US" altLang="zh-CN" sz="2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SimHei" panose="02010609060101010101" pitchFamily="49" charset="-122"/>
                <a:cs typeface="经典标宋简"/>
              </a:rPr>
              <a:t>Hamzah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在路上遇见阿布贾西里，就责问他为什么要处处为难穆罕默德，一阵口角后，双方动起武来。汉扎尔</a:t>
            </a:r>
            <a:r>
              <a:rPr kumimoji="0" lang="en-US" altLang="zh-CN" sz="2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SimHei" panose="02010609060101010101" pitchFamily="49" charset="-122"/>
                <a:cs typeface="经典标宋简"/>
              </a:rPr>
              <a:t>Hamzah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将阿布贾西里打到在地上。</a:t>
            </a:r>
            <a:endParaRPr kumimoji="0" lang="en-MY" altLang="zh-CN" sz="2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SimHei" panose="02010609060101010101" pitchFamily="49" charset="-122"/>
              <a:ea typeface="SimHei" panose="02010609060101010101" pitchFamily="49" charset="-122"/>
              <a:cs typeface="经典标宋简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经典标宋简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汉扎尔</a:t>
            </a:r>
            <a:r>
              <a:rPr kumimoji="0" lang="en-US" altLang="zh-CN" sz="2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SimHei" panose="02010609060101010101" pitchFamily="49" charset="-122"/>
                <a:cs typeface="经典标宋简"/>
              </a:rPr>
              <a:t>Hamzah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决定加入伊斯兰，并念诵清真言</a:t>
            </a:r>
            <a:r>
              <a:rPr kumimoji="0" lang="en-US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『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沙哈达</a:t>
            </a:r>
            <a:r>
              <a:rPr kumimoji="0" lang="en-US" altLang="zh-CN" sz="2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Cambria" panose="02040503050406030204" pitchFamily="18" charset="0"/>
                <a:ea typeface="SimHei" panose="02010609060101010101" pitchFamily="49" charset="-122"/>
                <a:cs typeface="经典标宋简"/>
              </a:rPr>
              <a:t>Shahadah</a:t>
            </a:r>
            <a:r>
              <a:rPr kumimoji="0" lang="en-US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』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/>
              </a:rPr>
              <a:t>，立愿一生跟随穆罕默德的信仰。汉扎尔是穆罕默德叔叔中，第一位归信伊斯兰的亲属。这位叔叔的归信，带给穆罕默德的群体一定的安慰。</a:t>
            </a:r>
            <a:endParaRPr kumimoji="0" lang="zh-CN" altLang="en-US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zh-CN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165307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ChangeArrowheads="1"/>
          </p:cNvSpPr>
          <p:nvPr/>
        </p:nvSpPr>
        <p:spPr bwMode="auto">
          <a:xfrm>
            <a:off x="86061" y="215443"/>
            <a:ext cx="12267304" cy="5647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zh-CN" sz="2800" b="1" i="0" u="none" strike="noStrike" cap="none" normalizeH="0" baseline="0" dirty="0">
                <a:ln>
                  <a:noFill/>
                </a:ln>
                <a:solidFill>
                  <a:srgbClr val="003399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 charset="-122"/>
              </a:rPr>
              <a:t>为避难而逃亡：</a:t>
            </a:r>
            <a:endParaRPr kumimoji="0" lang="zh-CN" altLang="zh-CN" sz="2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SimHei" panose="02010609060101010101" pitchFamily="49" charset="-122"/>
              <a:ea typeface="SimHei" panose="02010609060101010101" pitchFamily="49" charset="-122"/>
              <a:cs typeface="经典标宋简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经典标宋简" charset="-122"/>
              </a:rPr>
              <a:t>麦加领袖阿布书番，加大对穆罕默德群体的逼害，全体的归信者都活在痛苦压力之中。穆罕默德自己也非常纠结：</a:t>
            </a:r>
            <a:r>
              <a:rPr kumimoji="0" lang="zh-CN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他听说红海的对岸西南方向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，</a:t>
            </a:r>
            <a:r>
              <a:rPr kumimoji="0" lang="zh-CN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有个信仰基督教国家阿比西尼亚（埃赛俄比亚），皇帝为人仁慈。就起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了</a:t>
            </a:r>
            <a:r>
              <a:rPr kumimoji="0" lang="zh-CN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让信徒暂时躲到那地避难的构想。以其面对死亡威胁，暂时逃亡他乡是个办法之一。进过密谋策划，第一批有</a:t>
            </a:r>
            <a:r>
              <a:rPr kumimoji="0" lang="en-US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15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个人，其中有四位女生。这批是受到逼迫较严重的对象，乘夜逃离麦加，逃到阿比西尼亚，受到良好接待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。</a:t>
            </a:r>
            <a:endParaRPr kumimoji="0" lang="en-MY" altLang="zh-CN" sz="2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SimHei" panose="02010609060101010101" pitchFamily="49" charset="-122"/>
              <a:ea typeface="SimHei" panose="02010609060101010101" pitchFamily="49" charset="-122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可是一段时间后，</a:t>
            </a:r>
            <a:r>
              <a:rPr kumimoji="0" lang="zh-CN" altLang="en-US" sz="2800" b="1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没有看见</a:t>
            </a:r>
            <a:r>
              <a:rPr lang="zh-CN" altLang="en-US" sz="2800" b="1"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其他</a:t>
            </a:r>
            <a:r>
              <a:rPr kumimoji="0" lang="zh-CN" altLang="en-US" sz="2800" b="1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逃难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的人过来。有人以为或许麦加的局势缓和了。他们就离开阿比西亚回到麦加。麦加的情况其实并没有改善，反而有增强的局势。穆罕默德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觉得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阿比西尼亚是个平安之地，就再鼓励比较弱势的信徒迁移到那地避难。新的第二批，大概有</a:t>
            </a:r>
            <a:r>
              <a:rPr kumimoji="0" lang="en-US" altLang="zh-CN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80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人也平安的逃离出去。麦加人知道以后非常愤怒，就派代表追过来要求当地的国王赶走他们</a:t>
            </a:r>
            <a:endParaRPr kumimoji="0" lang="zh-CN" altLang="en-US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659026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615</TotalTime>
  <Words>4863</Words>
  <Application>Microsoft Office PowerPoint</Application>
  <PresentationFormat>Widescreen</PresentationFormat>
  <Paragraphs>131</Paragraphs>
  <Slides>24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32" baseType="lpstr">
      <vt:lpstr>等线</vt:lpstr>
      <vt:lpstr>等线 Light</vt:lpstr>
      <vt:lpstr>SimHei</vt:lpstr>
      <vt:lpstr>SimSun</vt:lpstr>
      <vt:lpstr>Arial</vt:lpstr>
      <vt:lpstr>Cambria</vt:lpstr>
      <vt:lpstr>Times New Roman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chan HK</cp:lastModifiedBy>
  <cp:revision>12</cp:revision>
  <dcterms:created xsi:type="dcterms:W3CDTF">2017-12-27T06:56:06Z</dcterms:created>
  <dcterms:modified xsi:type="dcterms:W3CDTF">2025-02-18T04:33:07Z</dcterms:modified>
</cp:coreProperties>
</file>

<file path=docProps/thumbnail.jpeg>
</file>