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78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21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85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25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93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3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10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02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04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73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92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77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5E312-9165-47AC-A49F-AA02623E0B4E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6F0CD-FD78-4C64-AC12-1BC0C14D2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30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回宗教比较学对话探索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：第六课：穆斯林的念功与拜功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本课题要：</a:t>
            </a:r>
            <a:endParaRPr lang="en-MY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据说天课的规定源于伊历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年（公元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623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）。伊斯兰的宗教奉献称为天课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Zakat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，或者课功，这是穆斯林必须履行的宗教义务。违律者可构成下地狱的罪。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另一种奉献为慈惠奉献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Sedikat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属于自愿的，其他的有建礼拜堂的奉献，救济奉献等等，都属于自愿的奉献，是一种服侍社会的义务奉献。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Saum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却是操练信徒的意志，谦卑的态度。</a:t>
            </a:r>
            <a:r>
              <a:rPr lang="zh-CN" altLang="zh-CN" sz="2800" b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理性与意志属于人性，若能将它发展到责任与义务的认知层面，这就是人格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68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斋戒实行的三种情况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所有成年的人（女九岁，男十二岁）都当守斋月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长期病患，幼童，年老的弱者，神智不清可豁免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斋月出远门者，短期生病者，遇月经与产期的妇女，可以暂缓斋月，但需要补回。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破斋怎办：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封斋期间无意吞了口水，不算破斋，作小净漱口涮牙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口腔占水也不算错。若斋戒时破戒，属重大过失，须立刻悔过。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补过的办法计有：释放一名奴仆；或者连续封斋六十天；或者供六十人吃两顿饭；或供一个人六十天，每天两顿饭。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也可以用一餐饭食最低多少钱来补过。封斋与开斋时要祷告：主阿，我为你封斋，也在你的怜悯中开斋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9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多数穆斯林会在斋月时，星期五的集拜时去清真寺礼拜，以获得更大的功德。晚上他们会去参加宵拜，实行二十回合的泰勒威哈圣行拜。每两拜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后向左右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色俩目问安语，每四拜休息片刻，集体念赞颂词。这是在斋戒月时才有的夜功拜。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女子则在家单拜。在三十天的斋月，每天可以念十章古兰经，一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月可念完整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为“封经”之礼。斋月第二十七日，该晚常被视为圣夜晚“盖德尔夜”。这是一个有能力的晚上，相传是在这晚上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古兰经开始启示给穆罕默德。这一晚上每做一善行，可得一千个月的报偿（古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97:1-5)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月最后的十天，有些穆斯林会开始“坐静”（伊阿提卡夫）。在礼拜堂内安静，默想，反省，读经，祷告。他们容许在礼拜堂中吃喝，小睡休息，不能与外界闭谈，不离开该处。最少静坐一个昼夜。这是圣行，额外的功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ibadah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437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斋月第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就需要望月而决定是否开斋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结束斋戒月。穆罕默德说：你们见新月而封斋，见新月而开斋。当晚见月隔天开斋，见不到新月继续封斋多一天。圆满封斋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开斋，称为『开斋节』。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这有如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庆祝新年的开始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syawal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意为「完毕」之意。。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「开斋节」的前第一个晚上，多数回教徒的家园外会张灯结彩，点上油灯，表示前途光明，这夜也叫作「赞美真主圣夜」。这是普世穆斯林的大节庆之一。每个穆斯林见面都庆贺『爱迪穆穆巴拉（节日吉祥）』。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些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穆斯林地区的开斋节庆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可长达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5-6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日，犹如中国人庆祝春节。第二天，在行过大净之礼后，教徒们会前往教堂作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集体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（会礼）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。礼拜完毕，即宰牛羊，烹大锅油饭，大伙聚餐。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节气时间，穆斯林习惯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以礼物，食物，糕饼互赠亲友，也有到墓地「扫墓」。以后一连几天欢庆，嬉戏，吃喝，玩乐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，探望亲友。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842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2532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其它具斋戒的副功：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一月十日的阿稣拉日斋戒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（十叶派的受难节）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七月十七日穆罕默德升天记念日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八月十五日白拉特日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十月前六日的斋戒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十二月前十天的斋戒，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每星期一，星期四的斋戒，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13,15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日的斋戒；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这些斋戒属于副功，属嘉许的行为，不做也无罪。副功斋是穆斯林个人出于其敬虔，许愿，悔过自新的斋戒。这些都是受鼓励的嘉勉的行为。可以奉献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餐的饮食，衣服，或者守斋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052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回宗教比较学，对话探索</a:t>
            </a:r>
            <a:endParaRPr lang="en-MY" altLang="zh-CN" sz="2800" b="1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伊斯兰奉献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Zakat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有“洁净”的意思，穆斯林有时会以“罚赎”的概念，即以奉献来补过，这和主耶稣在路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所说：</a:t>
            </a:r>
            <a:r>
              <a:rPr lang="zh-CN" altLang="en-US" sz="28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要藉着不义的钱财来结交朋友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有差别吗？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00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）默氏把不缴宗教奉献，定为下地狱的罪，这启示真的出于神吗？有什么背景理由吗？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）作为教会领袖，你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如何看待基督徒不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把当纳的献上的问题？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）你认为上帝是否会接纳，穆斯林在斋月所作的善行的操练？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9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7.1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天课（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zakat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则卡特）</a:t>
            </a:r>
            <a:endParaRPr lang="zh-CN" altLang="zh-CN" sz="2800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在伊斯兰的功修中，课功的义务其重要地位仅次于拜功。则卡特这词的含义是“纯净，净化”，意思是个人的产权可以转化为『穷人的份额或慈善施舍』的意思。这不是自愿的奉献，而是必须遵守的施舍戒命。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62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信道的人们啊，你们的财产和子女，不要使你们忘记借此纪念安拉。谁不这样做，谁就是亏损的人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177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正义是信真主，信末日，信天神，信天经，信先知，并将所爱的财产施济亲戚、孤儿、贫民、旅客、乞丐和赎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回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奴隶，并谨守拜功，完纳天课，履行约言，忍受穷困、患难和战争。这等人，确是忠贞的；确是敬畏的</a:t>
            </a:r>
            <a:endParaRPr lang="en-US" altLang="zh-CN" sz="2800" b="1" kern="0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/>
          </a:p>
          <a:p>
            <a:r>
              <a:rPr lang="zh-CN" altLang="zh-CN" sz="2800" b="1" dirty="0"/>
              <a:t>乐意奉献的人，是对个人的灵魂进行净化，使人自私的欲望得到压制。一个肯守这</a:t>
            </a:r>
            <a:r>
              <a:rPr lang="zh-CN" altLang="en-US" sz="2800" b="1" dirty="0"/>
              <a:t>奉献</a:t>
            </a:r>
            <a:r>
              <a:rPr lang="zh-CN" altLang="zh-CN" sz="2800" b="1" dirty="0"/>
              <a:t>诫命的人，其慷慨施舍的心，已说明他的心已归属安拉了</a:t>
            </a:r>
            <a:r>
              <a:rPr lang="en-US" altLang="zh-CN" sz="2800" b="1" dirty="0"/>
              <a:t>.</a:t>
            </a:r>
          </a:p>
          <a:p>
            <a:endParaRPr lang="en-US" altLang="zh-CN" sz="2800" b="1" dirty="0"/>
          </a:p>
          <a:p>
            <a:r>
              <a:rPr lang="zh-CN" altLang="zh-CN" sz="2800" b="1" dirty="0"/>
              <a:t>故此，古兰经文常把『谨守拜功，完纳天课』这两个功修连在一起说；换言之，一个不履行拜功，完纳天课的，就不是真正的穆斯林。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2112688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</a:rPr>
              <a:t>赛德格</a:t>
            </a:r>
            <a:r>
              <a:rPr lang="en-US" altLang="zh-CN" sz="2800" b="1" dirty="0" err="1">
                <a:solidFill>
                  <a:srgbClr val="0000CC"/>
                </a:solidFill>
              </a:rPr>
              <a:t>sedikat</a:t>
            </a:r>
            <a:r>
              <a:rPr lang="en-US" altLang="zh-CN" sz="2800" b="1" dirty="0">
                <a:solidFill>
                  <a:srgbClr val="0000CC"/>
                </a:solidFill>
              </a:rPr>
              <a:t> (</a:t>
            </a:r>
            <a:r>
              <a:rPr lang="zh-CN" altLang="zh-CN" sz="2800" b="1" dirty="0">
                <a:solidFill>
                  <a:srgbClr val="0000CC"/>
                </a:solidFill>
              </a:rPr>
              <a:t>爱心奉献）</a:t>
            </a:r>
            <a:endParaRPr lang="en-MY" altLang="zh-CN" sz="2800" b="1" dirty="0">
              <a:solidFill>
                <a:srgbClr val="0000CC"/>
              </a:solidFill>
            </a:endParaRPr>
          </a:p>
          <a:p>
            <a:r>
              <a:rPr lang="zh-CN" altLang="zh-CN" sz="2800" b="1" dirty="0"/>
              <a:t>这是属于随意自愿的施舍，也是善功，可以获得安拉额外的恩赐（古</a:t>
            </a:r>
            <a:r>
              <a:rPr lang="en-US" altLang="zh-CN" sz="2800" b="1" dirty="0"/>
              <a:t>9:71)</a:t>
            </a:r>
            <a:r>
              <a:rPr lang="zh-CN" altLang="zh-CN" sz="2800" b="1" dirty="0"/>
              <a:t>，他也以善心的行动，表现了他是一个互相成为保护人的人（</a:t>
            </a:r>
            <a:r>
              <a:rPr lang="en-US" altLang="zh-CN" sz="2800" b="1" dirty="0"/>
              <a:t>9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71</a:t>
            </a:r>
            <a:r>
              <a:rPr lang="zh-CN" altLang="zh-CN" sz="2800" b="1" dirty="0"/>
              <a:t>）。</a:t>
            </a:r>
            <a:endParaRPr lang="zh-CN" altLang="zh-CN" sz="2800" dirty="0"/>
          </a:p>
          <a:p>
            <a:endParaRPr lang="en-US" altLang="zh-CN" b="1" kern="0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00CC"/>
                </a:solidFill>
              </a:rPr>
              <a:t>应守则卡特的条件：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en-US" altLang="zh-CN" sz="2800" b="1" dirty="0"/>
              <a:t>1.</a:t>
            </a:r>
            <a:r>
              <a:rPr lang="zh-CN" altLang="zh-CN" sz="2800" b="1" dirty="0"/>
              <a:t>成年的穆斯林，</a:t>
            </a:r>
            <a:endParaRPr lang="en-MY" altLang="zh-CN" sz="2800" b="1" dirty="0"/>
          </a:p>
          <a:p>
            <a:r>
              <a:rPr lang="en-US" altLang="zh-CN" sz="2800" b="1" dirty="0"/>
              <a:t>2.</a:t>
            </a:r>
            <a:r>
              <a:rPr lang="zh-CN" altLang="zh-CN" sz="2800" b="1" dirty="0"/>
              <a:t>资产达到教法规定的基数（</a:t>
            </a:r>
            <a:r>
              <a:rPr lang="en-US" altLang="zh-CN" sz="2800" b="1" dirty="0" err="1"/>
              <a:t>Nisab</a:t>
            </a:r>
            <a:r>
              <a:rPr lang="zh-CN" altLang="zh-CN" sz="2800" b="1" dirty="0"/>
              <a:t>即扣除了最基本的开支以后，还有剩余的收入，才奉献若干数目</a:t>
            </a:r>
            <a:r>
              <a:rPr lang="en-US" altLang="zh-CN" sz="2800" b="1" dirty="0"/>
              <a:t>), </a:t>
            </a:r>
          </a:p>
          <a:p>
            <a:r>
              <a:rPr lang="en-US" altLang="zh-CN" sz="2800" b="1" dirty="0"/>
              <a:t>3.</a:t>
            </a:r>
            <a:r>
              <a:rPr lang="zh-CN" altLang="zh-CN" sz="2800" b="1" dirty="0"/>
              <a:t>财产占有期满一年的收入；</a:t>
            </a:r>
            <a:endParaRPr lang="en-MY" altLang="zh-CN" sz="2800" b="1" dirty="0"/>
          </a:p>
          <a:p>
            <a:r>
              <a:rPr lang="en-US" altLang="zh-CN" sz="2800" b="1" dirty="0"/>
              <a:t>4.</a:t>
            </a:r>
            <a:r>
              <a:rPr lang="zh-CN" altLang="zh-CN" sz="2800" b="1" dirty="0"/>
              <a:t>无债务者，</a:t>
            </a:r>
            <a:endParaRPr lang="en-MY" altLang="zh-CN" sz="2800" b="1" dirty="0"/>
          </a:p>
          <a:p>
            <a:r>
              <a:rPr lang="en-US" altLang="zh-CN" sz="2800" b="1" dirty="0"/>
              <a:t>5.</a:t>
            </a:r>
            <a:r>
              <a:rPr lang="zh-CN" altLang="zh-CN" sz="2800" b="1" dirty="0"/>
              <a:t>神智正常者</a:t>
            </a:r>
            <a:r>
              <a:rPr lang="en-US" altLang="zh-CN" sz="2800" b="1" dirty="0"/>
              <a:t>, </a:t>
            </a:r>
            <a:r>
              <a:rPr lang="zh-CN" altLang="zh-CN" sz="2800" b="1" dirty="0"/>
              <a:t>这样的人不论男女都得缴纳他们工作收入或资产收入中的</a:t>
            </a:r>
            <a:r>
              <a:rPr lang="en-US" altLang="zh-CN" sz="2800" b="1" dirty="0"/>
              <a:t>2.5%</a:t>
            </a:r>
            <a:r>
              <a:rPr lang="zh-CN" altLang="zh-CN" sz="2800" b="1" dirty="0"/>
              <a:t>（扣除基数后的</a:t>
            </a:r>
            <a:r>
              <a:rPr lang="en-US" altLang="zh-CN" sz="2800" b="1" dirty="0"/>
              <a:t>40</a:t>
            </a:r>
            <a:r>
              <a:rPr lang="zh-CN" altLang="zh-CN" sz="2800" b="1" dirty="0"/>
              <a:t>分之一）。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在一些由穆斯林掌权的国家，也有由政府征收，然后分配给有需要的地方。或者把它交给当地的伊斯兰组织，清真寺，统一发放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40282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有资格接受则卡特的人士：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阿訇（宗教师））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贫民，困难者，穷困者，负债者，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落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难的旅行者，寡妇孤儿。施舍的原则是先近后远，先亲后疏。先考虑本地区的人士。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穆斯林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都喜欢在斋戒月时，施行则卡特。在施舍给穷人的时候，要特别留意施舍者，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是否有看低，藐视，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伤害到收益的感情吗？</a:t>
            </a:r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464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信道的人们啊！你们不要责备受施的人和损害他，而使你们的施舍变为无效，犹如为沽名而施舍财产，并不信真主和后世的人一样。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050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"/>
            <a:ext cx="121920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逃避则卡特的后果：</a:t>
            </a: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下地狱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9:34-35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窖藏金银，而不用于主道者，你应当以痛苦的刑罚向他们报喜。在那日，要把那些金银放在火狱的火里烧红，然后用来烙他们的前额、肋下和背脊。这是你们为自己而窖藏的金银。你们尝尝藏在窖里的东西的滋味吧！ 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地狱后世对不施舍的人的刑罚：金银放在火狱的火里烧红，然后用来烙他们的前额、肋下和背脊，时间长达五万年。因为得到安拉恩宠得财富而有不施舍与主道中的人，等于是个忘恩负义的背信的人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653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19200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实行则卡特的回报：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2:261-262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主道而施舍财产的人，譬如（农夫播下）一粒谷种，发出七穗，每穗结一百颗谷粒。真主加倍地报酬他所意欲的人，真主是宽大的，是全知的。主道而施舍财产，施后不责备受施的人，也不损害他，这等人，在他们的主哪里，要享受他们的报酬，他们将来没有恐惧，也不忧愁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三个回报应许：</a:t>
            </a: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今世和后世有百倍的回报；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后世永远的乐园享受的回报更大；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死后复活有更大的安宁与不愁，不惧怕。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有三样事可以使穆斯林得到信仰的快乐；顺从主命，服事安拉；信主是独一的；每年交纳天课。我发誓，为安拉的大道施舍钱财的人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永远不会穷乏。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大多数穆斯林会选择在斋戒月时缴纳天课，认为这个时刻的善款更为有效。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11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7.2.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dirty="0" err="1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Saum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2:183-184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道的人们啊！斋戒已成为你们的定制，犹如它曾为前人的定制一样，以便你们敬畏。故你们当斋戒有数的若干日。你们中有害病或旅行的人，当依所缺的日数补斋。难以斋戒者，当纳罚赎，即以一餐饭，施给一个贫民。自愿行善者，必获更多的善报。斋戒对于你们是更好的如果你们知道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斋戒是伊斯兰基五功之一。伊斯兰历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月份的莱麦丹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Ramahdan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月（俗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斋月）。每个符合条件的穆斯林，都必须在这个月履行斋月，即，一个大白天不吃不喝，如此守斋一个月。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斋戒不是从伊斯兰开始的，古代各民族都有斋戒的强调与运用，以斋戒侍奉主，借此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操练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制约肉体，表现出谦卑，克己，提升自身的意志理性。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1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安拉说：守斋的人是为我禁食节欲，这斋戒属于我的，因此可获得回报，他的善功将获得十倍报酬……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谁有信心守斋月，谁就能得到安拉的宽恕，一切过错，既往不咎（布哈哩圣训）斋戒有赦罪的恩典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斋戒的意义：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当人有意识的抗拒食物欲望的时候，他的思想在升华，用理性与意志对抗动物的本能，并取得胜利。理性与意志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属于人性，若能发展到责任与义务的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，这就是人格。信士用斋戒的心灵力量，感受与认识安拉所给的责任与使命，这就发现内在的最美的形态。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斋戒的饥饿感，使人知道食物对人的重要，得以感谢安拉给的供应。理解穷困者的需要。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透过斋戒克制肉体，情欲，停止一切妄思，妄言，为善，培养善良和谦恭的习惯。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27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斋戒内容：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伊斯兰称回历第九月为拉马丹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ramadan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，中国俗称斋月，每个符合条件的穆斯林必须在这一个月守斋戒，斋戒的开始是在黎明，不见一丝天光前，可以先吃一顿封斋饭“撒胡尔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Shahur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”。休息一会就净身做早晨礼拜。礼拜后，要举意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『我举意封主命的斋，自早晨至黄昏，敬虔为主。我只为你而封斋，我也只凭你的供给而开斋』。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守斋者一整个白天，不吃不喝，不吃药物，不吸烟，禁房事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（指白天）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，不妄言，妄视，妄思，妄想，反省思过，洗涤心灵。斋节期间使手，脚，耳，眼舌，心都处于清洁状态。斋月是精神与道德受考验和训练的一个月，一年一 次，坚持一个月，果效可达一年。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谁在这个斋月里继续说谎，行为作假，他的斋戒不得安拉的认可，白白饥饿一天。这段时间，遇见不合理的事，要一连提醒自己三次：我正在封斋。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换言之，斋戒必须配合道德的行为。据说穆罕默德第一次蒙召领第一个启示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就在这个月的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日（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185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997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2638</Words>
  <Application>Microsoft Office PowerPoint</Application>
  <PresentationFormat>Widescreen</PresentationFormat>
  <Paragraphs>111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等线</vt:lpstr>
      <vt:lpstr>等线 Light</vt:lpstr>
      <vt:lpstr>SimHei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8</cp:revision>
  <dcterms:created xsi:type="dcterms:W3CDTF">2017-12-26T07:00:31Z</dcterms:created>
  <dcterms:modified xsi:type="dcterms:W3CDTF">2024-04-14T04:37:24Z</dcterms:modified>
</cp:coreProperties>
</file>