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8"/>
  </p:notesMasterIdLst>
  <p:sldIdLst>
    <p:sldId id="267" r:id="rId2"/>
    <p:sldId id="256" r:id="rId3"/>
    <p:sldId id="257" r:id="rId4"/>
    <p:sldId id="258" r:id="rId5"/>
    <p:sldId id="259" r:id="rId6"/>
    <p:sldId id="260" r:id="rId7"/>
    <p:sldId id="261" r:id="rId8"/>
    <p:sldId id="262" r:id="rId9"/>
    <p:sldId id="263" r:id="rId10"/>
    <p:sldId id="264" r:id="rId11"/>
    <p:sldId id="265" r:id="rId12"/>
    <p:sldId id="268"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22" r:id="rId61"/>
    <p:sldId id="324" r:id="rId62"/>
    <p:sldId id="325" r:id="rId63"/>
    <p:sldId id="326" r:id="rId64"/>
    <p:sldId id="328" r:id="rId65"/>
    <p:sldId id="329" r:id="rId66"/>
    <p:sldId id="331" r:id="rId67"/>
    <p:sldId id="333" r:id="rId68"/>
    <p:sldId id="334" r:id="rId69"/>
    <p:sldId id="335" r:id="rId70"/>
    <p:sldId id="337" r:id="rId71"/>
    <p:sldId id="338" r:id="rId72"/>
    <p:sldId id="339" r:id="rId73"/>
    <p:sldId id="340" r:id="rId74"/>
    <p:sldId id="341" r:id="rId75"/>
    <p:sldId id="342" r:id="rId76"/>
    <p:sldId id="343" r:id="rId77"/>
    <p:sldId id="344" r:id="rId78"/>
    <p:sldId id="346" r:id="rId79"/>
    <p:sldId id="347" r:id="rId80"/>
    <p:sldId id="462" r:id="rId81"/>
    <p:sldId id="349" r:id="rId82"/>
    <p:sldId id="463" r:id="rId83"/>
    <p:sldId id="351" r:id="rId84"/>
    <p:sldId id="352" r:id="rId85"/>
    <p:sldId id="354" r:id="rId86"/>
    <p:sldId id="457" r:id="rId87"/>
    <p:sldId id="357" r:id="rId88"/>
    <p:sldId id="358" r:id="rId89"/>
    <p:sldId id="359" r:id="rId90"/>
    <p:sldId id="360" r:id="rId91"/>
    <p:sldId id="361" r:id="rId92"/>
    <p:sldId id="362" r:id="rId93"/>
    <p:sldId id="364" r:id="rId94"/>
    <p:sldId id="366" r:id="rId95"/>
    <p:sldId id="367" r:id="rId96"/>
    <p:sldId id="368" r:id="rId97"/>
    <p:sldId id="369" r:id="rId98"/>
    <p:sldId id="370" r:id="rId99"/>
    <p:sldId id="464" r:id="rId100"/>
    <p:sldId id="371" r:id="rId101"/>
    <p:sldId id="372" r:id="rId102"/>
    <p:sldId id="373" r:id="rId103"/>
    <p:sldId id="375" r:id="rId104"/>
    <p:sldId id="376" r:id="rId105"/>
    <p:sldId id="378" r:id="rId106"/>
    <p:sldId id="380" r:id="rId107"/>
    <p:sldId id="381" r:id="rId108"/>
    <p:sldId id="382" r:id="rId109"/>
    <p:sldId id="385" r:id="rId110"/>
    <p:sldId id="386" r:id="rId111"/>
    <p:sldId id="388" r:id="rId112"/>
    <p:sldId id="390" r:id="rId113"/>
    <p:sldId id="391" r:id="rId114"/>
    <p:sldId id="393" r:id="rId115"/>
    <p:sldId id="395" r:id="rId116"/>
    <p:sldId id="396" r:id="rId117"/>
    <p:sldId id="398" r:id="rId118"/>
    <p:sldId id="399" r:id="rId119"/>
    <p:sldId id="400" r:id="rId120"/>
    <p:sldId id="401" r:id="rId121"/>
    <p:sldId id="402" r:id="rId122"/>
    <p:sldId id="403" r:id="rId123"/>
    <p:sldId id="458" r:id="rId124"/>
    <p:sldId id="404" r:id="rId125"/>
    <p:sldId id="408" r:id="rId126"/>
    <p:sldId id="409" r:id="rId127"/>
    <p:sldId id="410" r:id="rId128"/>
    <p:sldId id="465" r:id="rId129"/>
    <p:sldId id="466" r:id="rId130"/>
    <p:sldId id="412" r:id="rId131"/>
    <p:sldId id="414" r:id="rId132"/>
    <p:sldId id="270" r:id="rId133"/>
    <p:sldId id="271" r:id="rId134"/>
    <p:sldId id="416" r:id="rId135"/>
    <p:sldId id="459" r:id="rId136"/>
    <p:sldId id="460" r:id="rId137"/>
    <p:sldId id="419" r:id="rId138"/>
    <p:sldId id="418" r:id="rId139"/>
    <p:sldId id="420" r:id="rId140"/>
    <p:sldId id="422" r:id="rId141"/>
    <p:sldId id="424" r:id="rId142"/>
    <p:sldId id="426" r:id="rId143"/>
    <p:sldId id="428" r:id="rId144"/>
    <p:sldId id="429" r:id="rId145"/>
    <p:sldId id="430" r:id="rId146"/>
    <p:sldId id="431" r:id="rId147"/>
    <p:sldId id="461" r:id="rId148"/>
    <p:sldId id="432" r:id="rId149"/>
    <p:sldId id="433" r:id="rId150"/>
    <p:sldId id="434" r:id="rId151"/>
    <p:sldId id="435" r:id="rId152"/>
    <p:sldId id="436" r:id="rId153"/>
    <p:sldId id="437" r:id="rId154"/>
    <p:sldId id="438" r:id="rId155"/>
    <p:sldId id="439" r:id="rId156"/>
    <p:sldId id="441" r:id="rId157"/>
    <p:sldId id="442" r:id="rId158"/>
    <p:sldId id="443" r:id="rId159"/>
    <p:sldId id="444" r:id="rId160"/>
    <p:sldId id="445" r:id="rId161"/>
    <p:sldId id="446" r:id="rId162"/>
    <p:sldId id="448" r:id="rId163"/>
    <p:sldId id="449" r:id="rId164"/>
    <p:sldId id="450" r:id="rId165"/>
    <p:sldId id="452" r:id="rId166"/>
    <p:sldId id="454" r:id="rId167"/>
    <p:sldId id="455" r:id="rId168"/>
    <p:sldId id="456" r:id="rId169"/>
    <p:sldId id="269" r:id="rId170"/>
    <p:sldId id="467" r:id="rId171"/>
    <p:sldId id="468" r:id="rId172"/>
    <p:sldId id="470" r:id="rId173"/>
    <p:sldId id="471" r:id="rId174"/>
    <p:sldId id="473" r:id="rId175"/>
    <p:sldId id="474" r:id="rId176"/>
    <p:sldId id="472" r:id="rId17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009900"/>
    <a:srgbClr val="000099"/>
    <a:srgbClr val="006600"/>
    <a:srgbClr val="000066"/>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50" d="100"/>
          <a:sy n="50" d="100"/>
        </p:scale>
        <p:origin x="1301" y="215"/>
      </p:cViewPr>
      <p:guideLst/>
    </p:cSldViewPr>
  </p:slideViewPr>
  <p:notesTextViewPr>
    <p:cViewPr>
      <p:scale>
        <a:sx n="3" d="2"/>
        <a:sy n="3" d="2"/>
      </p:scale>
      <p:origin x="0" y="0"/>
    </p:cViewPr>
  </p:notesTextViewPr>
  <p:sorterViewPr>
    <p:cViewPr varScale="1">
      <p:scale>
        <a:sx n="1" d="1"/>
        <a:sy n="1" d="1"/>
      </p:scale>
      <p:origin x="0" y="-3013"/>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theme" Target="theme/theme1.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tableStyles" Target="tableStyles.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viewProps" Target="viewProps.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9ED8FC-140A-4F86-83A9-5645F4B35CB6}" type="datetimeFigureOut">
              <a:rPr lang="zh-CN" altLang="en-US" smtClean="0"/>
              <a:t>2024/5/12</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D70186-1A3E-4571-B3E6-CAF241E8C646}" type="slidenum">
              <a:rPr lang="zh-CN" altLang="en-US" smtClean="0"/>
              <a:t>‹#›</a:t>
            </a:fld>
            <a:endParaRPr lang="zh-CN" altLang="en-US"/>
          </a:p>
        </p:txBody>
      </p:sp>
    </p:spTree>
    <p:extLst>
      <p:ext uri="{BB962C8B-B14F-4D97-AF65-F5344CB8AC3E}">
        <p14:creationId xmlns:p14="http://schemas.microsoft.com/office/powerpoint/2010/main" val="740084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a:p>
        </p:txBody>
      </p:sp>
      <p:sp>
        <p:nvSpPr>
          <p:cNvPr id="634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ADB082E-C83C-4A2D-845B-F1F8587F272E}" type="slidenum">
              <a:rPr lang="zh-CN" altLang="en-US" smtClean="0">
                <a:latin typeface="Arial" panose="020B0604020202020204" pitchFamily="34" charset="0"/>
              </a:rPr>
              <a:pPr fontAlgn="base">
                <a:spcBef>
                  <a:spcPct val="0"/>
                </a:spcBef>
                <a:spcAft>
                  <a:spcPct val="0"/>
                </a:spcAft>
              </a:pPr>
              <a:t>52</a:t>
            </a:fld>
            <a:endParaRPr lang="zh-CN" altLang="en-US">
              <a:latin typeface="Arial" panose="020B0604020202020204" pitchFamily="34" charset="0"/>
            </a:endParaRPr>
          </a:p>
        </p:txBody>
      </p:sp>
    </p:spTree>
    <p:extLst>
      <p:ext uri="{BB962C8B-B14F-4D97-AF65-F5344CB8AC3E}">
        <p14:creationId xmlns:p14="http://schemas.microsoft.com/office/powerpoint/2010/main" val="3226334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0AD2CD02-EAF7-48A8-88E1-DFB20F13D7B7}" type="datetimeFigureOut">
              <a:rPr lang="zh-CN" altLang="en-US" smtClean="0"/>
              <a:t>2024/5/12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883610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0AD2CD02-EAF7-48A8-88E1-DFB20F13D7B7}" type="datetimeFigureOut">
              <a:rPr lang="zh-CN" altLang="en-US" smtClean="0"/>
              <a:t>2024/5/12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363622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0AD2CD02-EAF7-48A8-88E1-DFB20F13D7B7}" type="datetimeFigureOut">
              <a:rPr lang="zh-CN" altLang="en-US" smtClean="0"/>
              <a:t>2024/5/12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1554774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0AD2CD02-EAF7-48A8-88E1-DFB20F13D7B7}" type="datetimeFigureOut">
              <a:rPr lang="zh-CN" altLang="en-US" smtClean="0"/>
              <a:t>2024/5/12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1491647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a:t>Edit Master text styles</a:t>
            </a:r>
          </a:p>
        </p:txBody>
      </p:sp>
      <p:sp>
        <p:nvSpPr>
          <p:cNvPr id="4" name="Date Placeholder 3"/>
          <p:cNvSpPr>
            <a:spLocks noGrp="1"/>
          </p:cNvSpPr>
          <p:nvPr>
            <p:ph type="dt" sz="half" idx="10"/>
          </p:nvPr>
        </p:nvSpPr>
        <p:spPr/>
        <p:txBody>
          <a:bodyPr/>
          <a:lstStyle/>
          <a:p>
            <a:fld id="{0AD2CD02-EAF7-48A8-88E1-DFB20F13D7B7}" type="datetimeFigureOut">
              <a:rPr lang="zh-CN" altLang="en-US" smtClean="0"/>
              <a:t>2024/5/12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1399587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0AD2CD02-EAF7-48A8-88E1-DFB20F13D7B7}" type="datetimeFigureOut">
              <a:rPr lang="zh-CN" altLang="en-US" smtClean="0"/>
              <a:t>2024/5/12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3543881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0AD2CD02-EAF7-48A8-88E1-DFB20F13D7B7}" type="datetimeFigureOut">
              <a:rPr lang="zh-CN" altLang="en-US" smtClean="0"/>
              <a:t>2024/5/12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1293786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0AD2CD02-EAF7-48A8-88E1-DFB20F13D7B7}" type="datetimeFigureOut">
              <a:rPr lang="zh-CN" altLang="en-US" smtClean="0"/>
              <a:t>2024/5/12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2657003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D2CD02-EAF7-48A8-88E1-DFB20F13D7B7}" type="datetimeFigureOut">
              <a:rPr lang="zh-CN" altLang="en-US" smtClean="0"/>
              <a:t>2024/5/12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3857545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
        <p:nvSpPr>
          <p:cNvPr id="5" name="Date Placeholder 4"/>
          <p:cNvSpPr>
            <a:spLocks noGrp="1"/>
          </p:cNvSpPr>
          <p:nvPr>
            <p:ph type="dt" sz="half" idx="10"/>
          </p:nvPr>
        </p:nvSpPr>
        <p:spPr/>
        <p:txBody>
          <a:bodyPr/>
          <a:lstStyle/>
          <a:p>
            <a:fld id="{0AD2CD02-EAF7-48A8-88E1-DFB20F13D7B7}" type="datetimeFigureOut">
              <a:rPr lang="zh-CN" altLang="en-US" smtClean="0"/>
              <a:t>2024/5/12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54751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
        <p:nvSpPr>
          <p:cNvPr id="5" name="Date Placeholder 4"/>
          <p:cNvSpPr>
            <a:spLocks noGrp="1"/>
          </p:cNvSpPr>
          <p:nvPr>
            <p:ph type="dt" sz="half" idx="10"/>
          </p:nvPr>
        </p:nvSpPr>
        <p:spPr/>
        <p:txBody>
          <a:bodyPr/>
          <a:lstStyle/>
          <a:p>
            <a:fld id="{0AD2CD02-EAF7-48A8-88E1-DFB20F13D7B7}" type="datetimeFigureOut">
              <a:rPr lang="zh-CN" altLang="en-US" smtClean="0"/>
              <a:t>2024/5/12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1612744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zh-CN"/>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D2CD02-EAF7-48A8-88E1-DFB20F13D7B7}" type="datetimeFigureOut">
              <a:rPr lang="zh-CN" altLang="en-US" smtClean="0"/>
              <a:t>2024/5/12</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0D9355-3E25-489F-A687-C36B0A72C38B}" type="slidenum">
              <a:rPr lang="zh-CN" altLang="en-US" smtClean="0"/>
              <a:t>‹#›</a:t>
            </a:fld>
            <a:endParaRPr lang="zh-CN" altLang="en-US"/>
          </a:p>
        </p:txBody>
      </p:sp>
    </p:spTree>
    <p:extLst>
      <p:ext uri="{BB962C8B-B14F-4D97-AF65-F5344CB8AC3E}">
        <p14:creationId xmlns:p14="http://schemas.microsoft.com/office/powerpoint/2010/main" val="3572894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hyperlink" Target="http://www.al-islam.org/encyclopedia/chapter6b/1.html" TargetMode="External"/><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hyperlink" Target="http://www.endoftimes.net/08mahdiandtheendtimes.html" TargetMode="Externa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2" Type="http://schemas.openxmlformats.org/officeDocument/2006/relationships/hyperlink" Target="http://www.islam.tc/prophecies/masdaj.html" TargetMode="External"/><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2" Type="http://schemas.openxmlformats.org/officeDocument/2006/relationships/hyperlink" Target="http://www.islam.tc/prophecies/jesus.html" TargetMode="External"/><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hyperlink" Target="http://www.google.com/url?url=http://citrastyle.com/muslimfashionblog/benefits-of-bismillah/&amp;rct=j&amp;frm=1&amp;q=&amp;esrc=s&amp;sa=U&amp;ei=r59iVNjsPMaiugTes4LIBQ&amp;ved=0CCQQ9QEwBw&amp;usg=AFQjCNHT4kQSEVHU0gUB-E6aAZlbwN8rZg" TargetMode="External"/><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hyperlink" Target="http://www.google.com/url?url=http://alwaysinfo.co.uk/images/i/bismillah/&amp;rct=j&amp;frm=1&amp;q=&amp;esrc=s&amp;sa=U&amp;ei=r59iVNjsPMaiugTes4LIBQ&amp;ved=0CCAQ9QEwBQ&amp;usg=AFQjCNGHn7rM3ccpg5tUd7zfu-QEx3gzOQ" TargetMode="External"/><Relationship Id="rId1" Type="http://schemas.openxmlformats.org/officeDocument/2006/relationships/slideLayout" Target="../slideLayouts/slideLayout7.xml"/><Relationship Id="rId6" Type="http://schemas.openxmlformats.org/officeDocument/2006/relationships/hyperlink" Target="http://www.google.com/url?url=http://nurmuhammad.com/pbuh/?p%3D89&amp;rct=j&amp;frm=1&amp;q=&amp;esrc=s&amp;sa=U&amp;ei=r59iVNjsPMaiugTes4LIBQ&amp;ved=0CCwQ9QEwCw&amp;usg=AFQjCNFe87IhR0_tjbI3SPfhfYj-sqtGJQ" TargetMode="External"/><Relationship Id="rId5" Type="http://schemas.openxmlformats.org/officeDocument/2006/relationships/image" Target="../media/image8.jpeg"/><Relationship Id="rId4" Type="http://schemas.openxmlformats.org/officeDocument/2006/relationships/hyperlink" Target="https://www.google.com/url?url=https://allahcentric.wordpress.com/2010/03/04/bismillah/&amp;rct=j&amp;frm=1&amp;q=&amp;esrc=s&amp;sa=U&amp;ei=r59iVNjsPMaiugTes4LIBQ&amp;ved=0CDYQ9QEwEA&amp;usg=AFQjCNGOaxoyaUaTiR5UD2qdLIFpR6FnQg" TargetMode="External"/><Relationship Id="rId9" Type="http://schemas.openxmlformats.org/officeDocument/2006/relationships/image" Target="../media/image10.jpeg"/></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0.jpeg"/><Relationship Id="rId4" Type="http://schemas.openxmlformats.org/officeDocument/2006/relationships/image" Target="../media/image32.jpeg"/></Relationships>
</file>

<file path=ppt/slides/_rels/slide5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0.gif"/><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51.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8" Type="http://schemas.openxmlformats.org/officeDocument/2006/relationships/hyperlink" Target="http://zh.wikipedia.org/wiki/%E9%8A%80%E8%A1%8C" TargetMode="External"/><Relationship Id="rId13" Type="http://schemas.openxmlformats.org/officeDocument/2006/relationships/hyperlink" Target="http://zh.wikipedia.org/wiki/%E7%A4%BE%E6%9C%83" TargetMode="External"/><Relationship Id="rId3" Type="http://schemas.openxmlformats.org/officeDocument/2006/relationships/hyperlink" Target="http://zh.wikipedia.org/wiki/%E6%B3%95%E5%BE%8B" TargetMode="External"/><Relationship Id="rId7" Type="http://schemas.openxmlformats.org/officeDocument/2006/relationships/hyperlink" Target="http://zh.wikipedia.org/wiki/%E7%B6%93%E6%BF%9F" TargetMode="External"/><Relationship Id="rId12" Type="http://schemas.openxmlformats.org/officeDocument/2006/relationships/hyperlink" Target="http://zh.wikipedia.org/wiki/%E5%A9%9A%E5%A7%BB" TargetMode="External"/><Relationship Id="rId2" Type="http://schemas.openxmlformats.org/officeDocument/2006/relationships/hyperlink" Target="http://zh.wikipedia.org/wiki/%E4%BC%8A%E6%96%AF%E8%98%AD%E6%95%99" TargetMode="External"/><Relationship Id="rId1" Type="http://schemas.openxmlformats.org/officeDocument/2006/relationships/slideLayout" Target="../slideLayouts/slideLayout7.xml"/><Relationship Id="rId6" Type="http://schemas.openxmlformats.org/officeDocument/2006/relationships/hyperlink" Target="http://zh.wikipedia.org/wiki/%E6%94%BF%E6%B2%BB" TargetMode="External"/><Relationship Id="rId11" Type="http://schemas.openxmlformats.org/officeDocument/2006/relationships/hyperlink" Target="http://zh.wikipedia.org/wiki/%E6%80%A7%E5%88%A5" TargetMode="External"/><Relationship Id="rId5" Type="http://schemas.openxmlformats.org/officeDocument/2006/relationships/hyperlink" Target="http://zh.wikipedia.org/wiki/%E8%81%96%E8%A8%93" TargetMode="External"/><Relationship Id="rId10" Type="http://schemas.openxmlformats.org/officeDocument/2006/relationships/hyperlink" Target="http://zh.wikipedia.org/wiki/%E5%95%86%E6%A5%AD" TargetMode="External"/><Relationship Id="rId4" Type="http://schemas.openxmlformats.org/officeDocument/2006/relationships/hyperlink" Target="http://zh.wikipedia.org/wiki/%E5%8F%A4%E8%98%AD%E7%B6%93" TargetMode="External"/><Relationship Id="rId9" Type="http://schemas.openxmlformats.org/officeDocument/2006/relationships/hyperlink" Target="http://zh.wikipedia.org/wiki/%E9%87%91%E8%9E%8D" TargetMode="External"/></Relationships>
</file>

<file path=ppt/slides/_rels/slide7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2192000" cy="5262979"/>
          </a:xfrm>
          <a:prstGeom prst="rect">
            <a:avLst/>
          </a:prstGeom>
          <a:noFill/>
        </p:spPr>
        <p:txBody>
          <a:bodyPr wrap="square" rtlCol="0">
            <a:spAutoFit/>
          </a:bodyPr>
          <a:lstStyle/>
          <a:p>
            <a:r>
              <a:rPr lang="zh-CN" altLang="en-US" sz="2800" b="1" dirty="0">
                <a:solidFill>
                  <a:srgbClr val="FF0000"/>
                </a:solidFill>
                <a:latin typeface="SimHei" panose="02010609060101010101" pitchFamily="49" charset="-122"/>
                <a:ea typeface="SimHei" panose="02010609060101010101" pitchFamily="49" charset="-122"/>
                <a:cs typeface="Times New Roman" panose="02020603050405020304" pitchFamily="18" charset="0"/>
              </a:rPr>
              <a:t>基</a:t>
            </a:r>
            <a:r>
              <a:rPr lang="en-US" altLang="zh-CN" sz="2800" b="1" dirty="0">
                <a:solidFill>
                  <a:srgbClr val="FF0000"/>
                </a:solidFill>
                <a:latin typeface="SimHei" panose="02010609060101010101" pitchFamily="49" charset="-122"/>
                <a:ea typeface="SimHei" panose="02010609060101010101" pitchFamily="49" charset="-122"/>
                <a:cs typeface="Times New Roman" panose="02020603050405020304" pitchFamily="18" charset="0"/>
              </a:rPr>
              <a:t>/</a:t>
            </a:r>
            <a:r>
              <a:rPr lang="zh-CN" altLang="en-US" sz="2800" b="1" dirty="0">
                <a:solidFill>
                  <a:srgbClr val="FF0000"/>
                </a:solidFill>
                <a:latin typeface="SimHei" panose="02010609060101010101" pitchFamily="49" charset="-122"/>
                <a:ea typeface="SimHei" panose="02010609060101010101" pitchFamily="49" charset="-122"/>
                <a:cs typeface="Times New Roman" panose="02020603050405020304" pitchFamily="18" charset="0"/>
              </a:rPr>
              <a:t>回宗教比较学，对话与探索</a:t>
            </a:r>
            <a:r>
              <a:rPr lang="zh-CN" altLang="zh-CN" sz="2800" b="1" dirty="0">
                <a:solidFill>
                  <a:srgbClr val="FF0000"/>
                </a:solidFill>
                <a:latin typeface="SimHei" panose="02010609060101010101" pitchFamily="49" charset="-122"/>
                <a:ea typeface="SimHei" panose="02010609060101010101" pitchFamily="49" charset="-122"/>
                <a:cs typeface="Times New Roman" panose="02020603050405020304" pitchFamily="18" charset="0"/>
              </a:rPr>
              <a:t>： </a:t>
            </a:r>
            <a:r>
              <a:rPr lang="zh-CN" altLang="zh-CN" sz="2800" b="1" dirty="0">
                <a:solidFill>
                  <a:srgbClr val="FF0000"/>
                </a:solidFill>
              </a:rPr>
              <a:t>第</a:t>
            </a:r>
            <a:r>
              <a:rPr lang="en-US" altLang="zh-CN" sz="2800" b="1" dirty="0">
                <a:solidFill>
                  <a:srgbClr val="FF0000"/>
                </a:solidFill>
              </a:rPr>
              <a:t>10</a:t>
            </a:r>
            <a:r>
              <a:rPr lang="zh-CN" altLang="zh-CN" sz="2800" b="1" dirty="0">
                <a:solidFill>
                  <a:srgbClr val="FF0000"/>
                </a:solidFill>
              </a:rPr>
              <a:t>课：伊斯兰与敌基督的关联性</a:t>
            </a:r>
            <a:endParaRPr lang="zh-CN" altLang="zh-CN" sz="2800" dirty="0">
              <a:solidFill>
                <a:srgbClr val="FF0000"/>
              </a:solidFill>
            </a:endParaRPr>
          </a:p>
          <a:p>
            <a:r>
              <a:rPr lang="en-US" altLang="zh-CN" sz="2800" b="1" dirty="0">
                <a:solidFill>
                  <a:srgbClr val="FF0000"/>
                </a:solidFill>
              </a:rPr>
              <a:t> </a:t>
            </a:r>
            <a:endParaRPr lang="zh-CN" altLang="zh-CN" sz="2800" dirty="0">
              <a:solidFill>
                <a:srgbClr val="FF0000"/>
              </a:solidFill>
            </a:endParaRPr>
          </a:p>
          <a:p>
            <a:r>
              <a:rPr lang="zh-CN" altLang="zh-CN" sz="2800" b="1" dirty="0">
                <a:solidFill>
                  <a:srgbClr val="000099"/>
                </a:solidFill>
              </a:rPr>
              <a:t>本课内容简介：</a:t>
            </a:r>
            <a:endParaRPr lang="zh-CN" altLang="zh-CN" sz="2800" dirty="0">
              <a:solidFill>
                <a:srgbClr val="000099"/>
              </a:solidFill>
            </a:endParaRPr>
          </a:p>
          <a:p>
            <a:r>
              <a:rPr lang="zh-CN" altLang="en-US" sz="2800" b="1" dirty="0"/>
              <a:t>末世论是伊斯兰的</a:t>
            </a:r>
            <a:r>
              <a:rPr lang="en-US" altLang="zh-CN" sz="2800" b="1" dirty="0"/>
              <a:t>6</a:t>
            </a:r>
            <a:r>
              <a:rPr lang="zh-CN" altLang="en-US" sz="2800" b="1" dirty="0"/>
              <a:t>大基要信仰致一。</a:t>
            </a:r>
            <a:endParaRPr lang="en-MY" altLang="zh-CN" sz="2800" b="1" dirty="0"/>
          </a:p>
          <a:p>
            <a:r>
              <a:rPr lang="zh-CN" altLang="zh-CN" sz="2800" b="1" dirty="0"/>
              <a:t>本课程</a:t>
            </a:r>
            <a:r>
              <a:rPr lang="zh-CN" altLang="en-US" sz="2800" b="1" dirty="0"/>
              <a:t>会从</a:t>
            </a:r>
            <a:r>
              <a:rPr lang="zh-CN" altLang="zh-CN" sz="2800" b="1" dirty="0"/>
              <a:t>三方面</a:t>
            </a:r>
            <a:r>
              <a:rPr lang="zh-CN" altLang="en-US" sz="2800" b="1" dirty="0"/>
              <a:t>，</a:t>
            </a:r>
            <a:r>
              <a:rPr lang="zh-CN" altLang="zh-CN" sz="2800" b="1" dirty="0"/>
              <a:t>来解说伊斯兰</a:t>
            </a:r>
            <a:r>
              <a:rPr lang="zh-CN" altLang="en-US" sz="2800" b="1" dirty="0"/>
              <a:t>的宗教信仰，</a:t>
            </a:r>
            <a:r>
              <a:rPr lang="zh-CN" altLang="zh-CN" sz="2800" b="1" dirty="0"/>
              <a:t>如何对上圣经预告的敌基督</a:t>
            </a:r>
            <a:r>
              <a:rPr lang="zh-CN" altLang="en-US" sz="2800" b="1" dirty="0"/>
              <a:t>：</a:t>
            </a:r>
            <a:endParaRPr lang="en-MY" altLang="zh-CN" sz="2800" b="1" dirty="0"/>
          </a:p>
          <a:p>
            <a:endParaRPr lang="en-MY" altLang="zh-CN" sz="2800" b="1" dirty="0"/>
          </a:p>
          <a:p>
            <a:r>
              <a:rPr lang="en-US" altLang="zh-CN" sz="2800" b="1" dirty="0"/>
              <a:t>1</a:t>
            </a:r>
            <a:r>
              <a:rPr lang="zh-CN" altLang="en-US" sz="2800" b="1" dirty="0"/>
              <a:t>）从伊斯兰信仰，看它与敌基督的关系；</a:t>
            </a:r>
            <a:endParaRPr lang="en-MY" altLang="zh-CN" sz="2800" b="1" dirty="0"/>
          </a:p>
          <a:p>
            <a:r>
              <a:rPr lang="en-US" altLang="zh-CN" sz="2800" b="1" dirty="0"/>
              <a:t>2</a:t>
            </a:r>
            <a:r>
              <a:rPr lang="zh-CN" altLang="en-US" sz="2800" b="1" dirty="0"/>
              <a:t>）从伊斯兰的宗教手段，看它是敌基督的。</a:t>
            </a:r>
            <a:endParaRPr lang="en-MY" altLang="zh-CN" sz="2800" b="1" dirty="0"/>
          </a:p>
          <a:p>
            <a:r>
              <a:rPr lang="en-US" altLang="zh-CN" sz="2800" b="1" dirty="0"/>
              <a:t>3</a:t>
            </a:r>
            <a:r>
              <a:rPr lang="zh-CN" altLang="en-US" sz="2800" b="1" dirty="0"/>
              <a:t>）从伊斯兰的末世论，看他是敌基督的。</a:t>
            </a:r>
            <a:endParaRPr lang="en-US" altLang="zh-CN" sz="2800" b="1" dirty="0"/>
          </a:p>
          <a:p>
            <a:endParaRPr lang="en-US" altLang="zh-CN" sz="2800" b="1" dirty="0"/>
          </a:p>
          <a:p>
            <a:r>
              <a:rPr lang="zh-CN" altLang="en-US" sz="2800" b="1" dirty="0"/>
              <a:t>从以上的</a:t>
            </a:r>
            <a:r>
              <a:rPr lang="en-US" altLang="zh-CN" sz="2800" b="1" dirty="0"/>
              <a:t>3</a:t>
            </a:r>
            <a:r>
              <a:rPr lang="zh-CN" altLang="en-US" sz="2800" b="1" dirty="0"/>
              <a:t>大方面的探索，学生会清楚看见即将要来临的敌基督，他说什么教徒，他将会采取那个宗教平台，在末世时想掌控全世界。</a:t>
            </a:r>
            <a:endParaRPr lang="zh-CN" altLang="en-US" sz="2800" dirty="0"/>
          </a:p>
        </p:txBody>
      </p:sp>
    </p:spTree>
    <p:extLst>
      <p:ext uri="{BB962C8B-B14F-4D97-AF65-F5344CB8AC3E}">
        <p14:creationId xmlns:p14="http://schemas.microsoft.com/office/powerpoint/2010/main" val="2571509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525"/>
            <a:ext cx="12192000" cy="6986528"/>
          </a:xfrm>
          <a:prstGeom prst="rect">
            <a:avLst/>
          </a:prstGeom>
        </p:spPr>
        <p:txBody>
          <a:bodyPr wrap="square">
            <a:spAutoFit/>
          </a:bodyPr>
          <a:lstStyle/>
          <a:p>
            <a:pPr algn="just">
              <a:spcAft>
                <a:spcPts val="0"/>
              </a:spcAft>
            </a:pP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穆斯林的注经家用两种的谎言来欺骗穆斯林：</a:t>
            </a:r>
            <a:r>
              <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   </a:t>
            </a:r>
            <a:endParaRPr lang="zh-CN" altLang="zh-CN" sz="2800" kern="100" dirty="0">
              <a:solidFill>
                <a:srgbClr val="000099"/>
              </a:solidFill>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solidFill>
                  <a:srgbClr val="009900"/>
                </a:solidFill>
                <a:latin typeface="SimHei" panose="02010609060101010101" pitchFamily="49" charset="-122"/>
                <a:ea typeface="SimSun" panose="02010600030101010101" pitchFamily="2" charset="-122"/>
                <a:cs typeface="Times New Roman" panose="02020603050405020304" pitchFamily="18" charset="0"/>
              </a:rPr>
              <a:t>1</a:t>
            </a:r>
            <a:r>
              <a:rPr lang="zh-CN" altLang="zh-CN" sz="28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：替代论：</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耶稣在行刑的路上被上帝救走，罗马兵抓拿了看起来像耶稣的犹大代替充数。</a:t>
            </a:r>
            <a:endParaRPr lang="zh-CN" altLang="zh-CN" sz="2800" kern="100" dirty="0">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solidFill>
                  <a:srgbClr val="009900"/>
                </a:solidFill>
                <a:latin typeface="SimHei" panose="02010609060101010101" pitchFamily="49" charset="-122"/>
                <a:ea typeface="SimSun" panose="02010600030101010101" pitchFamily="2" charset="-122"/>
                <a:cs typeface="Times New Roman" panose="02020603050405020304" pitchFamily="18" charset="0"/>
              </a:rPr>
              <a:t>2.</a:t>
            </a:r>
            <a:r>
              <a:rPr lang="zh-CN" altLang="zh-CN" sz="28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昏死论：</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上帝让耶稣在十字架昏死，耶稣在被埋前醒过来，逃到印度去传道，死后埋葬在北印度。</a:t>
            </a: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r>
              <a:rPr lang="en-US" altLang="zh-CN" sz="2800" b="1" dirty="0">
                <a:solidFill>
                  <a:srgbClr val="000099"/>
                </a:solidFill>
              </a:rPr>
              <a:t>4) </a:t>
            </a:r>
            <a:r>
              <a:rPr lang="zh-CN" altLang="zh-CN" sz="2800" b="1" dirty="0">
                <a:solidFill>
                  <a:srgbClr val="000099"/>
                </a:solidFill>
              </a:rPr>
              <a:t>伊斯兰否认重生的救赎信仰：</a:t>
            </a:r>
            <a:endParaRPr lang="zh-CN" altLang="zh-CN" sz="2800" dirty="0">
              <a:solidFill>
                <a:srgbClr val="000099"/>
              </a:solidFill>
            </a:endParaRPr>
          </a:p>
          <a:p>
            <a:r>
              <a:rPr lang="zh-CN" altLang="zh-CN" sz="2800" b="1" dirty="0"/>
              <a:t>人类被要求要向安拉如此宣告：</a:t>
            </a:r>
            <a:r>
              <a:rPr lang="en-US" altLang="zh-CN" sz="2800" b="1" dirty="0"/>
              <a:t>        </a:t>
            </a:r>
            <a:endParaRPr lang="zh-CN" altLang="zh-CN" sz="2800" dirty="0"/>
          </a:p>
          <a:p>
            <a:r>
              <a:rPr lang="zh-CN" altLang="zh-CN" sz="2800" b="1" dirty="0">
                <a:solidFill>
                  <a:srgbClr val="009900"/>
                </a:solidFill>
              </a:rPr>
              <a:t>古</a:t>
            </a:r>
            <a:r>
              <a:rPr lang="en-US" altLang="zh-CN" sz="2800" b="1" dirty="0">
                <a:solidFill>
                  <a:srgbClr val="009900"/>
                </a:solidFill>
              </a:rPr>
              <a:t>17:111</a:t>
            </a:r>
            <a:r>
              <a:rPr lang="zh-CN" altLang="zh-CN" sz="2800" b="1" dirty="0">
                <a:solidFill>
                  <a:srgbClr val="009900"/>
                </a:solidFill>
              </a:rPr>
              <a:t>你說：一切赞頌，全归真主！他没有收养兒女，没有同他共享国权的，沒有為免卑贱而设的辅助者。你应当赞颂他的尊大。</a:t>
            </a:r>
            <a:endParaRPr lang="zh-CN" altLang="zh-CN" sz="2800" dirty="0">
              <a:solidFill>
                <a:srgbClr val="009900"/>
              </a:solidFill>
            </a:endParaRPr>
          </a:p>
          <a:p>
            <a:r>
              <a:rPr lang="en-US" altLang="zh-CN" sz="2800" b="1" dirty="0"/>
              <a:t> </a:t>
            </a:r>
            <a:endParaRPr lang="zh-CN" altLang="zh-CN" sz="2800" dirty="0"/>
          </a:p>
          <a:p>
            <a:r>
              <a:rPr lang="zh-CN" altLang="zh-CN" sz="2800" b="1" dirty="0"/>
              <a:t>当穆斯林提到安拉名字或书写安拉之名时，要立刻表明的词句 ：</a:t>
            </a:r>
            <a:r>
              <a:rPr lang="en-US" altLang="zh-CN" sz="2800" b="1" dirty="0"/>
              <a:t>SUBHANAHU WA TA‘ALA (S.W.T.) </a:t>
            </a:r>
            <a:r>
              <a:rPr lang="zh-CN" altLang="zh-CN" sz="2800" b="1" dirty="0"/>
              <a:t>安拉是崇高的</a:t>
            </a:r>
            <a:r>
              <a:rPr lang="en-US" altLang="zh-CN" sz="2800" b="1" dirty="0"/>
              <a:t>=</a:t>
            </a:r>
            <a:r>
              <a:rPr lang="zh-CN" altLang="zh-CN" sz="2800" b="1" dirty="0"/>
              <a:t>他不收养也不生养。这句话要配合</a:t>
            </a:r>
            <a:r>
              <a:rPr lang="zh-CN" altLang="zh-CN" sz="2800" b="1" dirty="0">
                <a:solidFill>
                  <a:srgbClr val="009900"/>
                </a:solidFill>
              </a:rPr>
              <a:t>古</a:t>
            </a:r>
            <a:r>
              <a:rPr lang="en-US" altLang="zh-CN" sz="2800" b="1" dirty="0">
                <a:solidFill>
                  <a:srgbClr val="009900"/>
                </a:solidFill>
              </a:rPr>
              <a:t>112</a:t>
            </a:r>
            <a:r>
              <a:rPr lang="zh-CN" altLang="zh-CN" sz="2800" b="1" dirty="0">
                <a:solidFill>
                  <a:srgbClr val="009900"/>
                </a:solidFill>
              </a:rPr>
              <a:t>：</a:t>
            </a:r>
            <a:r>
              <a:rPr lang="en-US" altLang="zh-CN" sz="2800" b="1" dirty="0">
                <a:solidFill>
                  <a:srgbClr val="009900"/>
                </a:solidFill>
              </a:rPr>
              <a:t>1-4</a:t>
            </a:r>
            <a:r>
              <a:rPr lang="zh-CN" altLang="zh-CN" sz="2800" b="1" dirty="0">
                <a:solidFill>
                  <a:srgbClr val="009900"/>
                </a:solidFill>
              </a:rPr>
              <a:t>：来运用：“他是真主，是独一的主； 真主是万物所仰赖的； 他没有生产，也没有被生产； 没有任何物可以做他的匹敌</a:t>
            </a:r>
            <a:r>
              <a:rPr lang="zh-CN" altLang="zh-CN" sz="2800" b="1" dirty="0"/>
              <a:t>”。 </a:t>
            </a:r>
            <a:endParaRPr lang="zh-CN" altLang="zh-CN" sz="2800" dirty="0"/>
          </a:p>
          <a:p>
            <a:pPr algn="just">
              <a:spcAft>
                <a:spcPts val="0"/>
              </a:spcAft>
            </a:pPr>
            <a:endParaRPr lang="zh-CN" altLang="zh-CN" sz="2800" kern="100" dirty="0">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41007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extBox 4"/>
          <p:cNvSpPr txBox="1">
            <a:spLocks noChangeArrowheads="1"/>
          </p:cNvSpPr>
          <p:nvPr/>
        </p:nvSpPr>
        <p:spPr bwMode="auto">
          <a:xfrm>
            <a:off x="-1" y="1"/>
            <a:ext cx="11953875" cy="689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dirty="0">
                <a:solidFill>
                  <a:srgbClr val="FF0000"/>
                </a:solidFill>
                <a:latin typeface="Microsoft JhengHei" panose="020B0604030504040204" pitchFamily="34" charset="-120"/>
                <a:ea typeface="Microsoft JhengHei" panose="020B0604030504040204" pitchFamily="34" charset="-120"/>
              </a:rPr>
              <a:t>启示录对敌基督在欧洲兴起的预告</a:t>
            </a:r>
            <a:r>
              <a:rPr lang="en-US" altLang="zh-CN" sz="3000" b="1" dirty="0">
                <a:solidFill>
                  <a:srgbClr val="FF0000"/>
                </a:solidFill>
                <a:latin typeface="Times New Roman" panose="02020603050405020304" pitchFamily="18" charset="0"/>
                <a:ea typeface="SimHei" panose="02010609060101010101" pitchFamily="49" charset="-122"/>
              </a:rPr>
              <a:t>(</a:t>
            </a:r>
            <a:r>
              <a:rPr lang="zh-CN" altLang="zh-CN" sz="3000" b="1" dirty="0">
                <a:solidFill>
                  <a:srgbClr val="FF0000"/>
                </a:solidFill>
                <a:latin typeface="Times New Roman" panose="02020603050405020304" pitchFamily="18" charset="0"/>
                <a:ea typeface="SimHei" panose="02010609060101010101" pitchFamily="49" charset="-122"/>
              </a:rPr>
              <a:t>启</a:t>
            </a:r>
            <a:r>
              <a:rPr lang="en-US" altLang="zh-CN" sz="3000" b="1" dirty="0">
                <a:solidFill>
                  <a:srgbClr val="FF0000"/>
                </a:solidFill>
                <a:latin typeface="Times New Roman" panose="02020603050405020304" pitchFamily="18" charset="0"/>
                <a:ea typeface="SimHei" panose="02010609060101010101" pitchFamily="49" charset="-122"/>
              </a:rPr>
              <a:t>13:1-8)</a:t>
            </a:r>
            <a:endParaRPr lang="zh-CN" altLang="zh-CN" sz="3000" b="1" dirty="0">
              <a:solidFill>
                <a:srgbClr val="FF0000"/>
              </a:solidFill>
              <a:latin typeface="Times New Roman" panose="02020603050405020304" pitchFamily="18" charset="0"/>
              <a:ea typeface="SimHei" panose="02010609060101010101" pitchFamily="49" charset="-122"/>
            </a:endParaRPr>
          </a:p>
          <a:p>
            <a:pPr>
              <a:lnSpc>
                <a:spcPct val="100000"/>
              </a:lnSpc>
              <a:spcBef>
                <a:spcPct val="0"/>
              </a:spcBef>
              <a:buNone/>
            </a:pPr>
            <a:r>
              <a:rPr lang="zh-CN" altLang="en-US" sz="2600" b="1" dirty="0">
                <a:solidFill>
                  <a:srgbClr val="0000CC"/>
                </a:solidFill>
                <a:latin typeface="Microsoft JhengHei" panose="020B0604030504040204" pitchFamily="34" charset="-120"/>
                <a:ea typeface="Microsoft JhengHei" panose="020B0604030504040204" pitchFamily="34" charset="-120"/>
              </a:rPr>
              <a:t>启</a:t>
            </a:r>
            <a:r>
              <a:rPr lang="en-US" altLang="zh-CN" sz="2600" b="1" dirty="0">
                <a:solidFill>
                  <a:srgbClr val="0000CC"/>
                </a:solidFill>
                <a:latin typeface="Microsoft JhengHei" panose="020B0604030504040204" pitchFamily="34" charset="-120"/>
                <a:ea typeface="Microsoft JhengHei" panose="020B0604030504040204" pitchFamily="34" charset="-120"/>
              </a:rPr>
              <a:t>17:11-13  </a:t>
            </a:r>
            <a:r>
              <a:rPr lang="zh-CN" altLang="en-US" sz="2600" b="1" dirty="0">
                <a:solidFill>
                  <a:srgbClr val="0000CC"/>
                </a:solidFill>
                <a:latin typeface="Microsoft JhengHei" panose="020B0604030504040204" pitchFamily="34" charset="-120"/>
                <a:ea typeface="Microsoft JhengHei" panose="020B0604030504040204" pitchFamily="34" charset="-120"/>
              </a:rPr>
              <a:t>那先前有如今没有的兽，就是第八位；他也和那七位同列，并且归於沉沦。你所看见的那十还没有得国，但他们一时之间要和兽同得权柄，与王一样。他们同心合意将自己的能力、权柄给那兽。</a:t>
            </a:r>
            <a:endParaRPr lang="en-US" altLang="zh-CN" sz="2600" b="1" dirty="0">
              <a:solidFill>
                <a:srgbClr val="0000CC"/>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MY" altLang="zh-CN" sz="2600" b="1" dirty="0">
              <a:solidFill>
                <a:srgbClr val="003399"/>
              </a:solidFill>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r>
              <a:rPr lang="zh-CN" altLang="zh-CN" sz="2600" b="1" dirty="0">
                <a:solidFill>
                  <a:srgbClr val="003399"/>
                </a:solidFill>
                <a:latin typeface="Times New Roman" panose="02020603050405020304" pitchFamily="18" charset="0"/>
                <a:ea typeface="SimHei" panose="02010609060101010101" pitchFamily="49" charset="-122"/>
              </a:rPr>
              <a:t>启</a:t>
            </a:r>
            <a:r>
              <a:rPr lang="en-US" altLang="zh-CN" sz="2600" b="1" dirty="0">
                <a:solidFill>
                  <a:srgbClr val="003399"/>
                </a:solidFill>
                <a:latin typeface="Times New Roman" panose="02020603050405020304" pitchFamily="18" charset="0"/>
                <a:ea typeface="SimHei" panose="02010609060101010101" pitchFamily="49" charset="-122"/>
              </a:rPr>
              <a:t>13:1-8 </a:t>
            </a:r>
            <a:r>
              <a:rPr lang="zh-CN" altLang="zh-CN" sz="2600" b="1" dirty="0">
                <a:solidFill>
                  <a:srgbClr val="003399"/>
                </a:solidFill>
                <a:latin typeface="Times New Roman" panose="02020603050405020304" pitchFamily="18" charset="0"/>
                <a:ea typeface="SimHei" panose="02010609060101010101" pitchFamily="49" charset="-122"/>
              </a:rPr>
              <a:t>“我又看见一个兽从海中上来，有十角七头，在十角上戴着十个冠冕，七头上有亵渎的名号。我所看见的兽，形状像豹，脚像熊的脚，口像狮子的口。那龙将自己的能力、座位和大权柄都给了他。我看见兽的七头中，有一个似乎受了死伤，那死伤却医好了。全地的人都稀奇跟从那兽，又拜那龙，因为他将自己的权柄给了兽，也拜兽，说：「谁能比这兽，谁能与他交战呢？」 “又赐给他说夸大亵渎话的口，又有权柄赐给他，可以任意而行四十二个月</a:t>
            </a:r>
            <a:r>
              <a:rPr lang="zh-CN" altLang="zh-CN" sz="2600" b="1" dirty="0">
                <a:latin typeface="Times New Roman" panose="02020603050405020304" pitchFamily="18" charset="0"/>
                <a:ea typeface="SimHei" panose="02010609060101010101" pitchFamily="49" charset="-122"/>
              </a:rPr>
              <a:t>。</a:t>
            </a:r>
            <a:endParaRPr lang="en-US" altLang="zh-CN" sz="2600" b="1" dirty="0">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endParaRPr lang="en-US" altLang="zh-CN" sz="3000" b="1" dirty="0">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r>
              <a:rPr lang="zh-CN" altLang="en-US" sz="3000" b="1" dirty="0">
                <a:latin typeface="Times New Roman" panose="02020603050405020304" pitchFamily="18" charset="0"/>
                <a:ea typeface="SimHei" panose="02010609060101010101" pitchFamily="49" charset="-122"/>
              </a:rPr>
              <a:t>一般的圣经学者相信，十头十角指的就是将来要从欧盟里</a:t>
            </a:r>
            <a:r>
              <a:rPr lang="en-US" altLang="zh-CN" sz="3000" b="1" dirty="0">
                <a:latin typeface="Times New Roman" panose="02020603050405020304" pitchFamily="18" charset="0"/>
                <a:ea typeface="SimHei" panose="02010609060101010101" pitchFamily="49" charset="-122"/>
              </a:rPr>
              <a:t>,</a:t>
            </a:r>
            <a:r>
              <a:rPr lang="zh-CN" altLang="en-US" sz="3000" b="1" dirty="0">
                <a:latin typeface="Times New Roman" panose="02020603050405020304" pitchFamily="18" charset="0"/>
                <a:ea typeface="SimHei" panose="02010609060101010101" pitchFamily="49" charset="-122"/>
              </a:rPr>
              <a:t>再兴起由欧盟</a:t>
            </a:r>
            <a:r>
              <a:rPr lang="en-US" altLang="zh-CN" sz="3000" b="1" dirty="0">
                <a:latin typeface="Times New Roman" panose="02020603050405020304" pitchFamily="18" charset="0"/>
                <a:ea typeface="SimHei" panose="02010609060101010101" pitchFamily="49" charset="-122"/>
              </a:rPr>
              <a:t>10</a:t>
            </a:r>
            <a:r>
              <a:rPr lang="zh-CN" altLang="en-US" sz="3000" b="1" dirty="0">
                <a:latin typeface="Times New Roman" panose="02020603050405020304" pitchFamily="18" charset="0"/>
                <a:ea typeface="SimHei" panose="02010609060101010101" pitchFamily="49" charset="-122"/>
              </a:rPr>
              <a:t>个国家联盟的第</a:t>
            </a:r>
            <a:r>
              <a:rPr lang="en-US" altLang="zh-CN" sz="3000" b="1" dirty="0">
                <a:latin typeface="Times New Roman" panose="02020603050405020304" pitchFamily="18" charset="0"/>
                <a:ea typeface="SimHei" panose="02010609060101010101" pitchFamily="49" charset="-122"/>
              </a:rPr>
              <a:t>8</a:t>
            </a:r>
            <a:r>
              <a:rPr lang="zh-CN" altLang="en-US" sz="3000" b="1" dirty="0">
                <a:latin typeface="Times New Roman" panose="02020603050405020304" pitchFamily="18" charset="0"/>
                <a:ea typeface="SimHei" panose="02010609060101010101" pitchFamily="49" charset="-122"/>
              </a:rPr>
              <a:t>国度。小角指的就是敌基督。他要利用欧盟的政治平台，进一步走上最后</a:t>
            </a:r>
            <a:r>
              <a:rPr lang="en-US" altLang="zh-CN" sz="3000" b="1" dirty="0">
                <a:latin typeface="Times New Roman" panose="02020603050405020304" pitchFamily="18" charset="0"/>
                <a:ea typeface="SimHei" panose="02010609060101010101" pitchFamily="49" charset="-122"/>
              </a:rPr>
              <a:t>7</a:t>
            </a:r>
            <a:r>
              <a:rPr lang="zh-CN" altLang="en-US" sz="3000" b="1" dirty="0">
                <a:latin typeface="Times New Roman" panose="02020603050405020304" pitchFamily="18" charset="0"/>
                <a:ea typeface="SimHei" panose="02010609060101010101" pitchFamily="49" charset="-122"/>
              </a:rPr>
              <a:t>年的世界政治舞台。</a:t>
            </a:r>
            <a:endParaRPr lang="en-US" altLang="zh-CN" sz="20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zh-CN" altLang="en-US" sz="3000" b="1" dirty="0">
              <a:latin typeface="Times New Roman" panose="02020603050405020304" pitchFamily="18" charset="0"/>
              <a:ea typeface="SimHei" panose="02010609060101010101" pitchFamily="49" charset="-122"/>
            </a:endParaRPr>
          </a:p>
        </p:txBody>
      </p:sp>
      <p:sp>
        <p:nvSpPr>
          <p:cNvPr id="12185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6930CB53-9480-4BEC-AEA0-AB5058ECE88E}"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100</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46025431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extBox 1"/>
          <p:cNvSpPr txBox="1">
            <a:spLocks noChangeArrowheads="1"/>
          </p:cNvSpPr>
          <p:nvPr/>
        </p:nvSpPr>
        <p:spPr bwMode="auto">
          <a:xfrm>
            <a:off x="0" y="1"/>
            <a:ext cx="1066800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3200" b="1" dirty="0">
                <a:solidFill>
                  <a:srgbClr val="FF0000"/>
                </a:solidFill>
                <a:latin typeface="经典特黑简" pitchFamily="49" charset="-122"/>
                <a:ea typeface="经典特黑简" pitchFamily="49" charset="-122"/>
              </a:rPr>
              <a:t>2060</a:t>
            </a:r>
            <a:r>
              <a:rPr lang="zh-CN" altLang="en-US" sz="3200" b="1" dirty="0">
                <a:solidFill>
                  <a:srgbClr val="FF0000"/>
                </a:solidFill>
                <a:latin typeface="经典特黑简" pitchFamily="49" charset="-122"/>
                <a:ea typeface="经典特黑简" pitchFamily="49" charset="-122"/>
              </a:rPr>
              <a:t>年以后，</a:t>
            </a:r>
            <a:r>
              <a:rPr lang="zh-TW" altLang="en-US" sz="3200" b="1" dirty="0">
                <a:solidFill>
                  <a:srgbClr val="FF0000"/>
                </a:solidFill>
                <a:latin typeface="经典特黑简" pitchFamily="49" charset="-122"/>
                <a:ea typeface="经典特黑简" pitchFamily="49" charset="-122"/>
              </a:rPr>
              <a:t>取代欧洲白人政治的，将会是穆斯林：</a:t>
            </a:r>
            <a:endParaRPr lang="en-US" altLang="zh-TW" sz="3200" b="1" dirty="0">
              <a:solidFill>
                <a:srgbClr val="FF0000"/>
              </a:solidFill>
              <a:latin typeface="经典特黑简" pitchFamily="49" charset="-122"/>
              <a:ea typeface="经典特黑简" pitchFamily="49" charset="-122"/>
            </a:endParaRPr>
          </a:p>
          <a:p>
            <a:pPr eaLnBrk="1" hangingPunct="1">
              <a:lnSpc>
                <a:spcPct val="100000"/>
              </a:lnSpc>
              <a:spcBef>
                <a:spcPct val="0"/>
              </a:spcBef>
              <a:buFontTx/>
              <a:buNone/>
            </a:pPr>
            <a:r>
              <a:rPr lang="zh-TW" altLang="en-US" sz="3200" b="1" dirty="0">
                <a:latin typeface="经典特黑简" pitchFamily="49" charset="-122"/>
                <a:ea typeface="经典特黑简" pitchFamily="49" charset="-122"/>
              </a:rPr>
              <a:t>欧洲近</a:t>
            </a:r>
            <a:r>
              <a:rPr lang="zh-CN" altLang="en-US" sz="3200" b="1" dirty="0">
                <a:latin typeface="经典特黑简" pitchFamily="49" charset="-122"/>
                <a:ea typeface="经典特黑简" pitchFamily="49" charset="-122"/>
              </a:rPr>
              <a:t>五</a:t>
            </a:r>
            <a:r>
              <a:rPr lang="zh-TW" altLang="en-US" sz="3200" b="1" dirty="0">
                <a:latin typeface="经典特黑简" pitchFamily="49" charset="-122"/>
                <a:ea typeface="经典特黑简" pitchFamily="49" charset="-122"/>
              </a:rPr>
              <a:t>十年来，有大量的穆斯林移民，进入了这些地区</a:t>
            </a:r>
            <a:endParaRPr lang="en-US" altLang="zh-TW" sz="3200" b="1" dirty="0">
              <a:latin typeface="经典特黑简" pitchFamily="49" charset="-122"/>
              <a:ea typeface="经典特黑简" pitchFamily="49" charset="-122"/>
            </a:endParaRPr>
          </a:p>
          <a:p>
            <a:pPr eaLnBrk="1" hangingPunct="1">
              <a:lnSpc>
                <a:spcPct val="100000"/>
              </a:lnSpc>
              <a:spcBef>
                <a:spcPct val="0"/>
              </a:spcBef>
              <a:buFontTx/>
              <a:buNone/>
            </a:pPr>
            <a:endParaRPr lang="zh-CN" altLang="en-US" sz="3200" b="1" dirty="0">
              <a:latin typeface="经典特黑简" pitchFamily="49" charset="-122"/>
              <a:ea typeface="经典特黑简" pitchFamily="49" charset="-122"/>
            </a:endParaRPr>
          </a:p>
          <a:p>
            <a:pPr eaLnBrk="1" hangingPunct="1">
              <a:lnSpc>
                <a:spcPct val="100000"/>
              </a:lnSpc>
              <a:spcBef>
                <a:spcPct val="0"/>
              </a:spcBef>
              <a:buFontTx/>
              <a:buNone/>
            </a:pPr>
            <a:r>
              <a:rPr lang="zh-TW" altLang="en-US" sz="3200" b="1" dirty="0">
                <a:latin typeface="经典特黑简" pitchFamily="49" charset="-122"/>
                <a:ea typeface="经典特黑简" pitchFamily="49" charset="-122"/>
              </a:rPr>
              <a:t>自</a:t>
            </a:r>
            <a:r>
              <a:rPr lang="en-US" altLang="zh-TW" sz="3200" b="1" dirty="0">
                <a:latin typeface="Times New Roman" panose="02020603050405020304" pitchFamily="18" charset="0"/>
                <a:ea typeface="经典特黑简" pitchFamily="49" charset="-122"/>
              </a:rPr>
              <a:t>1990</a:t>
            </a:r>
            <a:r>
              <a:rPr lang="zh-TW" altLang="en-US" sz="3200" b="1" dirty="0">
                <a:latin typeface="经典特黑简" pitchFamily="49" charset="-122"/>
                <a:ea typeface="经典特黑简" pitchFamily="49" charset="-122"/>
              </a:rPr>
              <a:t>以后，整个欧洲的生育率的增长，依靠的是这些穆斯林的生育率，补上了大部份的人数，</a:t>
            </a:r>
            <a:endParaRPr lang="en-US" altLang="zh-TW" sz="3200" b="1" dirty="0">
              <a:latin typeface="经典特黑简" pitchFamily="49" charset="-122"/>
              <a:ea typeface="经典特黑简" pitchFamily="49" charset="-122"/>
            </a:endParaRPr>
          </a:p>
          <a:p>
            <a:pPr eaLnBrk="1" hangingPunct="1">
              <a:lnSpc>
                <a:spcPct val="100000"/>
              </a:lnSpc>
              <a:spcBef>
                <a:spcPct val="0"/>
              </a:spcBef>
              <a:buFontTx/>
              <a:buNone/>
            </a:pPr>
            <a:r>
              <a:rPr lang="zh-TW" altLang="en-US" sz="3200" b="1" dirty="0">
                <a:latin typeface="经典特黑简" pitchFamily="49" charset="-122"/>
                <a:ea typeface="经典特黑简" pitchFamily="49" charset="-122"/>
              </a:rPr>
              <a:t>近年的生育率，</a:t>
            </a:r>
            <a:r>
              <a:rPr lang="en-US" altLang="zh-TW" sz="3200" b="1" dirty="0">
                <a:latin typeface="Times New Roman" panose="02020603050405020304" pitchFamily="18" charset="0"/>
                <a:ea typeface="经典特黑简" pitchFamily="49" charset="-122"/>
              </a:rPr>
              <a:t>60</a:t>
            </a:r>
            <a:r>
              <a:rPr lang="en-US" altLang="zh-TW" sz="3200" b="1" dirty="0">
                <a:latin typeface="Times New Roman" panose="02020603050405020304" pitchFamily="18" charset="0"/>
                <a:ea typeface="華康中黑體"/>
                <a:cs typeface="華康中黑體"/>
              </a:rPr>
              <a:t>%</a:t>
            </a:r>
            <a:r>
              <a:rPr lang="en-US" altLang="zh-TW" sz="3200" b="1" dirty="0">
                <a:latin typeface="華康中黑體"/>
                <a:ea typeface="華康中黑體"/>
                <a:cs typeface="華康中黑體"/>
              </a:rPr>
              <a:t> </a:t>
            </a:r>
            <a:r>
              <a:rPr lang="zh-TW" altLang="en-US" sz="3200" b="1" dirty="0">
                <a:latin typeface="经典特黑简" pitchFamily="49" charset="-122"/>
                <a:ea typeface="经典特黑简" pitchFamily="49" charset="-122"/>
              </a:rPr>
              <a:t>是属于穆斯林的生育</a:t>
            </a:r>
            <a:endParaRPr lang="en-US" altLang="zh-TW" sz="3200" b="1" dirty="0">
              <a:latin typeface="经典特黑简" pitchFamily="49" charset="-122"/>
              <a:ea typeface="经典特黑简" pitchFamily="49" charset="-122"/>
            </a:endParaRPr>
          </a:p>
          <a:p>
            <a:pPr eaLnBrk="1" hangingPunct="1">
              <a:lnSpc>
                <a:spcPct val="100000"/>
              </a:lnSpc>
              <a:spcBef>
                <a:spcPct val="0"/>
              </a:spcBef>
              <a:buFontTx/>
              <a:buNone/>
            </a:pPr>
            <a:endParaRPr lang="zh-CN" altLang="en-US" sz="3200" b="1" dirty="0">
              <a:latin typeface="经典特黑简" pitchFamily="49" charset="-122"/>
              <a:ea typeface="经典特黑简" pitchFamily="49" charset="-122"/>
            </a:endParaRPr>
          </a:p>
          <a:p>
            <a:pPr eaLnBrk="1" hangingPunct="1">
              <a:lnSpc>
                <a:spcPct val="100000"/>
              </a:lnSpc>
              <a:spcBef>
                <a:spcPct val="0"/>
              </a:spcBef>
              <a:buFontTx/>
              <a:buNone/>
            </a:pPr>
            <a:r>
              <a:rPr lang="zh-TW" altLang="en-US" sz="3200" b="1" dirty="0">
                <a:latin typeface="经典特黑简" pitchFamily="49" charset="-122"/>
                <a:ea typeface="经典特黑简" pitchFamily="49" charset="-122"/>
              </a:rPr>
              <a:t>法国白人家庭生育率</a:t>
            </a:r>
            <a:r>
              <a:rPr lang="en-US" altLang="zh-TW" sz="3200" b="1" dirty="0">
                <a:latin typeface="经典特黑简" pitchFamily="49" charset="-122"/>
                <a:ea typeface="经典特黑简" pitchFamily="49" charset="-122"/>
              </a:rPr>
              <a:t>1.8</a:t>
            </a:r>
          </a:p>
          <a:p>
            <a:pPr eaLnBrk="1" hangingPunct="1">
              <a:lnSpc>
                <a:spcPct val="100000"/>
              </a:lnSpc>
              <a:spcBef>
                <a:spcPct val="0"/>
              </a:spcBef>
              <a:buFontTx/>
              <a:buNone/>
            </a:pPr>
            <a:r>
              <a:rPr lang="zh-TW" altLang="en-US" sz="3200" b="1" dirty="0">
                <a:latin typeface="经典特黑简" pitchFamily="49" charset="-122"/>
                <a:ea typeface="经典特黑简" pitchFamily="49" charset="-122"/>
              </a:rPr>
              <a:t>穆斯林家庭生育率 </a:t>
            </a:r>
            <a:r>
              <a:rPr lang="en-US" altLang="zh-CN" sz="3200" b="1" dirty="0">
                <a:latin typeface="经典特黑简" pitchFamily="49" charset="-122"/>
                <a:ea typeface="经典特黑简" pitchFamily="49" charset="-122"/>
              </a:rPr>
              <a:t>4-5</a:t>
            </a:r>
            <a:endParaRPr lang="en-US" altLang="zh-TW" sz="3200" b="1" dirty="0">
              <a:latin typeface="经典特黑简" pitchFamily="49" charset="-122"/>
              <a:ea typeface="经典特黑简" pitchFamily="49" charset="-122"/>
            </a:endParaRPr>
          </a:p>
          <a:p>
            <a:pPr eaLnBrk="1" hangingPunct="1">
              <a:lnSpc>
                <a:spcPct val="100000"/>
              </a:lnSpc>
              <a:spcBef>
                <a:spcPct val="0"/>
              </a:spcBef>
              <a:buFontTx/>
              <a:buNone/>
            </a:pPr>
            <a:endParaRPr lang="en-SG" altLang="zh-CN" sz="3200" dirty="0">
              <a:latin typeface="经典特黑简" pitchFamily="49" charset="-122"/>
              <a:ea typeface="经典特黑简" pitchFamily="49" charset="-122"/>
            </a:endParaRPr>
          </a:p>
        </p:txBody>
      </p:sp>
      <p:sp>
        <p:nvSpPr>
          <p:cNvPr id="12288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73F1A429-09F8-4282-939D-E520485BDF2B}" type="slidenum">
              <a:rPr lang="en-SG" altLang="zh-CN" sz="1200" b="1">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101</a:t>
            </a:fld>
            <a:endParaRPr lang="en-SG" altLang="zh-CN" sz="1200" b="1">
              <a:solidFill>
                <a:srgbClr val="898989"/>
              </a:solidFill>
              <a:latin typeface="Arial" panose="020B0604020202020204" pitchFamily="34" charset="0"/>
              <a:ea typeface="SimHei" panose="02010609060101010101" pitchFamily="49" charset="-122"/>
            </a:endParaRPr>
          </a:p>
        </p:txBody>
      </p:sp>
      <p:sp>
        <p:nvSpPr>
          <p:cNvPr id="5" name="Right Brace 4"/>
          <p:cNvSpPr/>
          <p:nvPr/>
        </p:nvSpPr>
        <p:spPr>
          <a:xfrm>
            <a:off x="6096001" y="4143375"/>
            <a:ext cx="428625" cy="857250"/>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SG" altLang="zh-CN">
              <a:ea typeface="新宋体" pitchFamily="49" charset="-122"/>
            </a:endParaRPr>
          </a:p>
        </p:txBody>
      </p:sp>
      <p:sp>
        <p:nvSpPr>
          <p:cNvPr id="122885" name="TextBox 5"/>
          <p:cNvSpPr txBox="1">
            <a:spLocks noChangeArrowheads="1"/>
          </p:cNvSpPr>
          <p:nvPr/>
        </p:nvSpPr>
        <p:spPr bwMode="auto">
          <a:xfrm>
            <a:off x="6596064" y="4286251"/>
            <a:ext cx="1214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a:latin typeface="Times New Roman" panose="02020603050405020304" pitchFamily="18" charset="0"/>
                <a:ea typeface="SimHei" panose="02010609060101010101" pitchFamily="49" charset="-122"/>
              </a:rPr>
              <a:t>3:1</a:t>
            </a:r>
            <a:endParaRPr lang="en-SG" altLang="zh-CN">
              <a:latin typeface="Times New Roman" panose="02020603050405020304" pitchFamily="18" charset="0"/>
              <a:ea typeface="SimHei" panose="02010609060101010101" pitchFamily="49" charset="-122"/>
            </a:endParaRPr>
          </a:p>
        </p:txBody>
      </p:sp>
    </p:spTree>
    <p:extLst>
      <p:ext uri="{BB962C8B-B14F-4D97-AF65-F5344CB8AC3E}">
        <p14:creationId xmlns:p14="http://schemas.microsoft.com/office/powerpoint/2010/main" val="418082381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Box 1"/>
          <p:cNvSpPr txBox="1">
            <a:spLocks noChangeArrowheads="1"/>
          </p:cNvSpPr>
          <p:nvPr/>
        </p:nvSpPr>
        <p:spPr bwMode="auto">
          <a:xfrm>
            <a:off x="1" y="1"/>
            <a:ext cx="12192000" cy="698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TW" altLang="en-US" sz="2700" b="1" dirty="0">
                <a:solidFill>
                  <a:srgbClr val="FF0000"/>
                </a:solidFill>
                <a:latin typeface="Microsoft JhengHei" panose="020B0604030504040204" pitchFamily="34" charset="-120"/>
                <a:ea typeface="Microsoft JhengHei" panose="020B0604030504040204" pitchFamily="34" charset="-120"/>
              </a:rPr>
              <a:t>整个欧洲大陆，约有</a:t>
            </a:r>
            <a:r>
              <a:rPr lang="en-US" altLang="zh-TW" sz="2700" b="1" dirty="0">
                <a:solidFill>
                  <a:srgbClr val="FF0000"/>
                </a:solidFill>
                <a:latin typeface="Microsoft JhengHei" panose="020B0604030504040204" pitchFamily="34" charset="-120"/>
                <a:ea typeface="Microsoft JhengHei" panose="020B0604030504040204" pitchFamily="34" charset="-120"/>
              </a:rPr>
              <a:t>3</a:t>
            </a:r>
            <a:r>
              <a:rPr lang="en-US" altLang="zh-CN" sz="2700" b="1" dirty="0">
                <a:solidFill>
                  <a:srgbClr val="FF0000"/>
                </a:solidFill>
                <a:latin typeface="Microsoft JhengHei" panose="020B0604030504040204" pitchFamily="34" charset="-120"/>
                <a:ea typeface="Microsoft JhengHei" panose="020B0604030504040204" pitchFamily="34" charset="-120"/>
              </a:rPr>
              <a:t>0</a:t>
            </a:r>
            <a:r>
              <a:rPr lang="zh-TW" altLang="en-US" sz="2700" b="1" dirty="0">
                <a:solidFill>
                  <a:srgbClr val="FF0000"/>
                </a:solidFill>
                <a:latin typeface="Microsoft JhengHei" panose="020B0604030504040204" pitchFamily="34" charset="-120"/>
                <a:ea typeface="Microsoft JhengHei" panose="020B0604030504040204" pitchFamily="34" charset="-120"/>
              </a:rPr>
              <a:t>个国家</a:t>
            </a:r>
            <a:endParaRPr lang="en-US" altLang="zh-TW" sz="27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TW" altLang="en-US" sz="2700" b="1" dirty="0">
                <a:latin typeface="Microsoft JhengHei" panose="020B0604030504040204" pitchFamily="34" charset="-120"/>
                <a:ea typeface="Microsoft JhengHei" panose="020B0604030504040204" pitchFamily="34" charset="-120"/>
              </a:rPr>
              <a:t>它们的生育率，平均每个家庭只有</a:t>
            </a:r>
            <a:r>
              <a:rPr lang="en-US" altLang="zh-TW" sz="2700" b="1" dirty="0">
                <a:latin typeface="Microsoft JhengHei" panose="020B0604030504040204" pitchFamily="34" charset="-120"/>
                <a:ea typeface="Microsoft JhengHei" panose="020B0604030504040204" pitchFamily="34" charset="-120"/>
              </a:rPr>
              <a:t>1.38</a:t>
            </a:r>
            <a:r>
              <a:rPr lang="zh-TW" altLang="en-US" sz="2700" b="1" dirty="0">
                <a:latin typeface="Microsoft JhengHei" panose="020B0604030504040204" pitchFamily="34" charset="-120"/>
                <a:ea typeface="Microsoft JhengHei" panose="020B0604030504040204" pitchFamily="34" charset="-120"/>
              </a:rPr>
              <a:t>个孩子</a:t>
            </a:r>
            <a:endParaRPr lang="en-US" altLang="zh-TW" sz="27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TW" altLang="en-US" sz="2700" b="1" dirty="0">
                <a:latin typeface="Microsoft JhengHei" panose="020B0604030504040204" pitchFamily="34" charset="-120"/>
                <a:ea typeface="Microsoft JhengHei" panose="020B0604030504040204" pitchFamily="34" charset="-120"/>
              </a:rPr>
              <a:t>这是属于需要用三代时间，才能将它在退化中的文化，纠正过来的生育率</a:t>
            </a:r>
            <a:endParaRPr lang="en-US" altLang="zh-TW" sz="27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TW" altLang="en-US" sz="2700" b="1" dirty="0">
                <a:latin typeface="Microsoft JhengHei" panose="020B0604030504040204" pitchFamily="34" charset="-120"/>
                <a:ea typeface="Microsoft JhengHei" panose="020B0604030504040204" pitchFamily="34" charset="-120"/>
              </a:rPr>
              <a:t>意思是说；欧洲白人的世界与文化，将在</a:t>
            </a:r>
            <a:r>
              <a:rPr lang="en-US" altLang="zh-TW" sz="2700" b="1" dirty="0">
                <a:latin typeface="Microsoft JhengHei" panose="020B0604030504040204" pitchFamily="34" charset="-120"/>
                <a:ea typeface="Microsoft JhengHei" panose="020B0604030504040204" pitchFamily="34" charset="-120"/>
              </a:rPr>
              <a:t>50</a:t>
            </a:r>
            <a:r>
              <a:rPr lang="zh-TW" altLang="en-US" sz="2700" b="1" dirty="0">
                <a:latin typeface="Microsoft JhengHei" panose="020B0604030504040204" pitchFamily="34" charset="-120"/>
                <a:ea typeface="Microsoft JhengHei" panose="020B0604030504040204" pitchFamily="34" charset="-120"/>
              </a:rPr>
              <a:t>年的</a:t>
            </a:r>
            <a:r>
              <a:rPr lang="zh-CN" altLang="en-US" sz="2700" b="1" dirty="0">
                <a:latin typeface="Microsoft JhengHei" panose="020B0604030504040204" pitchFamily="34" charset="-120"/>
                <a:ea typeface="Microsoft JhengHei" panose="020B0604030504040204" pitchFamily="34" charset="-120"/>
              </a:rPr>
              <a:t>时间里</a:t>
            </a:r>
            <a:r>
              <a:rPr lang="zh-TW" altLang="en-US" sz="2700" b="1" dirty="0">
                <a:latin typeface="Microsoft JhengHei" panose="020B0604030504040204" pitchFamily="34" charset="-120"/>
                <a:ea typeface="Microsoft JhengHei" panose="020B0604030504040204" pitchFamily="34" charset="-120"/>
              </a:rPr>
              <a:t>，损失它一半的优势，其文化也将在第三代</a:t>
            </a:r>
            <a:r>
              <a:rPr lang="en-US" altLang="zh-TW" sz="2700" b="1" dirty="0">
                <a:latin typeface="Microsoft JhengHei" panose="020B0604030504040204" pitchFamily="34" charset="-120"/>
                <a:ea typeface="Microsoft JhengHei" panose="020B0604030504040204" pitchFamily="34" charset="-120"/>
              </a:rPr>
              <a:t>75</a:t>
            </a:r>
            <a:r>
              <a:rPr lang="zh-TW" altLang="en-US" sz="2700" b="1" dirty="0">
                <a:latin typeface="Microsoft JhengHei" panose="020B0604030504040204" pitchFamily="34" charset="-120"/>
                <a:ea typeface="Microsoft JhengHei" panose="020B0604030504040204" pitchFamily="34" charset="-120"/>
              </a:rPr>
              <a:t>年后，消失在历史的时间里。</a:t>
            </a:r>
            <a:endParaRPr lang="en-US" altLang="zh-TW" sz="27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TW" altLang="en-US" sz="2700" b="1" dirty="0">
                <a:latin typeface="Microsoft JhengHei" panose="020B0604030504040204" pitchFamily="34" charset="-120"/>
                <a:ea typeface="Microsoft JhengHei" panose="020B0604030504040204" pitchFamily="34" charset="-120"/>
              </a:rPr>
              <a:t>它</a:t>
            </a:r>
            <a:r>
              <a:rPr lang="zh-CN" altLang="en-US" sz="2700" b="1" dirty="0">
                <a:latin typeface="Microsoft JhengHei" panose="020B0604030504040204" pitchFamily="34" charset="-120"/>
                <a:ea typeface="Microsoft JhengHei" panose="020B0604030504040204" pitchFamily="34" charset="-120"/>
              </a:rPr>
              <a:t>将</a:t>
            </a:r>
            <a:r>
              <a:rPr lang="zh-TW" altLang="en-US" sz="2700" b="1" dirty="0">
                <a:latin typeface="Microsoft JhengHei" panose="020B0604030504040204" pitchFamily="34" charset="-120"/>
                <a:ea typeface="Microsoft JhengHei" panose="020B0604030504040204" pitchFamily="34" charset="-120"/>
              </a:rPr>
              <a:t>被比它拥有强大生育率的</a:t>
            </a:r>
            <a:r>
              <a:rPr lang="zh-CN" altLang="en-US" sz="2700" b="1" dirty="0">
                <a:latin typeface="Microsoft JhengHei" panose="020B0604030504040204" pitchFamily="34" charset="-120"/>
                <a:ea typeface="Microsoft JhengHei" panose="020B0604030504040204" pitchFamily="34" charset="-120"/>
              </a:rPr>
              <a:t>穆斯林</a:t>
            </a:r>
            <a:r>
              <a:rPr lang="zh-TW" altLang="en-US" sz="2700" b="1" dirty="0">
                <a:latin typeface="Microsoft JhengHei" panose="020B0604030504040204" pitchFamily="34" charset="-120"/>
                <a:ea typeface="Microsoft JhengHei" panose="020B0604030504040204" pitchFamily="34" charset="-120"/>
              </a:rPr>
              <a:t>所取代</a:t>
            </a:r>
            <a:endParaRPr lang="en-US" altLang="zh-TW" sz="2700" b="1" dirty="0">
              <a:latin typeface="Microsoft JhengHei" panose="020B0604030504040204" pitchFamily="34" charset="-120"/>
              <a:ea typeface="Microsoft JhengHei" panose="020B0604030504040204" pitchFamily="34" charset="-120"/>
            </a:endParaRPr>
          </a:p>
          <a:p>
            <a:pPr>
              <a:lnSpc>
                <a:spcPct val="100000"/>
              </a:lnSpc>
              <a:spcBef>
                <a:spcPct val="0"/>
              </a:spcBef>
              <a:buNone/>
            </a:pPr>
            <a:endParaRPr lang="en-US" altLang="zh-CN" sz="2700" b="1" dirty="0">
              <a:solidFill>
                <a:srgbClr val="FF0000"/>
              </a:solidFill>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CN" altLang="en-US" sz="2700" b="1" dirty="0">
                <a:solidFill>
                  <a:srgbClr val="FF0000"/>
                </a:solidFill>
                <a:latin typeface="Microsoft JhengHei" panose="020B0604030504040204" pitchFamily="34" charset="-120"/>
                <a:ea typeface="Microsoft JhengHei" panose="020B0604030504040204" pitchFamily="34" charset="-120"/>
              </a:rPr>
              <a:t>前</a:t>
            </a:r>
            <a:r>
              <a:rPr lang="zh-TW" altLang="en-US" sz="2700" b="1" dirty="0">
                <a:solidFill>
                  <a:srgbClr val="FF0000"/>
                </a:solidFill>
                <a:latin typeface="Microsoft JhengHei" panose="020B0604030504040204" pitchFamily="34" charset="-120"/>
                <a:ea typeface="Microsoft JhengHei" panose="020B0604030504040204" pitchFamily="34" charset="-120"/>
              </a:rPr>
              <a:t>利比亚总统：卡达菲</a:t>
            </a:r>
            <a:r>
              <a:rPr lang="zh-CN" altLang="en-US" sz="2700" b="1" dirty="0">
                <a:solidFill>
                  <a:srgbClr val="FF0000"/>
                </a:solidFill>
                <a:latin typeface="Microsoft JhengHei" panose="020B0604030504040204" pitchFamily="34" charset="-120"/>
                <a:ea typeface="Microsoft JhengHei" panose="020B0604030504040204" pitchFamily="34" charset="-120"/>
              </a:rPr>
              <a:t>曾</a:t>
            </a:r>
            <a:r>
              <a:rPr lang="zh-TW" altLang="en-US" sz="2700" b="1" dirty="0">
                <a:solidFill>
                  <a:srgbClr val="FF0000"/>
                </a:solidFill>
                <a:latin typeface="Microsoft JhengHei" panose="020B0604030504040204" pitchFamily="34" charset="-120"/>
                <a:ea typeface="Microsoft JhengHei" panose="020B0604030504040204" pitchFamily="34" charset="-120"/>
              </a:rPr>
              <a:t>说</a:t>
            </a:r>
            <a:endParaRPr lang="en-US" altLang="zh-TW" sz="2700" b="1" dirty="0">
              <a:solidFill>
                <a:srgbClr val="FF0000"/>
              </a:solidFill>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TW" altLang="en-US" sz="2700" b="1" dirty="0">
                <a:latin typeface="Microsoft JhengHei" panose="020B0604030504040204" pitchFamily="34" charset="-120"/>
                <a:ea typeface="Microsoft JhengHei" panose="020B0604030504040204" pitchFamily="34" charset="-120"/>
              </a:rPr>
              <a:t>在欧洲大陆，已有一个明显的启示，说明真主将让穆斯林，不必制造恐怖手段，不必人肉炸弹</a:t>
            </a:r>
            <a:r>
              <a:rPr lang="zh-CN" altLang="en-US" sz="2700" b="1" dirty="0">
                <a:latin typeface="Microsoft JhengHei" panose="020B0604030504040204" pitchFamily="34" charset="-120"/>
                <a:ea typeface="Microsoft JhengHei" panose="020B0604030504040204" pitchFamily="34" charset="-120"/>
              </a:rPr>
              <a:t>，</a:t>
            </a:r>
            <a:r>
              <a:rPr lang="zh-TW" altLang="en-US" sz="2700" b="1" dirty="0">
                <a:latin typeface="Microsoft JhengHei" panose="020B0604030504040204" pitchFamily="34" charset="-120"/>
                <a:ea typeface="Microsoft JhengHei" panose="020B0604030504040204" pitchFamily="34" charset="-120"/>
              </a:rPr>
              <a:t>不必动刀，进行圣战，就可以取得政权。我们单靠五，六千万在该地穆斯林的</a:t>
            </a:r>
            <a:r>
              <a:rPr lang="en-US" altLang="zh-TW" sz="2700" b="1" dirty="0">
                <a:latin typeface="Microsoft JhengHei" panose="020B0604030504040204" pitchFamily="34" charset="-120"/>
                <a:ea typeface="Microsoft JhengHei" panose="020B0604030504040204" pitchFamily="34" charset="-120"/>
                <a:cs typeface="经典特黑简" pitchFamily="49" charset="-122"/>
              </a:rPr>
              <a:t>1:4</a:t>
            </a:r>
            <a:r>
              <a:rPr lang="zh-TW" altLang="en-US" sz="2700" b="1" dirty="0">
                <a:latin typeface="Microsoft JhengHei" panose="020B0604030504040204" pitchFamily="34" charset="-120"/>
                <a:ea typeface="Microsoft JhengHei" panose="020B0604030504040204" pitchFamily="34" charset="-120"/>
              </a:rPr>
              <a:t>生率，我们可以在半个世纪里，取得该地绝大部份的政权。将欧洲大陆，变成穆斯林掌权的大陆，这可以在</a:t>
            </a:r>
            <a:r>
              <a:rPr lang="en-US" altLang="zh-TW" sz="2700" b="1" dirty="0">
                <a:latin typeface="Microsoft JhengHei" panose="020B0604030504040204" pitchFamily="34" charset="-120"/>
                <a:ea typeface="Microsoft JhengHei" panose="020B0604030504040204" pitchFamily="34" charset="-120"/>
                <a:cs typeface="華康圓體W5(P)-GB5"/>
              </a:rPr>
              <a:t>50</a:t>
            </a:r>
            <a:r>
              <a:rPr lang="zh-TW" altLang="en-US" sz="2700" b="1" dirty="0">
                <a:latin typeface="Microsoft JhengHei" panose="020B0604030504040204" pitchFamily="34" charset="-120"/>
                <a:ea typeface="Microsoft JhengHei" panose="020B0604030504040204" pitchFamily="34" charset="-120"/>
              </a:rPr>
              <a:t>年间发生的事实</a:t>
            </a:r>
            <a:endParaRPr lang="en-US" altLang="zh-TW" sz="2700" b="1" dirty="0">
              <a:latin typeface="Microsoft JhengHei" panose="020B0604030504040204" pitchFamily="34" charset="-120"/>
              <a:ea typeface="Microsoft JhengHei" panose="020B0604030504040204" pitchFamily="34" charset="-120"/>
            </a:endParaRPr>
          </a:p>
          <a:p>
            <a:pPr>
              <a:lnSpc>
                <a:spcPct val="100000"/>
              </a:lnSpc>
              <a:spcBef>
                <a:spcPct val="0"/>
              </a:spcBef>
              <a:buNone/>
            </a:pPr>
            <a:endParaRPr lang="zh-CN" altLang="en-US" sz="2700" b="1" dirty="0">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TW" altLang="en-US" sz="2700" b="1" dirty="0">
                <a:latin typeface="Microsoft JhengHei" panose="020B0604030504040204" pitchFamily="34" charset="-120"/>
                <a:ea typeface="Microsoft JhengHei" panose="020B0604030504040204" pitchFamily="34" charset="-120"/>
              </a:rPr>
              <a:t>目前欧洲大陆</a:t>
            </a:r>
            <a:r>
              <a:rPr lang="en-US" altLang="zh-CN" sz="2700" b="1" dirty="0">
                <a:latin typeface="Microsoft JhengHei" panose="020B0604030504040204" pitchFamily="34" charset="-120"/>
                <a:ea typeface="Microsoft JhengHei" panose="020B0604030504040204" pitchFamily="34" charset="-120"/>
              </a:rPr>
              <a:t>2022</a:t>
            </a:r>
            <a:r>
              <a:rPr lang="zh-CN" altLang="en-US" sz="2700" b="1" dirty="0">
                <a:latin typeface="Microsoft JhengHei" panose="020B0604030504040204" pitchFamily="34" charset="-120"/>
                <a:ea typeface="Microsoft JhengHei" panose="020B0604030504040204" pitchFamily="34" charset="-120"/>
              </a:rPr>
              <a:t>年人口统计</a:t>
            </a:r>
            <a:r>
              <a:rPr lang="en-US" altLang="zh-CN" sz="2700" b="1" dirty="0">
                <a:latin typeface="Microsoft JhengHei" panose="020B0604030504040204" pitchFamily="34" charset="-120"/>
                <a:ea typeface="Microsoft JhengHei" panose="020B0604030504040204" pitchFamily="34" charset="-120"/>
              </a:rPr>
              <a:t>4</a:t>
            </a:r>
            <a:r>
              <a:rPr lang="zh-CN" altLang="en-US" sz="2700" b="1" dirty="0">
                <a:latin typeface="Microsoft JhengHei" panose="020B0604030504040204" pitchFamily="34" charset="-120"/>
                <a:ea typeface="Microsoft JhengHei" panose="020B0604030504040204" pitchFamily="34" charset="-120"/>
              </a:rPr>
              <a:t>亿</a:t>
            </a:r>
            <a:r>
              <a:rPr lang="en-US" altLang="zh-CN" sz="2700" b="1" dirty="0">
                <a:latin typeface="Microsoft JhengHei" panose="020B0604030504040204" pitchFamily="34" charset="-120"/>
                <a:ea typeface="Microsoft JhengHei" panose="020B0604030504040204" pitchFamily="34" charset="-120"/>
              </a:rPr>
              <a:t>5</a:t>
            </a:r>
            <a:r>
              <a:rPr lang="zh-CN" altLang="en-US" sz="2700" b="1" dirty="0">
                <a:latin typeface="Microsoft JhengHei" panose="020B0604030504040204" pitchFamily="34" charset="-120"/>
                <a:ea typeface="Microsoft JhengHei" panose="020B0604030504040204" pitchFamily="34" charset="-120"/>
              </a:rPr>
              <a:t>千万，其中</a:t>
            </a:r>
            <a:r>
              <a:rPr lang="zh-TW" altLang="en-US" sz="2700" b="1" dirty="0">
                <a:latin typeface="Microsoft JhengHei" panose="020B0604030504040204" pitchFamily="34" charset="-120"/>
                <a:ea typeface="Microsoft JhengHei" panose="020B0604030504040204" pitchFamily="34" charset="-120"/>
              </a:rPr>
              <a:t>有</a:t>
            </a:r>
            <a:r>
              <a:rPr lang="en-US" altLang="zh-TW" sz="2700" b="1" dirty="0">
                <a:latin typeface="Microsoft JhengHei" panose="020B0604030504040204" pitchFamily="34" charset="-120"/>
                <a:ea typeface="Microsoft JhengHei" panose="020B0604030504040204" pitchFamily="34" charset="-120"/>
                <a:cs typeface="華康圓體W7(P)-GB5"/>
              </a:rPr>
              <a:t>5</a:t>
            </a:r>
            <a:r>
              <a:rPr lang="zh-TW" altLang="en-US" sz="2700" b="1" dirty="0">
                <a:latin typeface="Microsoft JhengHei" panose="020B0604030504040204" pitchFamily="34" charset="-120"/>
                <a:ea typeface="Microsoft JhengHei" panose="020B0604030504040204" pitchFamily="34" charset="-120"/>
                <a:cs typeface="華康圓體W7(P)-GB5"/>
              </a:rPr>
              <a:t>千</a:t>
            </a:r>
            <a:r>
              <a:rPr lang="en-US" altLang="zh-TW" sz="2700" b="1" dirty="0">
                <a:latin typeface="Microsoft JhengHei" panose="020B0604030504040204" pitchFamily="34" charset="-120"/>
                <a:ea typeface="Microsoft JhengHei" panose="020B0604030504040204" pitchFamily="34" charset="-120"/>
                <a:cs typeface="華康圓體W7(P)-GB5"/>
              </a:rPr>
              <a:t>2</a:t>
            </a:r>
            <a:r>
              <a:rPr lang="zh-TW" altLang="en-US" sz="2700" b="1" dirty="0">
                <a:latin typeface="Microsoft JhengHei" panose="020B0604030504040204" pitchFamily="34" charset="-120"/>
                <a:ea typeface="Microsoft JhengHei" panose="020B0604030504040204" pitchFamily="34" charset="-120"/>
              </a:rPr>
              <a:t>百万的穆斯林</a:t>
            </a:r>
            <a:r>
              <a:rPr lang="zh-CN" altLang="en-US" sz="2700" b="1" dirty="0">
                <a:latin typeface="Microsoft JhengHei" panose="020B0604030504040204" pitchFamily="34" charset="-120"/>
                <a:ea typeface="Microsoft JhengHei" panose="020B0604030504040204" pitchFamily="34" charset="-120"/>
              </a:rPr>
              <a:t>（</a:t>
            </a:r>
            <a:r>
              <a:rPr lang="en-US" altLang="zh-CN" sz="2700" b="1" dirty="0">
                <a:latin typeface="Microsoft JhengHei" panose="020B0604030504040204" pitchFamily="34" charset="-120"/>
                <a:ea typeface="Microsoft JhengHei" panose="020B0604030504040204" pitchFamily="34" charset="-120"/>
              </a:rPr>
              <a:t>10%</a:t>
            </a:r>
            <a:r>
              <a:rPr lang="zh-CN" altLang="en-US" sz="2700" b="1" dirty="0">
                <a:latin typeface="Microsoft JhengHei" panose="020B0604030504040204" pitchFamily="34" charset="-120"/>
                <a:ea typeface="Microsoft JhengHei" panose="020B0604030504040204" pitchFamily="34" charset="-120"/>
              </a:rPr>
              <a:t>）</a:t>
            </a:r>
            <a:endParaRPr lang="en-MY" altLang="zh-TW" sz="2700" b="1" dirty="0">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TW" altLang="en-US" sz="2700" b="1" dirty="0">
                <a:solidFill>
                  <a:srgbClr val="FF0000"/>
                </a:solidFill>
                <a:latin typeface="Microsoft JhengHei" panose="020B0604030504040204" pitchFamily="34" charset="-120"/>
                <a:ea typeface="Microsoft JhengHei" panose="020B0604030504040204" pitchFamily="34" charset="-120"/>
              </a:rPr>
              <a:t>德国政府说：这数目在二十五年间，将增长三倍。至一亿五千万。五十年内增长至五亿是可能的</a:t>
            </a:r>
            <a:r>
              <a:rPr lang="zh-TW" altLang="en-US" b="1" dirty="0">
                <a:solidFill>
                  <a:srgbClr val="FF0000"/>
                </a:solidFill>
                <a:latin typeface="经典特黑简" pitchFamily="49" charset="-122"/>
                <a:ea typeface="经典特黑简" pitchFamily="49" charset="-122"/>
              </a:rPr>
              <a:t>。</a:t>
            </a:r>
            <a:endParaRPr lang="en-SG" altLang="en-US" sz="1800" dirty="0">
              <a:latin typeface="Lucida Sans Unicode" panose="020B0602030504020204" pitchFamily="34" charset="0"/>
              <a:ea typeface="SimHei" panose="02010609060101010101" pitchFamily="49" charset="-122"/>
            </a:endParaRPr>
          </a:p>
        </p:txBody>
      </p:sp>
      <p:sp>
        <p:nvSpPr>
          <p:cNvPr id="123907"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C2EAE83-1960-4650-873E-1769CD3B2BC8}" type="slidenum">
              <a:rPr lang="en-SG" altLang="zh-CN"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102</a:t>
            </a:fld>
            <a:endParaRPr lang="en-SG" altLang="zh-CN"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58568269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Box 1"/>
          <p:cNvSpPr txBox="1">
            <a:spLocks noChangeArrowheads="1"/>
          </p:cNvSpPr>
          <p:nvPr/>
        </p:nvSpPr>
        <p:spPr bwMode="auto">
          <a:xfrm>
            <a:off x="0" y="1"/>
            <a:ext cx="11991975"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en-US" altLang="zh-CN" sz="3200"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8. </a:t>
            </a:r>
            <a:r>
              <a:rPr lang="zh-CN" altLang="en-US" sz="3200"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圣经预告敌基督将灭绝背道的教会（天主教）</a:t>
            </a:r>
            <a:endParaRPr lang="en-US" altLang="zh-CN" sz="3200"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2800" dirty="0">
                <a:solidFill>
                  <a:srgbClr val="0033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启示录对大淫妇（天主教）的预告</a:t>
            </a:r>
            <a:r>
              <a:rPr lang="zh-CN" altLang="en-US" sz="2400" dirty="0">
                <a:solidFill>
                  <a:srgbClr val="0033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endParaRPr lang="en-US" altLang="zh-CN" sz="2400" dirty="0">
              <a:solidFill>
                <a:srgbClr val="0033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en-US" altLang="zh-CN" sz="2800" dirty="0">
                <a:solidFill>
                  <a:srgbClr val="0000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17:3-6  </a:t>
            </a:r>
            <a:r>
              <a:rPr lang="zh-CN" altLang="en-US" sz="2800" dirty="0">
                <a:solidFill>
                  <a:srgbClr val="0000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我被圣灵感动，天使带我到旷野去</a:t>
            </a:r>
            <a:r>
              <a:rPr lang="zh-CN" altLang="en-US"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2800" dirty="0">
                <a:solidFill>
                  <a:srgbClr val="C0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我就看见一个女人骑在朱红色的兽上；那兽有七头十角，</a:t>
            </a:r>
            <a:r>
              <a:rPr lang="zh-CN" altLang="en-US" sz="2800" dirty="0">
                <a:solidFill>
                  <a:srgbClr val="0000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遍体有亵渎的名号。</a:t>
            </a:r>
            <a:r>
              <a:rPr lang="en-US" altLang="zh-CN" sz="2800" dirty="0">
                <a:solidFill>
                  <a:srgbClr val="0000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 </a:t>
            </a:r>
            <a:r>
              <a:rPr lang="zh-CN" altLang="en-US" sz="2800" dirty="0">
                <a:solidFill>
                  <a:srgbClr val="0000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那女人穿著紫色和朱红色的衣服，用金子、宝石、珍珠为妆饰；手拿金杯，杯中盛满了可憎之物，就是他淫乱的污秽。在他额上有名写著说：奥秘哉！大巴比伦，作世上的淫妇和可憎之物的母。我又看见那女人喝醉了圣徒的血和为耶稣作见证之人的血。</a:t>
            </a:r>
            <a:endParaRPr lang="en-US" altLang="zh-CN" sz="2800" dirty="0">
              <a:solidFill>
                <a:srgbClr val="0000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endParaRPr lang="en-US" altLang="zh-CN"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2800" dirty="0">
                <a:solidFill>
                  <a:srgbClr val="C0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如何解这经文？</a:t>
            </a:r>
            <a:endParaRPr lang="en-MY" altLang="zh-CN" sz="2800" dirty="0">
              <a:solidFill>
                <a:srgbClr val="C0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宗教的淫妇</a:t>
            </a:r>
            <a:r>
              <a:rPr lang="en-US" altLang="zh-CN"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对所信仰的丈夫（上帝）的子民</a:t>
            </a:r>
            <a:r>
              <a:rPr lang="en-MY" altLang="zh-CN"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何</a:t>
            </a:r>
            <a:r>
              <a:rPr lang="en-US" altLang="zh-CN"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2</a:t>
            </a:r>
            <a:r>
              <a:rPr lang="zh-CN" altLang="en-US"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en-US" altLang="zh-CN"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2</a:t>
            </a:r>
            <a:r>
              <a:rPr lang="zh-CN" altLang="en-US"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endParaRPr lang="en-US" altLang="zh-CN" sz="2800"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endParaRPr lang="en-MY" altLang="zh-CN" sz="2800"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2800"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启</a:t>
            </a:r>
            <a:r>
              <a:rPr lang="en-US" altLang="en-US" sz="2800"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 17:9  </a:t>
            </a:r>
            <a:r>
              <a:rPr lang="zh-CN" altLang="en-US" sz="2800"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智慧的心在此可以思想。那七头就是女人所坐的七座山。</a:t>
            </a:r>
            <a:endParaRPr lang="en-US" altLang="zh-CN" sz="2800"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意大利梵蒂冈周围就有</a:t>
            </a:r>
            <a:r>
              <a:rPr lang="en-US" altLang="zh-CN"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7</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座山</a:t>
            </a:r>
            <a:endParaRPr lang="en-US" altLang="zh-CN" sz="2800" b="1"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2800" b="1"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广义：</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所有背道的混合教义信徒；</a:t>
            </a:r>
            <a:r>
              <a:rPr lang="zh-CN" altLang="en-US" sz="2800" b="1" dirty="0">
                <a:solidFill>
                  <a:srgbClr val="00206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狭义：</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天主教会</a:t>
            </a:r>
            <a:r>
              <a:rPr lang="en-US" altLang="zh-CN"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背道的大公教会</a:t>
            </a:r>
            <a:endParaRPr lang="en-US" altLang="zh-CN" sz="24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p:txBody>
      </p:sp>
      <p:sp>
        <p:nvSpPr>
          <p:cNvPr id="12595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33FFC48E-DA08-435F-9D32-40EFA16D6BB9}"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103</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57710431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矩形 1"/>
          <p:cNvSpPr>
            <a:spLocks noChangeArrowheads="1"/>
          </p:cNvSpPr>
          <p:nvPr/>
        </p:nvSpPr>
        <p:spPr bwMode="auto">
          <a:xfrm>
            <a:off x="0" y="1"/>
            <a:ext cx="121920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None/>
            </a:pPr>
            <a:r>
              <a:rPr lang="zh-CN" altLang="en-US" sz="3200" b="1" dirty="0">
                <a:solidFill>
                  <a:srgbClr val="C00000"/>
                </a:solidFill>
                <a:latin typeface="Microsoft JhengHei" panose="020B0604030504040204" pitchFamily="34" charset="-120"/>
                <a:ea typeface="Microsoft JhengHei" panose="020B0604030504040204" pitchFamily="34" charset="-120"/>
              </a:rPr>
              <a:t>敌基督借天主教上位后，就废掉天主教</a:t>
            </a:r>
            <a:endParaRPr lang="en-US" altLang="zh-CN" sz="3200" b="1" dirty="0">
              <a:solidFill>
                <a:srgbClr val="C00000"/>
              </a:solidFill>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CN" altLang="en-US" sz="3200" b="1" dirty="0">
                <a:solidFill>
                  <a:srgbClr val="000099"/>
                </a:solidFill>
                <a:latin typeface="Microsoft JhengHei" panose="020B0604030504040204" pitchFamily="34" charset="-120"/>
                <a:ea typeface="Microsoft JhengHei" panose="020B0604030504040204" pitchFamily="34" charset="-120"/>
              </a:rPr>
              <a:t>启</a:t>
            </a:r>
            <a:r>
              <a:rPr lang="en-US" altLang="zh-CN" sz="3200" b="1" dirty="0">
                <a:solidFill>
                  <a:srgbClr val="000099"/>
                </a:solidFill>
                <a:latin typeface="Microsoft JhengHei" panose="020B0604030504040204" pitchFamily="34" charset="-120"/>
                <a:ea typeface="Microsoft JhengHei" panose="020B0604030504040204" pitchFamily="34" charset="-120"/>
              </a:rPr>
              <a:t>17:15-17  </a:t>
            </a:r>
            <a:r>
              <a:rPr lang="zh-CN" altLang="en-US" sz="3200" b="1" dirty="0">
                <a:solidFill>
                  <a:srgbClr val="000099"/>
                </a:solidFill>
                <a:latin typeface="Microsoft JhengHei" panose="020B0604030504040204" pitchFamily="34" charset="-120"/>
                <a:ea typeface="Microsoft JhengHei" panose="020B0604030504040204" pitchFamily="34" charset="-120"/>
              </a:rPr>
              <a:t>天使又对我说：你所看见的那十角与兽必恨这淫妇，使他冷落赤身，又要吃他的肉，用火将他烧尽。</a:t>
            </a:r>
            <a:r>
              <a:rPr lang="en-US" altLang="zh-CN" sz="3200" b="1" dirty="0">
                <a:solidFill>
                  <a:srgbClr val="000099"/>
                </a:solidFill>
                <a:latin typeface="Microsoft JhengHei" panose="020B0604030504040204" pitchFamily="34" charset="-120"/>
                <a:ea typeface="Microsoft JhengHei" panose="020B0604030504040204" pitchFamily="34" charset="-120"/>
              </a:rPr>
              <a:t> </a:t>
            </a:r>
            <a:r>
              <a:rPr lang="zh-CN" altLang="en-US" sz="3200" b="1" dirty="0">
                <a:solidFill>
                  <a:srgbClr val="000099"/>
                </a:solidFill>
                <a:latin typeface="Microsoft JhengHei" panose="020B0604030504040204" pitchFamily="34" charset="-120"/>
                <a:ea typeface="Microsoft JhengHei" panose="020B0604030504040204" pitchFamily="34" charset="-120"/>
              </a:rPr>
              <a:t>神使诸王同心合意，遵行他的旨意，把自己的国给那兽，直等到神的话都应验了。</a:t>
            </a:r>
            <a:endParaRPr lang="en-US" altLang="zh-CN" sz="3200" b="1" dirty="0">
              <a:solidFill>
                <a:srgbClr val="000099"/>
              </a:solidFill>
              <a:latin typeface="Microsoft JhengHei" panose="020B0604030504040204" pitchFamily="34" charset="-120"/>
              <a:ea typeface="Microsoft JhengHei" panose="020B0604030504040204" pitchFamily="34" charset="-120"/>
            </a:endParaRPr>
          </a:p>
          <a:p>
            <a:pPr>
              <a:lnSpc>
                <a:spcPct val="100000"/>
              </a:lnSpc>
              <a:spcBef>
                <a:spcPct val="0"/>
              </a:spcBef>
              <a:buNone/>
            </a:pPr>
            <a:endParaRPr lang="en-US" altLang="zh-CN" sz="3200" b="1" dirty="0">
              <a:solidFill>
                <a:srgbClr val="000099"/>
              </a:solidFill>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CN" altLang="en-US" sz="3200" b="1" dirty="0">
                <a:latin typeface="Microsoft JhengHei" panose="020B0604030504040204" pitchFamily="34" charset="-120"/>
                <a:ea typeface="Microsoft JhengHei" panose="020B0604030504040204" pitchFamily="34" charset="-120"/>
              </a:rPr>
              <a:t>可想而知，敌基督出于欧盟，却不是利用基督教作为他的平台，他用的是伊斯兰平台！</a:t>
            </a:r>
            <a:r>
              <a:rPr lang="en-US" altLang="zh-CN" sz="3200" b="1" dirty="0">
                <a:latin typeface="Microsoft JhengHei" panose="020B0604030504040204" pitchFamily="34" charset="-120"/>
                <a:ea typeface="Microsoft JhengHei" panose="020B0604030504040204" pitchFamily="34" charset="-120"/>
              </a:rPr>
              <a:t> </a:t>
            </a:r>
          </a:p>
          <a:p>
            <a:pPr eaLnBrk="1" hangingPunct="1">
              <a:lnSpc>
                <a:spcPct val="100000"/>
              </a:lnSpc>
              <a:spcBef>
                <a:spcPct val="0"/>
              </a:spcBef>
              <a:buFontTx/>
              <a:buNone/>
            </a:pPr>
            <a:endParaRPr lang="zh-CN" altLang="en-US" b="1" dirty="0">
              <a:solidFill>
                <a:srgbClr val="0000CC"/>
              </a:solidFill>
              <a:latin typeface="Arial" panose="020B0604020202020204" pitchFamily="34" charset="0"/>
              <a:ea typeface="宋体" panose="02010600030101010101" pitchFamily="2" charset="-122"/>
            </a:endParaRPr>
          </a:p>
        </p:txBody>
      </p:sp>
      <p:sp>
        <p:nvSpPr>
          <p:cNvPr id="12697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AC249AC8-12D5-46C5-94C3-0112591B415A}"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104</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01891731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3415F8AE-433E-4251-ADF3-FC8593E9440B}" type="slidenum">
              <a:rPr lang="en-US"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105</a:t>
            </a:fld>
            <a:endParaRPr lang="en-US" altLang="en-US" sz="1200">
              <a:solidFill>
                <a:srgbClr val="898989"/>
              </a:solidFill>
              <a:latin typeface="Arial" panose="020B0604020202020204" pitchFamily="34" charset="0"/>
              <a:ea typeface="SimHei" panose="02010609060101010101" pitchFamily="49" charset="-122"/>
            </a:endParaRPr>
          </a:p>
        </p:txBody>
      </p:sp>
      <p:sp>
        <p:nvSpPr>
          <p:cNvPr id="129027" name="Text Box 4"/>
          <p:cNvSpPr txBox="1">
            <a:spLocks noChangeArrowheads="1"/>
          </p:cNvSpPr>
          <p:nvPr/>
        </p:nvSpPr>
        <p:spPr bwMode="auto">
          <a:xfrm>
            <a:off x="1" y="0"/>
            <a:ext cx="12192000" cy="642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b="1" dirty="0">
                <a:solidFill>
                  <a:srgbClr val="FF0000"/>
                </a:solidFill>
                <a:latin typeface="Microsoft JhengHei" panose="020B0604030504040204" pitchFamily="34" charset="-120"/>
                <a:ea typeface="Microsoft JhengHei" panose="020B0604030504040204" pitchFamily="34" charset="-120"/>
              </a:rPr>
              <a:t>9</a:t>
            </a:r>
            <a:r>
              <a:rPr lang="zh-CN" altLang="en-US" b="1" dirty="0">
                <a:solidFill>
                  <a:srgbClr val="FF0000"/>
                </a:solidFill>
                <a:latin typeface="Microsoft JhengHei" panose="020B0604030504040204" pitchFamily="34" charset="-120"/>
                <a:ea typeface="Microsoft JhengHei" panose="020B0604030504040204" pitchFamily="34" charset="-120"/>
              </a:rPr>
              <a:t>）穆斯林的假想敌：有经书的人</a:t>
            </a:r>
            <a:endParaRPr lang="en-US" altLang="zh-CN"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b="1" dirty="0">
                <a:solidFill>
                  <a:srgbClr val="003399"/>
                </a:solidFill>
                <a:latin typeface="Microsoft JhengHei" panose="020B0604030504040204" pitchFamily="34" charset="-120"/>
                <a:ea typeface="Microsoft JhengHei" panose="020B0604030504040204" pitchFamily="34" charset="-120"/>
              </a:rPr>
              <a:t>启</a:t>
            </a:r>
            <a:r>
              <a:rPr lang="en-US" altLang="zh-CN" b="1" dirty="0">
                <a:solidFill>
                  <a:srgbClr val="003399"/>
                </a:solidFill>
                <a:latin typeface="Microsoft JhengHei" panose="020B0604030504040204" pitchFamily="34" charset="-120"/>
                <a:ea typeface="Microsoft JhengHei" panose="020B0604030504040204" pitchFamily="34" charset="-120"/>
              </a:rPr>
              <a:t>12:13</a:t>
            </a:r>
            <a:r>
              <a:rPr lang="zh-CN" altLang="en-US" b="1" dirty="0">
                <a:solidFill>
                  <a:srgbClr val="003399"/>
                </a:solidFill>
                <a:latin typeface="Microsoft JhengHei" panose="020B0604030504040204" pitchFamily="34" charset="-120"/>
                <a:ea typeface="Microsoft JhengHei" panose="020B0604030504040204" pitchFamily="34" charset="-120"/>
              </a:rPr>
              <a:t>龙见自己被摔在地上，就逼迫那生男孩子的妇人。</a:t>
            </a:r>
            <a:endParaRPr lang="en-US" altLang="zh-CN" b="1" dirty="0">
              <a:solidFill>
                <a:srgbClr val="003399"/>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b="1" dirty="0">
                <a:solidFill>
                  <a:srgbClr val="003399"/>
                </a:solidFill>
                <a:latin typeface="Microsoft JhengHei" panose="020B0604030504040204" pitchFamily="34" charset="-120"/>
                <a:ea typeface="Microsoft JhengHei" panose="020B0604030504040204" pitchFamily="34" charset="-120"/>
              </a:rPr>
              <a:t>启</a:t>
            </a:r>
            <a:r>
              <a:rPr lang="en-US" altLang="zh-CN" b="1" dirty="0">
                <a:solidFill>
                  <a:srgbClr val="003399"/>
                </a:solidFill>
                <a:latin typeface="Microsoft JhengHei" panose="020B0604030504040204" pitchFamily="34" charset="-120"/>
                <a:ea typeface="Microsoft JhengHei" panose="020B0604030504040204" pitchFamily="34" charset="-120"/>
              </a:rPr>
              <a:t>12:17  </a:t>
            </a:r>
            <a:r>
              <a:rPr lang="zh-CN" altLang="en-US" b="1" dirty="0">
                <a:solidFill>
                  <a:srgbClr val="003399"/>
                </a:solidFill>
                <a:latin typeface="Microsoft JhengHei" panose="020B0604030504040204" pitchFamily="34" charset="-120"/>
                <a:ea typeface="Microsoft JhengHei" panose="020B0604030504040204" pitchFamily="34" charset="-120"/>
              </a:rPr>
              <a:t>龙向妇人发怒，去与他其余的儿女争战，这儿女就是那守神诫命、为耶稣作见证的。那时龙就站在海边的沙上。</a:t>
            </a:r>
            <a:endParaRPr lang="en-US" altLang="zh-CN" b="1" dirty="0">
              <a:solidFill>
                <a:srgbClr val="003399"/>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b="1" dirty="0">
              <a:solidFill>
                <a:srgbClr val="003399"/>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b="1" dirty="0">
                <a:latin typeface="Microsoft JhengHei" panose="020B0604030504040204" pitchFamily="34" charset="-120"/>
                <a:ea typeface="Microsoft JhengHei" panose="020B0604030504040204" pitchFamily="34" charset="-120"/>
              </a:rPr>
              <a:t>龙撒旦和兽敌基督的心态，就是恨恶基督徒和犹太人。因他们是属神的百姓</a:t>
            </a:r>
            <a:r>
              <a:rPr lang="en-US" altLang="zh-CN" b="1" dirty="0">
                <a:latin typeface="Microsoft JhengHei" panose="020B0604030504040204" pitchFamily="34" charset="-120"/>
                <a:ea typeface="Microsoft JhengHei" panose="020B0604030504040204" pitchFamily="34" charset="-120"/>
              </a:rPr>
              <a:t> </a:t>
            </a:r>
          </a:p>
          <a:p>
            <a:pPr>
              <a:spcBef>
                <a:spcPct val="50000"/>
              </a:spcBef>
              <a:defRPr/>
            </a:pPr>
            <a:r>
              <a:rPr lang="zh-CN" altLang="en-US"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古 </a:t>
            </a:r>
            <a:r>
              <a:rPr lang="en-US" altLang="zh-CN"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2:216 </a:t>
            </a:r>
            <a:r>
              <a:rPr lang="zh-CN" altLang="en-US"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战争已成为你们的定制，虽然战争是你们所厌恶的。也许你们厌恶某件事，而那件事对你们是有益的；或许你们喜爱某件事，而那件事对于你们是有害的。真主知道，你们确不知道</a:t>
            </a:r>
            <a:r>
              <a:rPr lang="zh-CN" altLang="en-US"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a:t>
            </a:r>
          </a:p>
          <a:p>
            <a:pPr>
              <a:spcBef>
                <a:spcPct val="50000"/>
              </a:spcBef>
              <a:defRPr/>
            </a:pPr>
            <a:r>
              <a:rPr lang="zh-CN" altLang="en-US"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古</a:t>
            </a:r>
            <a:r>
              <a:rPr lang="en-US" altLang="zh-CN"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9:123</a:t>
            </a:r>
            <a:r>
              <a:rPr lang="zh-CN" altLang="en-US"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信道的人们啊！你们要讨伐邻近你们的不信道者，使他们感觉到你们的严厉。</a:t>
            </a:r>
            <a:endParaRPr lang="en-US" altLang="zh-CN"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a:spcBef>
                <a:spcPct val="50000"/>
              </a:spcBef>
              <a:defRPr/>
            </a:pPr>
            <a:r>
              <a:rPr lang="zh-CN" altLang="en-US"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不与有圣书的人来往：</a:t>
            </a:r>
            <a:r>
              <a:rPr lang="zh-CN" altLang="en-US"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a:t>
            </a:r>
            <a:r>
              <a:rPr lang="zh-CN" altLang="en-US"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古</a:t>
            </a:r>
            <a:r>
              <a:rPr lang="en-US" altLang="zh-CN"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5:52</a:t>
            </a:r>
            <a:r>
              <a:rPr lang="zh-CN" altLang="en-US"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信道的人们啊！你们不要以犹太教徒和基督教徒为盟友。。。你们中谁以他们为盟友，谁是他们的同教。真主必定不引导不义的人民。</a:t>
            </a:r>
            <a:endParaRPr lang="en-US" altLang="zh-CN"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98522554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CB2D7E88-8688-459B-A2C4-1E1EEC8C255A}" type="slidenum">
              <a:rPr lang="en-US"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106</a:t>
            </a:fld>
            <a:endParaRPr lang="en-US" altLang="en-US" sz="1200">
              <a:solidFill>
                <a:srgbClr val="898989"/>
              </a:solidFill>
              <a:latin typeface="Arial" panose="020B0604020202020204" pitchFamily="34" charset="0"/>
              <a:ea typeface="SimHei" panose="02010609060101010101" pitchFamily="49" charset="-122"/>
            </a:endParaRPr>
          </a:p>
        </p:txBody>
      </p:sp>
      <p:sp>
        <p:nvSpPr>
          <p:cNvPr id="63492" name="Text Box 4"/>
          <p:cNvSpPr txBox="1">
            <a:spLocks noChangeArrowheads="1"/>
          </p:cNvSpPr>
          <p:nvPr/>
        </p:nvSpPr>
        <p:spPr bwMode="auto">
          <a:xfrm>
            <a:off x="0" y="0"/>
            <a:ext cx="12192000"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200"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要与犹太人和基督徒战斗：</a:t>
            </a:r>
            <a:r>
              <a:rPr lang="zh-CN" altLang="en-US" sz="32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a:t>
            </a:r>
            <a:endParaRPr lang="en-MY" altLang="zh-CN" sz="32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古</a:t>
            </a:r>
            <a:r>
              <a:rPr lang="en-US"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9:29-30</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当抵抗不遵真主及其使者的戒律，不信奉真教的人，即曾受天经的人，你们要与他们战斗，直到他们照自己的能力，规矩地交纳丁税。</a:t>
            </a:r>
            <a:endParaRPr lang="en-US"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endParaRPr lang="en-US"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穆罕默德曽说：</a:t>
            </a:r>
            <a:r>
              <a:rPr lang="zh-CN" altLang="en-US" sz="3200" b="1" dirty="0">
                <a:solidFill>
                  <a:srgbClr val="009900"/>
                </a:solidFill>
                <a:latin typeface="Microsoft JhengHei" panose="020B0604030504040204" pitchFamily="34" charset="-120"/>
                <a:ea typeface="Microsoft JhengHei" panose="020B0604030504040204" pitchFamily="34" charset="-120"/>
              </a:rPr>
              <a:t>末日将不会来临，除非穆斯林攻打犹太人，穆斯林将会屠杀犹太人，直到犹太人走投无路，藏在石头或树的后面，这些石头或树会开口说：穆斯林，或安拉的仆人，我的后面藏了一个犹太人，快来杀了他</a:t>
            </a:r>
            <a:r>
              <a:rPr lang="en-US" altLang="zh-CN" sz="3200" b="1" dirty="0">
                <a:solidFill>
                  <a:srgbClr val="009900"/>
                </a:solidFill>
                <a:latin typeface="Microsoft JhengHei" panose="020B0604030504040204" pitchFamily="34" charset="-120"/>
                <a:ea typeface="Microsoft JhengHei" panose="020B0604030504040204" pitchFamily="34" charset="-120"/>
              </a:rPr>
              <a:t>…</a:t>
            </a:r>
            <a:r>
              <a:rPr lang="en-US" altLang="zh-TW" sz="3200" b="1" dirty="0">
                <a:solidFill>
                  <a:srgbClr val="009900"/>
                </a:solidFill>
                <a:latin typeface="Microsoft JhengHei" panose="020B0604030504040204" pitchFamily="34" charset="-120"/>
                <a:ea typeface="Microsoft JhengHei" panose="020B0604030504040204" pitchFamily="34" charset="-120"/>
              </a:rPr>
              <a:t> </a:t>
            </a:r>
            <a:r>
              <a:rPr lang="en-US" altLang="zh-CN" sz="3200" b="1" i="1" dirty="0">
                <a:solidFill>
                  <a:srgbClr val="009900"/>
                </a:solidFill>
                <a:latin typeface="Microsoft JhengHei" panose="020B0604030504040204" pitchFamily="34" charset="-120"/>
                <a:ea typeface="Microsoft JhengHei" panose="020B0604030504040204" pitchFamily="34" charset="-120"/>
              </a:rPr>
              <a:t>Sahih Muslim Book 041, Number 6985</a:t>
            </a:r>
            <a:endParaRPr lang="zh-CN" alt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36078100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E68DE1A9-43D4-4544-AB4C-87AADA1A1589}" type="slidenum">
              <a:rPr lang="en-US" altLang="zh-CN" sz="1400">
                <a:latin typeface="Arial" panose="020B0604020202020204" pitchFamily="34" charset="0"/>
                <a:ea typeface="文鼎中楷简" pitchFamily="49" charset="-122"/>
              </a:rPr>
              <a:pPr fontAlgn="base">
                <a:lnSpc>
                  <a:spcPct val="100000"/>
                </a:lnSpc>
                <a:spcBef>
                  <a:spcPct val="0"/>
                </a:spcBef>
                <a:spcAft>
                  <a:spcPct val="0"/>
                </a:spcAft>
                <a:buFontTx/>
                <a:buNone/>
              </a:pPr>
              <a:t>107</a:t>
            </a:fld>
            <a:endParaRPr lang="en-US" altLang="zh-CN" sz="1400">
              <a:latin typeface="Arial" panose="020B0604020202020204" pitchFamily="34" charset="0"/>
              <a:ea typeface="文鼎中楷简" pitchFamily="49" charset="-122"/>
            </a:endParaRPr>
          </a:p>
        </p:txBody>
      </p:sp>
      <p:sp>
        <p:nvSpPr>
          <p:cNvPr id="35844" name="Text Box 4"/>
          <p:cNvSpPr txBox="1">
            <a:spLocks noChangeArrowheads="1"/>
          </p:cNvSpPr>
          <p:nvPr/>
        </p:nvSpPr>
        <p:spPr bwMode="auto">
          <a:xfrm>
            <a:off x="-76199" y="1"/>
            <a:ext cx="12268200" cy="5755422"/>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2800" b="1" dirty="0">
                <a:solidFill>
                  <a:srgbClr val="009900"/>
                </a:solidFill>
                <a:ea typeface="文鼎中楷简" pitchFamily="49" charset="-122"/>
              </a:rPr>
              <a:t>穆斯林对异教徒，包括基督徒犹太人要这样</a:t>
            </a:r>
            <a:endParaRPr lang="zh-CN" altLang="zh-TW" sz="2800" b="1" dirty="0">
              <a:solidFill>
                <a:srgbClr val="009900"/>
              </a:solidFill>
              <a:ea typeface="文鼎中楷简" pitchFamily="49" charset="-122"/>
            </a:endParaRPr>
          </a:p>
          <a:p>
            <a:pPr eaLnBrk="1" hangingPunct="1">
              <a:spcBef>
                <a:spcPct val="50000"/>
              </a:spcBef>
              <a:defRPr/>
            </a:pPr>
            <a:r>
              <a:rPr lang="zh-CN" altLang="en-US" sz="2800" b="1" dirty="0">
                <a:effectLst>
                  <a:outerShdw blurRad="38100" dist="38100" dir="2700000" algn="tl">
                    <a:srgbClr val="FFFFFF"/>
                  </a:outerShdw>
                </a:effectLst>
                <a:ea typeface="文鼎中楷简" pitchFamily="49" charset="-122"/>
              </a:rPr>
              <a:t>要把恐怖投在不信道的人的心中</a:t>
            </a:r>
            <a:r>
              <a:rPr lang="en-US" altLang="zh-CN" sz="2800" b="1" dirty="0">
                <a:effectLst>
                  <a:outerShdw blurRad="38100" dist="38100" dir="2700000" algn="tl">
                    <a:srgbClr val="FFFFFF"/>
                  </a:outerShdw>
                </a:effectLst>
                <a:ea typeface="文鼎中楷简" pitchFamily="49" charset="-122"/>
              </a:rPr>
              <a:t>(</a:t>
            </a:r>
            <a:r>
              <a:rPr lang="zh-CN" altLang="en-US" sz="2800" b="1" dirty="0">
                <a:effectLst>
                  <a:outerShdw blurRad="38100" dist="38100" dir="2700000" algn="tl">
                    <a:srgbClr val="FFFFFF"/>
                  </a:outerShdw>
                </a:effectLst>
                <a:ea typeface="文鼎中楷简" pitchFamily="49" charset="-122"/>
              </a:rPr>
              <a:t>古</a:t>
            </a:r>
            <a:r>
              <a:rPr lang="en-US" altLang="zh-TW" sz="2800" b="1" dirty="0">
                <a:effectLst>
                  <a:outerShdw blurRad="38100" dist="38100" dir="2700000" algn="tl">
                    <a:srgbClr val="FFFFFF"/>
                  </a:outerShdw>
                </a:effectLst>
                <a:ea typeface="文鼎中楷简" pitchFamily="49" charset="-122"/>
              </a:rPr>
              <a:t>3</a:t>
            </a:r>
            <a:r>
              <a:rPr lang="zh-TW" altLang="en-US" sz="2800" b="1" dirty="0">
                <a:effectLst>
                  <a:outerShdw blurRad="38100" dist="38100" dir="2700000" algn="tl">
                    <a:srgbClr val="FFFFFF"/>
                  </a:outerShdw>
                </a:effectLst>
                <a:ea typeface="文鼎中楷简" pitchFamily="49" charset="-122"/>
              </a:rPr>
              <a:t>：</a:t>
            </a:r>
            <a:r>
              <a:rPr lang="en-US" altLang="zh-TW" sz="2800" b="1" dirty="0">
                <a:effectLst>
                  <a:outerShdw blurRad="38100" dist="38100" dir="2700000" algn="tl">
                    <a:srgbClr val="FFFFFF"/>
                  </a:outerShdw>
                </a:effectLst>
                <a:ea typeface="文鼎中楷简" pitchFamily="49" charset="-122"/>
              </a:rPr>
              <a:t>151</a:t>
            </a:r>
            <a:r>
              <a:rPr lang="zh-TW" altLang="en-US" sz="2800" b="1" dirty="0">
                <a:effectLst>
                  <a:outerShdw blurRad="38100" dist="38100" dir="2700000" algn="tl">
                    <a:srgbClr val="FFFFFF"/>
                  </a:outerShdw>
                </a:effectLst>
                <a:ea typeface="文鼎中楷简" pitchFamily="49" charset="-122"/>
              </a:rPr>
              <a:t>）　　　　　　　　</a:t>
            </a:r>
            <a:endParaRPr lang="en-US" altLang="zh-TW" sz="2800" b="1" dirty="0">
              <a:effectLst>
                <a:outerShdw blurRad="38100" dist="38100" dir="2700000" algn="tl">
                  <a:srgbClr val="FFFFFF"/>
                </a:outerShdw>
              </a:effectLst>
              <a:ea typeface="文鼎中楷简" pitchFamily="49" charset="-122"/>
            </a:endParaRPr>
          </a:p>
          <a:p>
            <a:pPr eaLnBrk="1" hangingPunct="1">
              <a:spcBef>
                <a:spcPct val="50000"/>
              </a:spcBef>
              <a:defRPr/>
            </a:pPr>
            <a:r>
              <a:rPr lang="zh-CN" altLang="en-US" sz="2800" b="1" dirty="0">
                <a:effectLst>
                  <a:outerShdw blurRad="38100" dist="38100" dir="2700000" algn="tl">
                    <a:srgbClr val="FFFFFF"/>
                  </a:outerShdw>
                </a:effectLst>
                <a:ea typeface="文鼎中楷简" pitchFamily="49" charset="-122"/>
              </a:rPr>
              <a:t>以痛苦的刑罚</a:t>
            </a:r>
            <a:r>
              <a:rPr lang="en-US" altLang="zh-CN" sz="2800" b="1" dirty="0">
                <a:effectLst>
                  <a:outerShdw blurRad="38100" dist="38100" dir="2700000" algn="tl">
                    <a:srgbClr val="FFFFFF"/>
                  </a:outerShdw>
                </a:effectLst>
                <a:ea typeface="文鼎中楷简" pitchFamily="49" charset="-122"/>
              </a:rPr>
              <a:t>, </a:t>
            </a:r>
            <a:r>
              <a:rPr lang="zh-CN" altLang="en-US" sz="2800" b="1" dirty="0">
                <a:effectLst>
                  <a:outerShdw blurRad="38100" dist="38100" dir="2700000" algn="tl">
                    <a:srgbClr val="FFFFFF"/>
                  </a:outerShdw>
                </a:effectLst>
                <a:ea typeface="文鼎中楷简" pitchFamily="49" charset="-122"/>
              </a:rPr>
              <a:t>向他们报喜</a:t>
            </a:r>
            <a:r>
              <a:rPr lang="en-US" altLang="zh-CN" sz="2800" b="1" dirty="0">
                <a:effectLst>
                  <a:outerShdw blurRad="38100" dist="38100" dir="2700000" algn="tl">
                    <a:srgbClr val="FFFFFF"/>
                  </a:outerShdw>
                </a:effectLst>
                <a:ea typeface="文鼎中楷简" pitchFamily="49" charset="-122"/>
              </a:rPr>
              <a:t>(</a:t>
            </a:r>
            <a:r>
              <a:rPr lang="zh-CN" altLang="en-US" sz="2800" b="1" dirty="0">
                <a:effectLst>
                  <a:outerShdw blurRad="38100" dist="38100" dir="2700000" algn="tl">
                    <a:srgbClr val="FFFFFF"/>
                  </a:outerShdw>
                </a:effectLst>
                <a:ea typeface="文鼎中楷简" pitchFamily="49" charset="-122"/>
              </a:rPr>
              <a:t>古</a:t>
            </a:r>
            <a:r>
              <a:rPr lang="en-US" altLang="zh-CN" sz="2800" b="1" dirty="0">
                <a:effectLst>
                  <a:outerShdw blurRad="38100" dist="38100" dir="2700000" algn="tl">
                    <a:srgbClr val="FFFFFF"/>
                  </a:outerShdw>
                </a:effectLst>
                <a:ea typeface="文鼎中楷简" pitchFamily="49" charset="-122"/>
              </a:rPr>
              <a:t>9</a:t>
            </a:r>
            <a:r>
              <a:rPr lang="zh-CN" altLang="en-US" sz="2800" b="1" dirty="0">
                <a:effectLst>
                  <a:outerShdw blurRad="38100" dist="38100" dir="2700000" algn="tl">
                    <a:srgbClr val="FFFFFF"/>
                  </a:outerShdw>
                </a:effectLst>
                <a:ea typeface="文鼎中楷简" pitchFamily="49" charset="-122"/>
              </a:rPr>
              <a:t>：</a:t>
            </a:r>
            <a:r>
              <a:rPr lang="en-US" altLang="zh-CN" sz="2800" b="1" dirty="0">
                <a:effectLst>
                  <a:outerShdw blurRad="38100" dist="38100" dir="2700000" algn="tl">
                    <a:srgbClr val="FFFFFF"/>
                  </a:outerShdw>
                </a:effectLst>
                <a:ea typeface="文鼎中楷简" pitchFamily="49" charset="-122"/>
              </a:rPr>
              <a:t>3)                         </a:t>
            </a:r>
          </a:p>
          <a:p>
            <a:pPr eaLnBrk="1" hangingPunct="1">
              <a:spcBef>
                <a:spcPct val="50000"/>
              </a:spcBef>
              <a:defRPr/>
            </a:pPr>
            <a:r>
              <a:rPr lang="zh-CN" altLang="en-US" sz="2800" b="1" dirty="0">
                <a:effectLst>
                  <a:outerShdw blurRad="38100" dist="38100" dir="2700000" algn="tl">
                    <a:srgbClr val="FFFFFF"/>
                  </a:outerShdw>
                </a:effectLst>
                <a:ea typeface="文鼎中楷简" pitchFamily="49" charset="-122"/>
              </a:rPr>
              <a:t>惩治他们而驱散在他们后面的人</a:t>
            </a:r>
            <a:r>
              <a:rPr lang="en-US" altLang="zh-CN" sz="2800" b="1" dirty="0">
                <a:effectLst>
                  <a:outerShdw blurRad="38100" dist="38100" dir="2700000" algn="tl">
                    <a:srgbClr val="FFFFFF"/>
                  </a:outerShdw>
                </a:effectLst>
                <a:ea typeface="文鼎中楷简" pitchFamily="49" charset="-122"/>
              </a:rPr>
              <a:t>(</a:t>
            </a:r>
            <a:r>
              <a:rPr lang="zh-CN" altLang="en-US" sz="2800" b="1" dirty="0">
                <a:effectLst>
                  <a:outerShdw blurRad="38100" dist="38100" dir="2700000" algn="tl">
                    <a:srgbClr val="FFFFFF"/>
                  </a:outerShdw>
                </a:effectLst>
                <a:ea typeface="文鼎中楷简" pitchFamily="49" charset="-122"/>
              </a:rPr>
              <a:t>古</a:t>
            </a:r>
            <a:r>
              <a:rPr lang="en-US" altLang="zh-CN" sz="2800" b="1" dirty="0">
                <a:effectLst>
                  <a:outerShdw blurRad="38100" dist="38100" dir="2700000" algn="tl">
                    <a:srgbClr val="FFFFFF"/>
                  </a:outerShdw>
                </a:effectLst>
                <a:ea typeface="文鼎中楷简" pitchFamily="49" charset="-122"/>
              </a:rPr>
              <a:t>8</a:t>
            </a:r>
            <a:r>
              <a:rPr lang="zh-CN" altLang="en-US" sz="2800" b="1" dirty="0">
                <a:effectLst>
                  <a:outerShdw blurRad="38100" dist="38100" dir="2700000" algn="tl">
                    <a:srgbClr val="FFFFFF"/>
                  </a:outerShdw>
                </a:effectLst>
                <a:ea typeface="文鼎中楷简" pitchFamily="49" charset="-122"/>
              </a:rPr>
              <a:t>：</a:t>
            </a:r>
            <a:r>
              <a:rPr lang="en-US" altLang="zh-CN" sz="2800" b="1" dirty="0">
                <a:effectLst>
                  <a:outerShdw blurRad="38100" dist="38100" dir="2700000" algn="tl">
                    <a:srgbClr val="FFFFFF"/>
                  </a:outerShdw>
                </a:effectLst>
                <a:ea typeface="文鼎中楷简" pitchFamily="49" charset="-122"/>
              </a:rPr>
              <a:t>57)</a:t>
            </a:r>
            <a:r>
              <a:rPr lang="zh-TW" altLang="en-US" sz="2800" b="1" dirty="0">
                <a:effectLst>
                  <a:outerShdw blurRad="38100" dist="38100" dir="2700000" algn="tl">
                    <a:srgbClr val="FFFFFF"/>
                  </a:outerShdw>
                </a:effectLst>
                <a:ea typeface="文鼎中楷简" pitchFamily="49" charset="-122"/>
              </a:rPr>
              <a:t>　　　　　　　　　　　　　</a:t>
            </a:r>
            <a:endParaRPr lang="en-US" altLang="zh-TW" sz="2800" b="1" dirty="0">
              <a:effectLst>
                <a:outerShdw blurRad="38100" dist="38100" dir="2700000" algn="tl">
                  <a:srgbClr val="FFFFFF"/>
                </a:outerShdw>
              </a:effectLst>
              <a:ea typeface="文鼎中楷简" pitchFamily="49" charset="-122"/>
            </a:endParaRPr>
          </a:p>
          <a:p>
            <a:pPr eaLnBrk="1" hangingPunct="1">
              <a:spcBef>
                <a:spcPct val="50000"/>
              </a:spcBef>
              <a:defRPr/>
            </a:pPr>
            <a:r>
              <a:rPr lang="zh-CN" altLang="en-US" sz="2800" b="1" dirty="0">
                <a:effectLst>
                  <a:outerShdw blurRad="38100" dist="38100" dir="2700000" algn="tl">
                    <a:srgbClr val="FFFFFF"/>
                  </a:outerShdw>
                </a:effectLst>
                <a:ea typeface="文鼎中楷简" pitchFamily="49" charset="-122"/>
              </a:rPr>
              <a:t>与他们奋斗，以严厉的态度对待他们</a:t>
            </a:r>
            <a:r>
              <a:rPr lang="en-US" altLang="zh-CN" sz="2800" b="1" dirty="0">
                <a:effectLst>
                  <a:outerShdw blurRad="38100" dist="38100" dir="2700000" algn="tl">
                    <a:srgbClr val="FFFFFF"/>
                  </a:outerShdw>
                </a:effectLst>
                <a:ea typeface="文鼎中楷简" pitchFamily="49" charset="-122"/>
              </a:rPr>
              <a:t>(</a:t>
            </a:r>
            <a:r>
              <a:rPr lang="zh-CN" altLang="en-US" sz="2800" b="1" dirty="0">
                <a:effectLst>
                  <a:outerShdw blurRad="38100" dist="38100" dir="2700000" algn="tl">
                    <a:srgbClr val="FFFFFF"/>
                  </a:outerShdw>
                </a:effectLst>
                <a:ea typeface="文鼎中楷简" pitchFamily="49" charset="-122"/>
              </a:rPr>
              <a:t>古</a:t>
            </a:r>
            <a:r>
              <a:rPr lang="en-US" altLang="zh-CN" sz="2800" b="1" dirty="0">
                <a:effectLst>
                  <a:outerShdw blurRad="38100" dist="38100" dir="2700000" algn="tl">
                    <a:srgbClr val="FFFFFF"/>
                  </a:outerShdw>
                </a:effectLst>
                <a:ea typeface="文鼎中楷简" pitchFamily="49" charset="-122"/>
              </a:rPr>
              <a:t>66</a:t>
            </a:r>
            <a:r>
              <a:rPr lang="zh-CN" altLang="en-US" sz="2800" b="1" dirty="0">
                <a:effectLst>
                  <a:outerShdw blurRad="38100" dist="38100" dir="2700000" algn="tl">
                    <a:srgbClr val="FFFFFF"/>
                  </a:outerShdw>
                </a:effectLst>
                <a:ea typeface="文鼎中楷简" pitchFamily="49" charset="-122"/>
              </a:rPr>
              <a:t>：</a:t>
            </a:r>
            <a:r>
              <a:rPr lang="en-US" altLang="zh-CN" sz="2800" b="1" dirty="0">
                <a:effectLst>
                  <a:outerShdw blurRad="38100" dist="38100" dir="2700000" algn="tl">
                    <a:srgbClr val="FFFFFF"/>
                  </a:outerShdw>
                </a:effectLst>
                <a:ea typeface="文鼎中楷简" pitchFamily="49" charset="-122"/>
              </a:rPr>
              <a:t>9)</a:t>
            </a:r>
            <a:r>
              <a:rPr lang="zh-CN" altLang="en-US" sz="2800" b="1" dirty="0">
                <a:effectLst>
                  <a:outerShdw blurRad="38100" dist="38100" dir="2700000" algn="tl">
                    <a:srgbClr val="FFFFFF"/>
                  </a:outerShdw>
                </a:effectLst>
                <a:ea typeface="文鼎中楷简" pitchFamily="49" charset="-122"/>
              </a:rPr>
              <a:t>；</a:t>
            </a:r>
            <a:r>
              <a:rPr lang="zh-TW" altLang="en-US" sz="2800" b="1" dirty="0">
                <a:effectLst>
                  <a:outerShdw blurRad="38100" dist="38100" dir="2700000" algn="tl">
                    <a:srgbClr val="FFFFFF"/>
                  </a:outerShdw>
                </a:effectLst>
                <a:ea typeface="文鼎中楷简" pitchFamily="49" charset="-122"/>
              </a:rPr>
              <a:t>　</a:t>
            </a:r>
            <a:r>
              <a:rPr lang="zh-CN" altLang="en-US" sz="2800" b="1" dirty="0">
                <a:effectLst>
                  <a:outerShdw blurRad="38100" dist="38100" dir="2700000" algn="tl">
                    <a:srgbClr val="FFFFFF"/>
                  </a:outerShdw>
                </a:effectLst>
                <a:ea typeface="文鼎中楷简" pitchFamily="49" charset="-122"/>
              </a:rPr>
              <a:t>为他们而准备武力和战马，借此威胁真主的敌人 </a:t>
            </a:r>
            <a:r>
              <a:rPr lang="en-US" altLang="zh-CN" sz="2800" b="1" dirty="0">
                <a:effectLst>
                  <a:outerShdw blurRad="38100" dist="38100" dir="2700000" algn="tl">
                    <a:srgbClr val="FFFFFF"/>
                  </a:outerShdw>
                </a:effectLst>
                <a:ea typeface="文鼎中楷简" pitchFamily="49" charset="-122"/>
              </a:rPr>
              <a:t>(</a:t>
            </a:r>
            <a:r>
              <a:rPr lang="zh-CN" altLang="en-US" sz="2800" b="1" dirty="0">
                <a:effectLst>
                  <a:outerShdw blurRad="38100" dist="38100" dir="2700000" algn="tl">
                    <a:srgbClr val="FFFFFF"/>
                  </a:outerShdw>
                </a:effectLst>
                <a:ea typeface="文鼎中楷简" pitchFamily="49" charset="-122"/>
              </a:rPr>
              <a:t>古</a:t>
            </a:r>
            <a:r>
              <a:rPr lang="en-US" altLang="zh-CN" sz="2800" b="1" dirty="0">
                <a:effectLst>
                  <a:outerShdw blurRad="38100" dist="38100" dir="2700000" algn="tl">
                    <a:srgbClr val="FFFFFF"/>
                  </a:outerShdw>
                </a:effectLst>
                <a:ea typeface="文鼎中楷简" pitchFamily="49" charset="-122"/>
              </a:rPr>
              <a:t>8</a:t>
            </a:r>
            <a:r>
              <a:rPr lang="zh-CN" altLang="en-US" sz="2800" b="1" dirty="0">
                <a:effectLst>
                  <a:outerShdw blurRad="38100" dist="38100" dir="2700000" algn="tl">
                    <a:srgbClr val="FFFFFF"/>
                  </a:outerShdw>
                </a:effectLst>
                <a:ea typeface="文鼎中楷简" pitchFamily="49" charset="-122"/>
              </a:rPr>
              <a:t>：</a:t>
            </a:r>
            <a:r>
              <a:rPr lang="en-US" altLang="zh-CN" sz="2800" b="1" dirty="0">
                <a:effectLst>
                  <a:outerShdw blurRad="38100" dist="38100" dir="2700000" algn="tl">
                    <a:srgbClr val="FFFFFF"/>
                  </a:outerShdw>
                </a:effectLst>
                <a:ea typeface="文鼎中楷简" pitchFamily="49" charset="-122"/>
              </a:rPr>
              <a:t>60)</a:t>
            </a:r>
            <a:r>
              <a:rPr lang="zh-CN" altLang="en-US" sz="2800" b="1" dirty="0">
                <a:effectLst>
                  <a:outerShdw blurRad="38100" dist="38100" dir="2700000" algn="tl">
                    <a:srgbClr val="FFFFFF"/>
                  </a:outerShdw>
                </a:effectLst>
                <a:ea typeface="文鼎中楷简" pitchFamily="49" charset="-122"/>
              </a:rPr>
              <a:t>斩他们的首级，断他们的指头</a:t>
            </a:r>
            <a:r>
              <a:rPr lang="en-US" altLang="zh-CN" sz="2800" b="1" dirty="0">
                <a:effectLst>
                  <a:outerShdw blurRad="38100" dist="38100" dir="2700000" algn="tl">
                    <a:srgbClr val="FFFFFF"/>
                  </a:outerShdw>
                </a:effectLst>
                <a:ea typeface="文鼎中楷简" pitchFamily="49" charset="-122"/>
              </a:rPr>
              <a:t>(</a:t>
            </a:r>
            <a:r>
              <a:rPr lang="zh-CN" altLang="en-US" sz="2800" b="1" dirty="0">
                <a:effectLst>
                  <a:outerShdw blurRad="38100" dist="38100" dir="2700000" algn="tl">
                    <a:srgbClr val="FFFFFF"/>
                  </a:outerShdw>
                </a:effectLst>
                <a:ea typeface="文鼎中楷简" pitchFamily="49" charset="-122"/>
              </a:rPr>
              <a:t>古</a:t>
            </a:r>
            <a:r>
              <a:rPr lang="en-US" altLang="zh-CN" sz="2800" b="1" dirty="0">
                <a:effectLst>
                  <a:outerShdw blurRad="38100" dist="38100" dir="2700000" algn="tl">
                    <a:srgbClr val="FFFFFF"/>
                  </a:outerShdw>
                </a:effectLst>
                <a:ea typeface="文鼎中楷简" pitchFamily="49" charset="-122"/>
              </a:rPr>
              <a:t>8</a:t>
            </a:r>
            <a:r>
              <a:rPr lang="zh-CN" altLang="en-US" sz="2800" b="1" dirty="0">
                <a:effectLst>
                  <a:outerShdw blurRad="38100" dist="38100" dir="2700000" algn="tl">
                    <a:srgbClr val="FFFFFF"/>
                  </a:outerShdw>
                </a:effectLst>
                <a:ea typeface="文鼎中楷简" pitchFamily="49" charset="-122"/>
              </a:rPr>
              <a:t>：</a:t>
            </a:r>
            <a:r>
              <a:rPr lang="en-US" altLang="zh-CN" sz="2800" b="1" dirty="0">
                <a:effectLst>
                  <a:outerShdw blurRad="38100" dist="38100" dir="2700000" algn="tl">
                    <a:srgbClr val="FFFFFF"/>
                  </a:outerShdw>
                </a:effectLst>
                <a:ea typeface="文鼎中楷简" pitchFamily="49" charset="-122"/>
              </a:rPr>
              <a:t>12)</a:t>
            </a:r>
            <a:r>
              <a:rPr lang="zh-CN" altLang="en-US" sz="2800" b="1" dirty="0">
                <a:effectLst>
                  <a:outerShdw blurRad="38100" dist="38100" dir="2700000" algn="tl">
                    <a:srgbClr val="FFFFFF"/>
                  </a:outerShdw>
                </a:effectLst>
                <a:ea typeface="文鼎中楷简" pitchFamily="49" charset="-122"/>
              </a:rPr>
              <a:t>；杀戮，射击他们</a:t>
            </a:r>
            <a:r>
              <a:rPr lang="en-US" altLang="zh-CN" sz="2800" b="1" dirty="0">
                <a:effectLst>
                  <a:outerShdw blurRad="38100" dist="38100" dir="2700000" algn="tl">
                    <a:srgbClr val="FFFFFF"/>
                  </a:outerShdw>
                </a:effectLst>
                <a:ea typeface="文鼎中楷简" pitchFamily="49" charset="-122"/>
              </a:rPr>
              <a:t>(</a:t>
            </a:r>
            <a:r>
              <a:rPr lang="zh-CN" altLang="en-US" sz="2800" b="1" dirty="0">
                <a:effectLst>
                  <a:outerShdw blurRad="38100" dist="38100" dir="2700000" algn="tl">
                    <a:srgbClr val="FFFFFF"/>
                  </a:outerShdw>
                </a:effectLst>
                <a:ea typeface="文鼎中楷简" pitchFamily="49" charset="-122"/>
              </a:rPr>
              <a:t>古</a:t>
            </a:r>
            <a:r>
              <a:rPr lang="en-US" altLang="zh-CN" sz="2800" b="1" dirty="0">
                <a:effectLst>
                  <a:outerShdw blurRad="38100" dist="38100" dir="2700000" algn="tl">
                    <a:srgbClr val="FFFFFF"/>
                  </a:outerShdw>
                </a:effectLst>
                <a:ea typeface="文鼎中楷简" pitchFamily="49" charset="-122"/>
              </a:rPr>
              <a:t>8</a:t>
            </a:r>
            <a:r>
              <a:rPr lang="zh-CN" altLang="en-US" sz="2800" b="1" dirty="0">
                <a:effectLst>
                  <a:outerShdw blurRad="38100" dist="38100" dir="2700000" algn="tl">
                    <a:srgbClr val="FFFFFF"/>
                  </a:outerShdw>
                </a:effectLst>
                <a:ea typeface="文鼎中楷简" pitchFamily="49" charset="-122"/>
              </a:rPr>
              <a:t>：</a:t>
            </a:r>
            <a:r>
              <a:rPr lang="en-US" altLang="zh-CN" sz="2800" b="1" dirty="0">
                <a:effectLst>
                  <a:outerShdw blurRad="38100" dist="38100" dir="2700000" algn="tl">
                    <a:srgbClr val="FFFFFF"/>
                  </a:outerShdw>
                </a:effectLst>
                <a:ea typeface="文鼎中楷简" pitchFamily="49" charset="-122"/>
              </a:rPr>
              <a:t>17) </a:t>
            </a:r>
            <a:r>
              <a:rPr lang="zh-TW" altLang="en-US" sz="2800" b="1" dirty="0">
                <a:effectLst>
                  <a:outerShdw blurRad="38100" dist="38100" dir="2700000" algn="tl">
                    <a:srgbClr val="FFFFFF"/>
                  </a:outerShdw>
                </a:effectLst>
                <a:ea typeface="文鼎中楷简" pitchFamily="49" charset="-122"/>
              </a:rPr>
              <a:t>　　　　　　　　　　　</a:t>
            </a:r>
            <a:endParaRPr lang="en-US" altLang="zh-TW" sz="2800" b="1" dirty="0">
              <a:effectLst>
                <a:outerShdw blurRad="38100" dist="38100" dir="2700000" algn="tl">
                  <a:srgbClr val="FFFFFF"/>
                </a:outerShdw>
              </a:effectLst>
              <a:ea typeface="文鼎中楷简" pitchFamily="49" charset="-122"/>
            </a:endParaRPr>
          </a:p>
          <a:p>
            <a:pPr eaLnBrk="1" hangingPunct="1">
              <a:spcBef>
                <a:spcPct val="50000"/>
              </a:spcBef>
              <a:defRPr/>
            </a:pPr>
            <a:r>
              <a:rPr lang="zh-CN" altLang="en-US" sz="2800" b="1" dirty="0">
                <a:effectLst>
                  <a:outerShdw blurRad="38100" dist="38100" dir="2700000" algn="tl">
                    <a:srgbClr val="FFFFFF"/>
                  </a:outerShdw>
                </a:effectLst>
                <a:ea typeface="文鼎中楷简" pitchFamily="49" charset="-122"/>
              </a:rPr>
              <a:t>斩杀他们；既战胜他们，就俘虏他们</a:t>
            </a:r>
            <a:r>
              <a:rPr lang="en-US" altLang="zh-CN" sz="2800" b="1" dirty="0">
                <a:effectLst>
                  <a:outerShdw blurRad="38100" dist="38100" dir="2700000" algn="tl">
                    <a:srgbClr val="FFFFFF"/>
                  </a:outerShdw>
                </a:effectLst>
                <a:ea typeface="文鼎中楷简" pitchFamily="49" charset="-122"/>
              </a:rPr>
              <a:t>(</a:t>
            </a:r>
            <a:r>
              <a:rPr lang="zh-CN" altLang="en-US" sz="2800" b="1" dirty="0">
                <a:effectLst>
                  <a:outerShdw blurRad="38100" dist="38100" dir="2700000" algn="tl">
                    <a:srgbClr val="FFFFFF"/>
                  </a:outerShdw>
                </a:effectLst>
                <a:ea typeface="文鼎中楷简" pitchFamily="49" charset="-122"/>
              </a:rPr>
              <a:t>古</a:t>
            </a:r>
            <a:r>
              <a:rPr lang="en-US" altLang="zh-CN" sz="2800" b="1" dirty="0">
                <a:effectLst>
                  <a:outerShdw blurRad="38100" dist="38100" dir="2700000" algn="tl">
                    <a:srgbClr val="FFFFFF"/>
                  </a:outerShdw>
                </a:effectLst>
                <a:ea typeface="文鼎中楷简" pitchFamily="49" charset="-122"/>
              </a:rPr>
              <a:t>47</a:t>
            </a:r>
            <a:r>
              <a:rPr lang="zh-CN" altLang="en-US" sz="2800" b="1" dirty="0">
                <a:effectLst>
                  <a:outerShdw blurRad="38100" dist="38100" dir="2700000" algn="tl">
                    <a:srgbClr val="FFFFFF"/>
                  </a:outerShdw>
                </a:effectLst>
                <a:ea typeface="文鼎中楷简" pitchFamily="49" charset="-122"/>
              </a:rPr>
              <a:t>：</a:t>
            </a:r>
            <a:r>
              <a:rPr lang="en-US" altLang="zh-CN" sz="2800" b="1" dirty="0">
                <a:effectLst>
                  <a:outerShdw blurRad="38100" dist="38100" dir="2700000" algn="tl">
                    <a:srgbClr val="FFFFFF"/>
                  </a:outerShdw>
                </a:effectLst>
                <a:ea typeface="文鼎中楷简" pitchFamily="49" charset="-122"/>
              </a:rPr>
              <a:t>4)</a:t>
            </a:r>
            <a:r>
              <a:rPr lang="en-US" altLang="zh-TW" sz="2800" b="1" dirty="0">
                <a:effectLst>
                  <a:outerShdw blurRad="38100" dist="38100" dir="2700000" algn="tl">
                    <a:srgbClr val="FFFFFF"/>
                  </a:outerShdw>
                </a:effectLst>
                <a:ea typeface="文鼎中楷简" pitchFamily="49" charset="-122"/>
              </a:rPr>
              <a:t> </a:t>
            </a:r>
            <a:r>
              <a:rPr lang="zh-TW" altLang="en-US" sz="2800" b="1" dirty="0">
                <a:effectLst>
                  <a:outerShdw blurRad="38100" dist="38100" dir="2700000" algn="tl">
                    <a:srgbClr val="FFFFFF"/>
                  </a:outerShdw>
                </a:effectLst>
                <a:ea typeface="文鼎中楷简" pitchFamily="49" charset="-122"/>
              </a:rPr>
              <a:t>　　</a:t>
            </a:r>
            <a:endParaRPr lang="en-US" altLang="zh-TW" sz="2800" b="1" dirty="0">
              <a:effectLst>
                <a:outerShdw blurRad="38100" dist="38100" dir="2700000" algn="tl">
                  <a:srgbClr val="FFFFFF"/>
                </a:outerShdw>
              </a:effectLst>
              <a:ea typeface="文鼎中楷简" pitchFamily="49" charset="-122"/>
            </a:endParaRPr>
          </a:p>
          <a:p>
            <a:pPr eaLnBrk="1" hangingPunct="1">
              <a:spcBef>
                <a:spcPct val="50000"/>
              </a:spcBef>
              <a:defRPr/>
            </a:pPr>
            <a:r>
              <a:rPr lang="zh-CN" altLang="en-US" sz="2800" b="1" dirty="0">
                <a:effectLst>
                  <a:outerShdw blurRad="38100" dist="38100" dir="2700000" algn="tl">
                    <a:srgbClr val="FFFFFF"/>
                  </a:outerShdw>
                </a:effectLst>
                <a:ea typeface="文鼎中楷简" pitchFamily="49" charset="-122"/>
              </a:rPr>
              <a:t>拆毁他们的房屋；放逐，惩罚他们；伐树，为凌辱他们；真主将恐怖投在他们的心中 </a:t>
            </a:r>
            <a:r>
              <a:rPr lang="en-US" altLang="zh-CN" sz="2800" b="1" dirty="0">
                <a:effectLst>
                  <a:outerShdw blurRad="38100" dist="38100" dir="2700000" algn="tl">
                    <a:srgbClr val="FFFFFF"/>
                  </a:outerShdw>
                </a:effectLst>
                <a:ea typeface="文鼎中楷简" pitchFamily="49" charset="-122"/>
              </a:rPr>
              <a:t>(</a:t>
            </a:r>
            <a:r>
              <a:rPr lang="zh-CN" altLang="en-US" sz="2800" b="1" dirty="0">
                <a:effectLst>
                  <a:outerShdw blurRad="38100" dist="38100" dir="2700000" algn="tl">
                    <a:srgbClr val="FFFFFF"/>
                  </a:outerShdw>
                </a:effectLst>
                <a:ea typeface="文鼎中楷简" pitchFamily="49" charset="-122"/>
              </a:rPr>
              <a:t>古</a:t>
            </a:r>
            <a:r>
              <a:rPr lang="en-US" altLang="zh-CN" sz="2800" b="1" dirty="0">
                <a:effectLst>
                  <a:outerShdw blurRad="38100" dist="38100" dir="2700000" algn="tl">
                    <a:srgbClr val="FFFFFF"/>
                  </a:outerShdw>
                </a:effectLst>
                <a:ea typeface="文鼎中楷简" pitchFamily="49" charset="-122"/>
              </a:rPr>
              <a:t>59</a:t>
            </a:r>
            <a:r>
              <a:rPr lang="zh-CN" altLang="en-US" sz="2800" b="1" dirty="0">
                <a:effectLst>
                  <a:outerShdw blurRad="38100" dist="38100" dir="2700000" algn="tl">
                    <a:srgbClr val="FFFFFF"/>
                  </a:outerShdw>
                </a:effectLst>
                <a:ea typeface="文鼎中楷简" pitchFamily="49" charset="-122"/>
              </a:rPr>
              <a:t>：</a:t>
            </a:r>
            <a:r>
              <a:rPr lang="en-US" altLang="zh-CN" sz="2800" b="1" dirty="0">
                <a:effectLst>
                  <a:outerShdw blurRad="38100" dist="38100" dir="2700000" algn="tl">
                    <a:srgbClr val="FFFFFF"/>
                  </a:outerShdw>
                </a:effectLst>
                <a:ea typeface="文鼎中楷简" pitchFamily="49" charset="-122"/>
              </a:rPr>
              <a:t>2</a:t>
            </a:r>
            <a:r>
              <a:rPr lang="zh-CN" altLang="en-US" sz="2800" b="1" dirty="0">
                <a:effectLst>
                  <a:outerShdw blurRad="38100" dist="38100" dir="2700000" algn="tl">
                    <a:srgbClr val="FFFFFF"/>
                  </a:outerShdw>
                </a:effectLst>
                <a:ea typeface="文鼎中楷简" pitchFamily="49" charset="-122"/>
              </a:rPr>
              <a:t>至</a:t>
            </a:r>
            <a:r>
              <a:rPr lang="en-US" altLang="zh-CN" sz="2800" b="1" dirty="0">
                <a:effectLst>
                  <a:outerShdw blurRad="38100" dist="38100" dir="2700000" algn="tl">
                    <a:srgbClr val="FFFFFF"/>
                  </a:outerShdw>
                </a:effectLst>
                <a:ea typeface="文鼎中楷简" pitchFamily="49" charset="-122"/>
              </a:rPr>
              <a:t>5)</a:t>
            </a:r>
            <a:r>
              <a:rPr lang="zh-CN" altLang="en-US" sz="2800" b="1" dirty="0">
                <a:effectLst>
                  <a:outerShdw blurRad="38100" dist="38100" dir="2700000" algn="tl">
                    <a:srgbClr val="FFFFFF"/>
                  </a:outerShdw>
                </a:effectLst>
                <a:ea typeface="文鼎中楷简" pitchFamily="49" charset="-122"/>
              </a:rPr>
              <a:t>与他们战斗，直到他们规矩地交纳丁税 </a:t>
            </a:r>
            <a:r>
              <a:rPr lang="en-US" altLang="zh-CN" sz="2800" b="1" dirty="0">
                <a:effectLst>
                  <a:outerShdw blurRad="38100" dist="38100" dir="2700000" algn="tl">
                    <a:srgbClr val="FFFFFF"/>
                  </a:outerShdw>
                </a:effectLst>
                <a:ea typeface="文鼎中楷简" pitchFamily="49" charset="-122"/>
              </a:rPr>
              <a:t>(</a:t>
            </a:r>
            <a:r>
              <a:rPr lang="zh-CN" altLang="en-US" sz="2800" b="1" dirty="0">
                <a:effectLst>
                  <a:outerShdw blurRad="38100" dist="38100" dir="2700000" algn="tl">
                    <a:srgbClr val="FFFFFF"/>
                  </a:outerShdw>
                </a:effectLst>
                <a:ea typeface="文鼎中楷简" pitchFamily="49" charset="-122"/>
              </a:rPr>
              <a:t>古</a:t>
            </a:r>
            <a:r>
              <a:rPr lang="en-US" altLang="zh-CN" sz="2800" b="1" dirty="0">
                <a:effectLst>
                  <a:outerShdw blurRad="38100" dist="38100" dir="2700000" algn="tl">
                    <a:srgbClr val="FFFFFF"/>
                  </a:outerShdw>
                </a:effectLst>
                <a:ea typeface="文鼎中楷简" pitchFamily="49" charset="-122"/>
              </a:rPr>
              <a:t>9</a:t>
            </a:r>
            <a:r>
              <a:rPr lang="zh-CN" altLang="en-US" sz="2800" b="1" dirty="0">
                <a:effectLst>
                  <a:outerShdw blurRad="38100" dist="38100" dir="2700000" algn="tl">
                    <a:srgbClr val="FFFFFF"/>
                  </a:outerShdw>
                </a:effectLst>
                <a:ea typeface="文鼎中楷简" pitchFamily="49" charset="-122"/>
              </a:rPr>
              <a:t>：</a:t>
            </a:r>
            <a:r>
              <a:rPr lang="en-US" altLang="zh-CN" sz="2800" b="1" dirty="0">
                <a:effectLst>
                  <a:outerShdw blurRad="38100" dist="38100" dir="2700000" algn="tl">
                    <a:srgbClr val="FFFFFF"/>
                  </a:outerShdw>
                </a:effectLst>
                <a:ea typeface="文鼎中楷简" pitchFamily="49" charset="-122"/>
              </a:rPr>
              <a:t>29) </a:t>
            </a:r>
            <a:r>
              <a:rPr lang="zh-TW" altLang="en-US" sz="3200" b="1" dirty="0">
                <a:effectLst>
                  <a:outerShdw blurRad="38100" dist="38100" dir="2700000" algn="tl">
                    <a:srgbClr val="FFFFFF"/>
                  </a:outerShdw>
                </a:effectLst>
                <a:ea typeface="文鼎中楷简" pitchFamily="49" charset="-122"/>
              </a:rPr>
              <a:t>　　　　　　　　</a:t>
            </a:r>
            <a:endParaRPr lang="zh-CN" altLang="en-US" sz="3200" b="1" dirty="0">
              <a:effectLst>
                <a:outerShdw blurRad="38100" dist="38100" dir="2700000" algn="tl">
                  <a:srgbClr val="FFFFFF"/>
                </a:outerShdw>
              </a:effectLst>
              <a:ea typeface="文鼎中楷简" pitchFamily="49" charset="-122"/>
            </a:endParaRPr>
          </a:p>
        </p:txBody>
      </p:sp>
    </p:spTree>
    <p:extLst>
      <p:ext uri="{BB962C8B-B14F-4D97-AF65-F5344CB8AC3E}">
        <p14:creationId xmlns:p14="http://schemas.microsoft.com/office/powerpoint/2010/main" val="7385160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F95D2871-7008-4033-9B2C-7EAF5D49F611}" type="slidenum">
              <a:rPr lang="en-US"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108</a:t>
            </a:fld>
            <a:endParaRPr lang="en-US" altLang="en-US" sz="1200">
              <a:solidFill>
                <a:srgbClr val="898989"/>
              </a:solidFill>
              <a:latin typeface="Arial" panose="020B0604020202020204" pitchFamily="34" charset="0"/>
              <a:ea typeface="SimHei" panose="02010609060101010101" pitchFamily="49" charset="-122"/>
            </a:endParaRPr>
          </a:p>
        </p:txBody>
      </p:sp>
      <p:sp>
        <p:nvSpPr>
          <p:cNvPr id="36868" name="Text Box 4"/>
          <p:cNvSpPr txBox="1">
            <a:spLocks noChangeArrowheads="1"/>
          </p:cNvSpPr>
          <p:nvPr/>
        </p:nvSpPr>
        <p:spPr bwMode="auto">
          <a:xfrm>
            <a:off x="0" y="1"/>
            <a:ext cx="12192000" cy="6924973"/>
          </a:xfrm>
          <a:prstGeom prst="rect">
            <a:avLst/>
          </a:prstGeom>
          <a:noFill/>
          <a:ln>
            <a:noFill/>
          </a:ln>
          <a:effectLst>
            <a:outerShdw dist="35921" dir="2700000" algn="ctr" rotWithShape="0">
              <a:srgbClr val="FFFF00"/>
            </a:outerShdw>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200" b="1" dirty="0">
                <a:solidFill>
                  <a:srgbClr val="FF0000"/>
                </a:solidFill>
                <a:latin typeface="Microsoft JhengHei" panose="020B0604030504040204" pitchFamily="34" charset="-120"/>
                <a:ea typeface="Microsoft JhengHei" panose="020B0604030504040204" pitchFamily="34" charset="-120"/>
              </a:rPr>
              <a:t>圣战历史简介：</a:t>
            </a:r>
          </a:p>
          <a:p>
            <a:pPr eaLnBrk="1" hangingPunct="1">
              <a:spcBef>
                <a:spcPct val="50000"/>
              </a:spcBef>
              <a:defRPr/>
            </a:pPr>
            <a:r>
              <a:rPr lang="zh-CN" altLang="en-US" sz="2800" b="1" dirty="0">
                <a:solidFill>
                  <a:srgbClr val="0000FF"/>
                </a:solidFill>
                <a:latin typeface="Microsoft JhengHei" panose="020B0604030504040204" pitchFamily="34" charset="-120"/>
                <a:ea typeface="Microsoft JhengHei" panose="020B0604030504040204" pitchFamily="34" charset="-120"/>
              </a:rPr>
              <a:t>穆罕默德死前，已建立起政治的伊斯兰国度。他的四个承继人，继续透过武力，对外推动出去。先是伊拉克与叙利亚。继续往西方推进。基督教信仰之地，叙利亚，巴莱斯坦，埃及，北非等地先一一被夺下。</a:t>
            </a:r>
          </a:p>
          <a:p>
            <a:pPr eaLnBrk="1" hangingPunct="1">
              <a:spcBef>
                <a:spcPct val="50000"/>
              </a:spcBef>
              <a:defRPr/>
            </a:pPr>
            <a:r>
              <a:rPr lang="zh-CN" altLang="en-US" sz="2800" b="1" dirty="0">
                <a:solidFill>
                  <a:srgbClr val="0000FF"/>
                </a:solidFill>
                <a:latin typeface="Microsoft JhengHei" panose="020B0604030504040204" pitchFamily="34" charset="-120"/>
                <a:ea typeface="Microsoft JhengHei" panose="020B0604030504040204" pitchFamily="34" charset="-120"/>
              </a:rPr>
              <a:t>   由于东，西方的基督教会，正受「神学」争议而分裂，某些被判为异端东方的教会，欢迎伊斯兰的来临，里合外应，使伊斯兰有机会。因为伊斯兰信仰「接近」东方异端教会的神学。</a:t>
            </a:r>
            <a:endParaRPr lang="en-US" altLang="zh-CN" sz="2800" b="1" dirty="0">
              <a:solidFill>
                <a:srgbClr val="0000FF"/>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kumimoji="1" lang="zh-CN" altLang="en-US" sz="2800" b="1" dirty="0">
                <a:solidFill>
                  <a:srgbClr val="FF0000"/>
                </a:solidFill>
                <a:effectLst>
                  <a:outerShdw blurRad="38100" dist="38100" dir="2700000" algn="tl">
                    <a:srgbClr val="000000"/>
                  </a:outerShdw>
                </a:effectLst>
                <a:latin typeface="宋体" panose="02010600030101010101" pitchFamily="2" charset="-122"/>
              </a:rPr>
              <a:t>大部份穆斯林的观念 </a:t>
            </a:r>
            <a:r>
              <a:rPr kumimoji="1" lang="en-US" altLang="zh-CN" sz="2800" b="1" dirty="0">
                <a:solidFill>
                  <a:srgbClr val="FF0000"/>
                </a:solidFill>
                <a:effectLst>
                  <a:outerShdw blurRad="38100" dist="38100" dir="2700000" algn="tl">
                    <a:srgbClr val="000000"/>
                  </a:outerShdw>
                </a:effectLst>
                <a:latin typeface="宋体" panose="02010600030101010101" pitchFamily="2" charset="-122"/>
              </a:rPr>
              <a:t>mind set</a:t>
            </a:r>
            <a:endParaRPr kumimoji="1" lang="en-US" altLang="zh-CN" sz="2800" b="1" dirty="0">
              <a:effectLst>
                <a:outerShdw blurRad="38100" dist="38100" dir="2700000" algn="tl">
                  <a:srgbClr val="000000"/>
                </a:outerShdw>
              </a:effectLst>
              <a:latin typeface="宋体" panose="02010600030101010101" pitchFamily="2" charset="-122"/>
            </a:endParaRPr>
          </a:p>
          <a:p>
            <a:pPr eaLnBrk="1" hangingPunct="1">
              <a:spcBef>
                <a:spcPct val="50000"/>
              </a:spcBef>
              <a:defRPr/>
            </a:pPr>
            <a:r>
              <a:rPr lang="zh-CN" altLang="en-US" sz="2800" b="1" dirty="0">
                <a:latin typeface="Microsoft JhengHei" panose="020B0604030504040204" pitchFamily="34" charset="-120"/>
                <a:ea typeface="Microsoft JhengHei" panose="020B0604030504040204" pitchFamily="34" charset="-120"/>
                <a:cs typeface="Arial" panose="020B0604020202020204" pitchFamily="34" charset="0"/>
              </a:rPr>
              <a:t>布哈利圣言录：安拉</a:t>
            </a:r>
            <a:r>
              <a:rPr lang="en-US" altLang="zh-CN" sz="2800" b="1" dirty="0">
                <a:latin typeface="Microsoft JhengHei" panose="020B0604030504040204" pitchFamily="34" charset="-120"/>
                <a:ea typeface="Microsoft JhengHei" panose="020B0604030504040204" pitchFamily="34" charset="-120"/>
                <a:cs typeface="Arial" panose="020B0604020202020204" pitchFamily="34" charset="0"/>
              </a:rPr>
              <a:t>…</a:t>
            </a:r>
            <a:r>
              <a:rPr lang="zh-CN" altLang="en-US" sz="2800" b="1" dirty="0">
                <a:latin typeface="Microsoft JhengHei" panose="020B0604030504040204" pitchFamily="34" charset="-120"/>
                <a:ea typeface="Microsoft JhengHei" panose="020B0604030504040204" pitchFamily="34" charset="-120"/>
                <a:cs typeface="Arial" panose="020B0604020202020204" pitchFamily="34" charset="0"/>
              </a:rPr>
              <a:t>命令穆斯林要攻击所有的异教者及那些有经典的人（犹太人，基督徒）若他们不拥抱伊斯兰</a:t>
            </a:r>
            <a:r>
              <a:rPr lang="en-US" altLang="zh-CN" sz="2800" b="1" dirty="0">
                <a:latin typeface="Microsoft JhengHei" panose="020B0604030504040204" pitchFamily="34" charset="-120"/>
                <a:ea typeface="Microsoft JhengHei" panose="020B0604030504040204" pitchFamily="34" charset="-120"/>
                <a:cs typeface="Arial" panose="020B0604020202020204" pitchFamily="34" charset="0"/>
              </a:rPr>
              <a:t>…</a:t>
            </a:r>
            <a:r>
              <a:rPr lang="zh-CN" altLang="en-US" sz="2800" b="1" dirty="0">
                <a:latin typeface="Microsoft JhengHei" panose="020B0604030504040204" pitchFamily="34" charset="-120"/>
                <a:ea typeface="Microsoft JhengHei" panose="020B0604030504040204" pitchFamily="34" charset="-120"/>
                <a:cs typeface="Arial" panose="020B0604020202020204" pitchFamily="34" charset="0"/>
              </a:rPr>
              <a:t>穆斯林不容许放弃与他们争战</a:t>
            </a:r>
            <a:r>
              <a:rPr lang="en-US" altLang="zh-CN" sz="2800" b="1" dirty="0">
                <a:latin typeface="Microsoft JhengHei" panose="020B0604030504040204" pitchFamily="34" charset="-120"/>
                <a:ea typeface="Microsoft JhengHei" panose="020B0604030504040204" pitchFamily="34" charset="-120"/>
                <a:cs typeface="Arial" panose="020B0604020202020204" pitchFamily="34" charset="0"/>
              </a:rPr>
              <a:t>…</a:t>
            </a:r>
            <a:r>
              <a:rPr lang="zh-CN" altLang="en-US" sz="2800" b="1" dirty="0">
                <a:latin typeface="Microsoft JhengHei" panose="020B0604030504040204" pitchFamily="34" charset="-120"/>
                <a:ea typeface="Microsoft JhengHei" panose="020B0604030504040204" pitchFamily="34" charset="-120"/>
                <a:cs typeface="Arial" panose="020B0604020202020204" pitchFamily="34" charset="0"/>
              </a:rPr>
              <a:t>或和解，释放人质</a:t>
            </a:r>
            <a:r>
              <a:rPr lang="en-US" altLang="zh-CN" sz="2800" b="1" dirty="0">
                <a:latin typeface="Microsoft JhengHei" panose="020B0604030504040204" pitchFamily="34" charset="-120"/>
                <a:ea typeface="Microsoft JhengHei" panose="020B0604030504040204" pitchFamily="34" charset="-120"/>
                <a:cs typeface="Arial" panose="020B0604020202020204" pitchFamily="34" charset="0"/>
              </a:rPr>
              <a:t>…</a:t>
            </a:r>
            <a:r>
              <a:rPr lang="zh-CN" altLang="en-US" sz="2800" b="1" dirty="0">
                <a:latin typeface="Microsoft JhengHei" panose="020B0604030504040204" pitchFamily="34" charset="-120"/>
                <a:ea typeface="Microsoft JhengHei" panose="020B0604030504040204" pitchFamily="34" charset="-120"/>
                <a:cs typeface="Arial" panose="020B0604020202020204" pitchFamily="34" charset="0"/>
              </a:rPr>
              <a:t>起初战争是被禁止的，后来被容许，最后它被制定为穆斯林必须履行的责任＂ </a:t>
            </a:r>
            <a:r>
              <a:rPr lang="en-US" altLang="zh-CN" sz="2800" b="1" dirty="0">
                <a:latin typeface="Microsoft JhengHei" panose="020B0604030504040204" pitchFamily="34" charset="-120"/>
                <a:ea typeface="Microsoft JhengHei" panose="020B0604030504040204" pitchFamily="34" charset="-120"/>
                <a:cs typeface="Arial" panose="020B0604020202020204" pitchFamily="34" charset="0"/>
              </a:rPr>
              <a:t>(</a:t>
            </a:r>
            <a:r>
              <a:rPr lang="zh-CN" altLang="en-US" sz="2800" b="1" dirty="0">
                <a:latin typeface="Microsoft JhengHei" panose="020B0604030504040204" pitchFamily="34" charset="-120"/>
                <a:ea typeface="Microsoft JhengHei" panose="020B0604030504040204" pitchFamily="34" charset="-120"/>
                <a:cs typeface="Arial" panose="020B0604020202020204" pitchFamily="34" charset="0"/>
              </a:rPr>
              <a:t>布哈利圣言录</a:t>
            </a:r>
            <a:r>
              <a:rPr lang="en-US" altLang="zh-CN" sz="2800" b="1" dirty="0">
                <a:latin typeface="Microsoft JhengHei" panose="020B0604030504040204" pitchFamily="34" charset="-120"/>
                <a:ea typeface="Microsoft JhengHei" panose="020B0604030504040204" pitchFamily="34" charset="-120"/>
                <a:cs typeface="Arial" panose="020B0604020202020204" pitchFamily="34" charset="0"/>
              </a:rPr>
              <a:t>Vol. 1, p. xxiv)</a:t>
            </a:r>
            <a:endParaRPr lang="en-US" altLang="zh-TW" sz="2800" b="1" dirty="0">
              <a:latin typeface="Microsoft JhengHei" panose="020B0604030504040204" pitchFamily="34" charset="-120"/>
              <a:ea typeface="Microsoft JhengHei" panose="020B0604030504040204" pitchFamily="34" charset="-120"/>
              <a:cs typeface="Arial" panose="020B0604020202020204" pitchFamily="34" charset="0"/>
            </a:endParaRPr>
          </a:p>
          <a:p>
            <a:pPr eaLnBrk="1" hangingPunct="1">
              <a:spcBef>
                <a:spcPct val="50000"/>
              </a:spcBef>
              <a:defRPr/>
            </a:pPr>
            <a:endParaRPr lang="en-US" altLang="zh-CN" sz="2800" b="1" dirty="0">
              <a:solidFill>
                <a:srgbClr val="0000FF"/>
              </a:solidFill>
              <a:effectLst>
                <a:outerShdw blurRad="38100" dist="38100" dir="2700000" algn="tl">
                  <a:srgbClr val="000000"/>
                </a:outerShdw>
              </a:effectLst>
              <a:latin typeface="宋体" panose="02010600030101010101" pitchFamily="2" charset="-122"/>
              <a:ea typeface="经典楷体简" pitchFamily="49" charset="-122"/>
            </a:endParaRPr>
          </a:p>
        </p:txBody>
      </p:sp>
    </p:spTree>
    <p:extLst>
      <p:ext uri="{BB962C8B-B14F-4D97-AF65-F5344CB8AC3E}">
        <p14:creationId xmlns:p14="http://schemas.microsoft.com/office/powerpoint/2010/main" val="225271230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D607DF9C-6365-4B27-891E-7D5F5C7C336A}" type="slidenum">
              <a:rPr lang="en-US" altLang="zh-CN"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109</a:t>
            </a:fld>
            <a:endParaRPr lang="en-US" altLang="zh-CN" sz="1400">
              <a:latin typeface="Arial" panose="020B0604020202020204" pitchFamily="34" charset="0"/>
              <a:ea typeface="新宋体" panose="02010609030101010101" pitchFamily="49" charset="-122"/>
            </a:endParaRPr>
          </a:p>
        </p:txBody>
      </p:sp>
      <p:sp>
        <p:nvSpPr>
          <p:cNvPr id="61444" name="TextBox 3"/>
          <p:cNvSpPr txBox="1">
            <a:spLocks noChangeArrowheads="1"/>
          </p:cNvSpPr>
          <p:nvPr/>
        </p:nvSpPr>
        <p:spPr bwMode="auto">
          <a:xfrm>
            <a:off x="0" y="1"/>
            <a:ext cx="12191999"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en-US" altLang="zh-CN" sz="2800" b="1" dirty="0">
                <a:solidFill>
                  <a:srgbClr val="FF0000"/>
                </a:solidFill>
                <a:latin typeface="Microsoft JhengHei" panose="020B0604030504040204" pitchFamily="34" charset="-120"/>
                <a:ea typeface="Microsoft JhengHei" panose="020B0604030504040204" pitchFamily="34" charset="-120"/>
              </a:rPr>
              <a:t>10</a:t>
            </a:r>
            <a:r>
              <a:rPr lang="zh-CN" altLang="en-US" sz="2800" b="1" dirty="0">
                <a:solidFill>
                  <a:srgbClr val="FF0000"/>
                </a:solidFill>
                <a:latin typeface="Microsoft JhengHei" panose="020B0604030504040204" pitchFamily="34" charset="-120"/>
                <a:ea typeface="Microsoft JhengHei" panose="020B0604030504040204" pitchFamily="34" charset="-120"/>
              </a:rPr>
              <a:t> </a:t>
            </a:r>
            <a:r>
              <a:rPr lang="en-US" altLang="zh-CN" sz="2800" b="1" dirty="0">
                <a:solidFill>
                  <a:srgbClr val="FF0000"/>
                </a:solidFill>
                <a:latin typeface="Microsoft JhengHei" panose="020B0604030504040204" pitchFamily="34" charset="-120"/>
                <a:ea typeface="Microsoft JhengHei" panose="020B0604030504040204" pitchFamily="34" charset="-120"/>
              </a:rPr>
              <a:t>.</a:t>
            </a:r>
            <a:r>
              <a:rPr lang="zh-CN" altLang="en-US" sz="2800" b="1" dirty="0">
                <a:solidFill>
                  <a:srgbClr val="FF0000"/>
                </a:solidFill>
                <a:latin typeface="Microsoft JhengHei" panose="020B0604030504040204" pitchFamily="34" charset="-120"/>
                <a:ea typeface="Microsoft JhengHei" panose="020B0604030504040204" pitchFamily="34" charset="-120"/>
              </a:rPr>
              <a:t>敌基督：说谎与迷误人的灵</a:t>
            </a:r>
            <a:endParaRPr lang="en-US" altLang="zh-CN" sz="2800" b="1" dirty="0">
              <a:solidFill>
                <a:srgbClr val="FF0000"/>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约翰一书</a:t>
            </a:r>
            <a:r>
              <a:rPr lang="en-US" altLang="zh-CN"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2:22-23  </a:t>
            </a:r>
            <a:r>
              <a:rPr lang="zh-CN" altLang="en-US" sz="28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谁是</a:t>
            </a:r>
            <a:r>
              <a:rPr lang="zh-CN" altLang="en-US" sz="28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说谎话的呢</a:t>
            </a:r>
            <a:r>
              <a:rPr lang="zh-CN" altLang="en-US" sz="28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？不是那不认耶稣为基督的吗？。。。</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约翰</a:t>
            </a:r>
            <a:r>
              <a:rPr lang="en-US" altLang="zh-CN"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2</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书</a:t>
            </a:r>
            <a:r>
              <a:rPr lang="en-US" altLang="zh-CN"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1:7  </a:t>
            </a:r>
            <a:r>
              <a:rPr lang="zh-CN" altLang="en-US" sz="28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因为世上有许多迷惑人的出来，他们不认耶稣基督是成了肉身来的；</a:t>
            </a:r>
            <a:r>
              <a:rPr lang="zh-CN" altLang="en-US" sz="28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这就是那迷惑人、敌基督的</a:t>
            </a:r>
            <a:r>
              <a:rPr lang="zh-CN" altLang="en-US" sz="28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endParaRPr lang="en-US" altLang="zh-CN" sz="28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endParaRPr lang="en-US" altLang="zh-CN" sz="2800" b="1" dirty="0">
              <a:latin typeface="Microsoft JhengHei" panose="020B0604030504040204" pitchFamily="34" charset="-120"/>
              <a:ea typeface="Microsoft JhengHei" panose="020B0604030504040204" pitchFamily="34" charset="-120"/>
            </a:endParaRPr>
          </a:p>
          <a:p>
            <a:pPr eaLnBrk="1" hangingPunct="1">
              <a:defRPr/>
            </a:pPr>
            <a:r>
              <a:rPr lang="zh-CN" altLang="zh-CN" sz="2800" b="1" dirty="0">
                <a:latin typeface="Microsoft JhengHei" panose="020B0604030504040204" pitchFamily="34" charset="-120"/>
                <a:ea typeface="Microsoft JhengHei" panose="020B0604030504040204" pitchFamily="34" charset="-120"/>
              </a:rPr>
              <a:t>在伊斯兰里：有目的的夸大其词，掩盖事实真相，蓄意</a:t>
            </a:r>
            <a:r>
              <a:rPr lang="zh-CN" altLang="en-US" sz="2800" b="1" dirty="0">
                <a:latin typeface="Microsoft JhengHei" panose="020B0604030504040204" pitchFamily="34" charset="-120"/>
                <a:ea typeface="Microsoft JhengHei" panose="020B0604030504040204" pitchFamily="34" charset="-120"/>
              </a:rPr>
              <a:t>的</a:t>
            </a:r>
            <a:r>
              <a:rPr lang="zh-CN" altLang="zh-CN" sz="2800" b="1" dirty="0">
                <a:latin typeface="Microsoft JhengHei" panose="020B0604030504040204" pitchFamily="34" charset="-120"/>
                <a:ea typeface="Microsoft JhengHei" panose="020B0604030504040204" pitchFamily="34" charset="-120"/>
              </a:rPr>
              <a:t>撒谎，这竟然</a:t>
            </a:r>
            <a:r>
              <a:rPr lang="zh-CN" altLang="en-US" sz="2800" b="1" dirty="0">
                <a:latin typeface="Microsoft JhengHei" panose="020B0604030504040204" pitchFamily="34" charset="-120"/>
                <a:ea typeface="Microsoft JhengHei" panose="020B0604030504040204" pitchFamily="34" charset="-120"/>
              </a:rPr>
              <a:t>可以</a:t>
            </a:r>
            <a:r>
              <a:rPr lang="zh-CN" altLang="zh-CN" sz="2800" b="1" dirty="0">
                <a:latin typeface="Microsoft JhengHei" panose="020B0604030504040204" pitchFamily="34" charset="-120"/>
                <a:ea typeface="Microsoft JhengHei" panose="020B0604030504040204" pitchFamily="34" charset="-120"/>
              </a:rPr>
              <a:t>是伊斯兰的宗教核心。</a:t>
            </a:r>
            <a:endParaRPr lang="en-US" altLang="zh-CN" sz="2800" b="1" dirty="0">
              <a:latin typeface="Microsoft JhengHei" panose="020B0604030504040204" pitchFamily="34" charset="-120"/>
              <a:ea typeface="Microsoft JhengHei" panose="020B0604030504040204" pitchFamily="34" charset="-120"/>
            </a:endParaRPr>
          </a:p>
          <a:p>
            <a:pPr eaLnBrk="1" hangingPunct="1">
              <a:defRPr/>
            </a:pPr>
            <a:endParaRPr lang="en-US" altLang="zh-CN" sz="2800" b="1" dirty="0">
              <a:latin typeface="Microsoft JhengHei" panose="020B0604030504040204" pitchFamily="34" charset="-120"/>
              <a:ea typeface="Microsoft JhengHei" panose="020B0604030504040204" pitchFamily="34" charset="-120"/>
            </a:endParaRPr>
          </a:p>
          <a:p>
            <a:pPr eaLnBrk="1" hangingPunct="1">
              <a:defRPr/>
            </a:pPr>
            <a:r>
              <a:rPr lang="zh-CN" altLang="zh-CN" sz="2800" b="1" dirty="0">
                <a:solidFill>
                  <a:srgbClr val="0000FF"/>
                </a:solidFill>
                <a:latin typeface="Microsoft JhengHei" panose="020B0604030504040204" pitchFamily="34" charset="-120"/>
                <a:ea typeface="Microsoft JhengHei" panose="020B0604030504040204" pitchFamily="34" charset="-120"/>
              </a:rPr>
              <a:t>欺骗和圣战</a:t>
            </a:r>
            <a:r>
              <a:rPr lang="zh-CN" altLang="en-US" sz="2800" b="1" dirty="0">
                <a:solidFill>
                  <a:srgbClr val="0000FF"/>
                </a:solidFill>
                <a:latin typeface="Microsoft JhengHei" panose="020B0604030504040204" pitchFamily="34" charset="-120"/>
                <a:ea typeface="Microsoft JhengHei" panose="020B0604030504040204" pitchFamily="34" charset="-120"/>
              </a:rPr>
              <a:t>：</a:t>
            </a:r>
            <a:endParaRPr lang="en-MY" altLang="zh-CN" sz="2800" b="1" dirty="0">
              <a:solidFill>
                <a:srgbClr val="0000FF"/>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latin typeface="Microsoft JhengHei" panose="020B0604030504040204" pitchFamily="34" charset="-120"/>
                <a:ea typeface="Microsoft JhengHei" panose="020B0604030504040204" pitchFamily="34" charset="-120"/>
              </a:rPr>
              <a:t>穆斯林成功的隐瞒了</a:t>
            </a:r>
            <a:r>
              <a:rPr lang="zh-CN" altLang="zh-CN" sz="2800" b="1" dirty="0">
                <a:latin typeface="Microsoft JhengHei" panose="020B0604030504040204" pitchFamily="34" charset="-120"/>
                <a:ea typeface="Microsoft JhengHei" panose="020B0604030504040204" pitchFamily="34" charset="-120"/>
              </a:rPr>
              <a:t>西方人认为</a:t>
            </a:r>
            <a:r>
              <a:rPr lang="zh-CN" altLang="en-US" sz="2800" b="1" dirty="0">
                <a:latin typeface="Microsoft JhengHei" panose="020B0604030504040204" pitchFamily="34" charset="-120"/>
                <a:ea typeface="Microsoft JhengHei" panose="020B0604030504040204" pitchFamily="34" charset="-120"/>
              </a:rPr>
              <a:t>，</a:t>
            </a:r>
            <a:r>
              <a:rPr lang="zh-CN" altLang="zh-CN" sz="2800" b="1" dirty="0">
                <a:latin typeface="Microsoft JhengHei" panose="020B0604030504040204" pitchFamily="34" charset="-120"/>
                <a:ea typeface="Microsoft JhengHei" panose="020B0604030504040204" pitchFamily="34" charset="-120"/>
              </a:rPr>
              <a:t>圣战</a:t>
            </a:r>
            <a:r>
              <a:rPr lang="zh-CN" altLang="en-US" sz="2800" b="1" dirty="0">
                <a:latin typeface="Microsoft JhengHei" panose="020B0604030504040204" pitchFamily="34" charset="-120"/>
                <a:ea typeface="Microsoft JhengHei" panose="020B0604030504040204" pitchFamily="34" charset="-120"/>
              </a:rPr>
              <a:t>只是少数极端穆斯林</a:t>
            </a:r>
            <a:r>
              <a:rPr lang="zh-CN" altLang="zh-CN" sz="2800" b="1" dirty="0">
                <a:latin typeface="Microsoft JhengHei" panose="020B0604030504040204" pitchFamily="34" charset="-120"/>
                <a:ea typeface="Microsoft JhengHei" panose="020B0604030504040204" pitchFamily="34" charset="-120"/>
              </a:rPr>
              <a:t>对抗</a:t>
            </a:r>
            <a:r>
              <a:rPr lang="zh-CN" altLang="en-US" sz="2800" b="1" dirty="0">
                <a:latin typeface="Microsoft JhengHei" panose="020B0604030504040204" pitchFamily="34" charset="-120"/>
                <a:ea typeface="Microsoft JhengHei" panose="020B0604030504040204" pitchFamily="34" charset="-120"/>
              </a:rPr>
              <a:t>异教徒的手段。其实说谎</a:t>
            </a:r>
            <a:r>
              <a:rPr lang="zh-CN" altLang="zh-CN" sz="2800" b="1" dirty="0">
                <a:latin typeface="Microsoft JhengHei" panose="020B0604030504040204" pitchFamily="34" charset="-120"/>
                <a:ea typeface="Microsoft JhengHei" panose="020B0604030504040204" pitchFamily="34" charset="-120"/>
              </a:rPr>
              <a:t>在伊斯兰里的概念</a:t>
            </a:r>
            <a:r>
              <a:rPr lang="zh-CN" altLang="en-US" sz="2800" b="1" dirty="0">
                <a:latin typeface="Microsoft JhengHei" panose="020B0604030504040204" pitchFamily="34" charset="-120"/>
                <a:ea typeface="Microsoft JhengHei" panose="020B0604030504040204" pitchFamily="34" charset="-120"/>
              </a:rPr>
              <a:t>里，</a:t>
            </a:r>
            <a:r>
              <a:rPr lang="zh-CN" altLang="zh-CN" sz="2800" b="1" dirty="0">
                <a:latin typeface="Microsoft JhengHei" panose="020B0604030504040204" pitchFamily="34" charset="-120"/>
                <a:ea typeface="Microsoft JhengHei" panose="020B0604030504040204" pitchFamily="34" charset="-120"/>
              </a:rPr>
              <a:t>包括了所有</a:t>
            </a:r>
            <a:r>
              <a:rPr lang="zh-CN" altLang="en-US" sz="2800" b="1" dirty="0">
                <a:latin typeface="Microsoft JhengHei" panose="020B0604030504040204" pitchFamily="34" charset="-120"/>
                <a:ea typeface="Microsoft JhengHei" panose="020B0604030504040204" pitchFamily="34" charset="-120"/>
              </a:rPr>
              <a:t>让其宗教，取得优势的一种得利的手段</a:t>
            </a:r>
            <a:r>
              <a:rPr lang="zh-CN" altLang="zh-CN" sz="2800" b="1" dirty="0">
                <a:latin typeface="Microsoft JhengHei" panose="020B0604030504040204" pitchFamily="34" charset="-120"/>
                <a:ea typeface="Microsoft JhengHei" panose="020B0604030504040204" pitchFamily="34" charset="-120"/>
              </a:rPr>
              <a:t>。</a:t>
            </a:r>
            <a:endParaRPr lang="zh-CN" altLang="en-US" sz="28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125637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5970865"/>
          </a:xfrm>
          <a:prstGeom prst="rect">
            <a:avLst/>
          </a:prstGeom>
        </p:spPr>
        <p:txBody>
          <a:bodyPr wrap="square">
            <a:spAutoFit/>
          </a:bodyPr>
          <a:lstStyle/>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故，伊斯兰反从神生的信仰或神有任何形式的儿女。斯兰敌基督的灵，怎样影响着穆斯林呢？</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伊斯兰信仰否认了，基督教</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5</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个最重要的教义。受到穆斯林攻击最重的基督信仰</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5</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大教义是：</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否认「三位一体」，</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否认「道成肉身」，</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否认「耶稣是神的的儿子」</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否认「耶稣十字架的赎罪」。</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否认『从神生（重生之道）』</a:t>
            </a: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endParaRPr lang="en-US" altLang="zh-CN" b="1" dirty="0"/>
          </a:p>
          <a:p>
            <a:pPr algn="ctr"/>
            <a:r>
              <a:rPr lang="zh-CN" altLang="zh-CN" sz="2800" b="1" dirty="0">
                <a:solidFill>
                  <a:srgbClr val="C00000"/>
                </a:solidFill>
              </a:rPr>
              <a:t>从信仰看：伊斯兰符合约翰所定义的：充满敌基督之灵意。</a:t>
            </a:r>
            <a:endParaRPr lang="zh-CN" altLang="zh-CN" sz="2800" dirty="0">
              <a:solidFill>
                <a:srgbClr val="C00000"/>
              </a:solidFill>
            </a:endParaRPr>
          </a:p>
          <a:p>
            <a:pPr algn="just">
              <a:spcAft>
                <a:spcPts val="0"/>
              </a:spcAft>
            </a:pP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676262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BDD4E87F-90E5-44B7-841B-77E51E20B5B7}" type="slidenum">
              <a:rPr lang="en-US" altLang="zh-CN"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110</a:t>
            </a:fld>
            <a:endParaRPr lang="en-US" altLang="zh-CN" sz="1400">
              <a:latin typeface="Arial" panose="020B0604020202020204" pitchFamily="34" charset="0"/>
              <a:ea typeface="新宋体" panose="02010609030101010101" pitchFamily="49" charset="-122"/>
            </a:endParaRPr>
          </a:p>
        </p:txBody>
      </p:sp>
      <p:sp>
        <p:nvSpPr>
          <p:cNvPr id="137219" name="TextBox 3"/>
          <p:cNvSpPr txBox="1">
            <a:spLocks noChangeArrowheads="1"/>
          </p:cNvSpPr>
          <p:nvPr/>
        </p:nvSpPr>
        <p:spPr bwMode="auto">
          <a:xfrm>
            <a:off x="0" y="0"/>
            <a:ext cx="12192000"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zh-CN" b="1" dirty="0">
                <a:latin typeface="Microsoft JhengHei" panose="020B0604030504040204" pitchFamily="34" charset="-120"/>
                <a:ea typeface="Microsoft JhengHei" panose="020B0604030504040204" pitchFamily="34" charset="-120"/>
              </a:rPr>
              <a:t>穆罕默德</a:t>
            </a:r>
            <a:r>
              <a:rPr lang="zh-CN" altLang="en-US" b="1" dirty="0">
                <a:latin typeface="Microsoft JhengHei" panose="020B0604030504040204" pitchFamily="34" charset="-120"/>
                <a:ea typeface="Microsoft JhengHei" panose="020B0604030504040204" pitchFamily="34" charset="-120"/>
              </a:rPr>
              <a:t>曽说过</a:t>
            </a:r>
            <a:r>
              <a:rPr lang="en-US" altLang="zh-CN" b="1" dirty="0">
                <a:solidFill>
                  <a:srgbClr val="FF0000"/>
                </a:solidFill>
                <a:latin typeface="Microsoft JhengHei" panose="020B0604030504040204" pitchFamily="34" charset="-120"/>
                <a:ea typeface="Microsoft JhengHei" panose="020B0604030504040204" pitchFamily="34" charset="-120"/>
              </a:rPr>
              <a:t>“</a:t>
            </a:r>
            <a:r>
              <a:rPr lang="zh-CN" altLang="zh-CN" b="1" dirty="0">
                <a:solidFill>
                  <a:srgbClr val="FF0000"/>
                </a:solidFill>
                <a:latin typeface="Microsoft JhengHei" panose="020B0604030504040204" pitchFamily="34" charset="-120"/>
                <a:ea typeface="Microsoft JhengHei" panose="020B0604030504040204" pitchFamily="34" charset="-120"/>
              </a:rPr>
              <a:t>战争就是欺骗</a:t>
            </a:r>
            <a:r>
              <a:rPr lang="en-US" altLang="zh-CN" b="1" dirty="0">
                <a:solidFill>
                  <a:srgbClr val="FF0000"/>
                </a:solidFill>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这句著名的话</a:t>
            </a:r>
            <a:r>
              <a:rPr lang="en-US" altLang="zh-CN" b="1" dirty="0" err="1">
                <a:latin typeface="Microsoft JhengHei" panose="020B0604030504040204" pitchFamily="34" charset="-120"/>
                <a:ea typeface="Microsoft JhengHei" panose="020B0604030504040204" pitchFamily="34" charset="-120"/>
              </a:rPr>
              <a:t>Sunan</a:t>
            </a:r>
            <a:r>
              <a:rPr lang="en-US" altLang="zh-CN" b="1" dirty="0">
                <a:latin typeface="Microsoft JhengHei" panose="020B0604030504040204" pitchFamily="34" charset="-120"/>
                <a:ea typeface="Microsoft JhengHei" panose="020B0604030504040204" pitchFamily="34" charset="-120"/>
              </a:rPr>
              <a:t> Abu </a:t>
            </a:r>
            <a:r>
              <a:rPr lang="en-US" altLang="zh-CN" b="1" dirty="0" err="1">
                <a:latin typeface="Microsoft JhengHei" panose="020B0604030504040204" pitchFamily="34" charset="-120"/>
                <a:ea typeface="Microsoft JhengHei" panose="020B0604030504040204" pitchFamily="34" charset="-120"/>
              </a:rPr>
              <a:t>Dawood</a:t>
            </a:r>
            <a:r>
              <a:rPr lang="en-US" altLang="zh-CN" b="1" dirty="0">
                <a:latin typeface="Microsoft JhengHei" panose="020B0604030504040204" pitchFamily="34" charset="-120"/>
                <a:ea typeface="Microsoft JhengHei" panose="020B0604030504040204" pitchFamily="34" charset="-120"/>
              </a:rPr>
              <a:t> Book 14, Number 2631: </a:t>
            </a:r>
            <a:r>
              <a:rPr lang="zh-CN" altLang="zh-CN" b="1" dirty="0">
                <a:latin typeface="Microsoft JhengHei" panose="020B0604030504040204" pitchFamily="34" charset="-120"/>
                <a:ea typeface="Microsoft JhengHei" panose="020B0604030504040204" pitchFamily="34" charset="-120"/>
              </a:rPr>
              <a:t>。在与非穆斯林相处时，伊斯兰就鼓励穆斯林使用欺骗来</a:t>
            </a:r>
            <a:r>
              <a:rPr lang="zh-CN" altLang="en-US" b="1" dirty="0">
                <a:latin typeface="Microsoft JhengHei" panose="020B0604030504040204" pitchFamily="34" charset="-120"/>
                <a:ea typeface="Microsoft JhengHei" panose="020B0604030504040204" pitchFamily="34" charset="-120"/>
              </a:rPr>
              <a:t>主导</a:t>
            </a:r>
            <a:r>
              <a:rPr lang="zh-CN" altLang="zh-CN" b="1" dirty="0">
                <a:latin typeface="Microsoft JhengHei" panose="020B0604030504040204" pitchFamily="34" charset="-120"/>
                <a:ea typeface="Microsoft JhengHei" panose="020B0604030504040204" pitchFamily="34" charset="-120"/>
              </a:rPr>
              <a:t>侵略性的圣战。</a:t>
            </a:r>
          </a:p>
          <a:p>
            <a:pPr eaLnBrk="1" hangingPunct="1">
              <a:lnSpc>
                <a:spcPct val="100000"/>
              </a:lnSpc>
              <a:spcBef>
                <a:spcPct val="0"/>
              </a:spcBef>
              <a:buFontTx/>
              <a:buNone/>
            </a:pPr>
            <a:endParaRPr lang="zh-CN" altLang="en-US"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zh-CN" b="1" dirty="0">
                <a:latin typeface="Microsoft JhengHei" panose="020B0604030504040204" pitchFamily="34" charset="-120"/>
                <a:ea typeface="Microsoft JhengHei" panose="020B0604030504040204" pitchFamily="34" charset="-120"/>
              </a:rPr>
              <a:t>把布道</a:t>
            </a:r>
            <a:r>
              <a:rPr lang="zh-CN" altLang="en-US" b="1" dirty="0">
                <a:latin typeface="Microsoft JhengHei" panose="020B0604030504040204" pitchFamily="34" charset="-120"/>
                <a:ea typeface="Microsoft JhengHei" panose="020B0604030504040204" pitchFamily="34" charset="-120"/>
              </a:rPr>
              <a:t>连在</a:t>
            </a:r>
            <a:r>
              <a:rPr lang="zh-CN" altLang="zh-CN" b="1" dirty="0">
                <a:latin typeface="Microsoft JhengHei" panose="020B0604030504040204" pitchFamily="34" charset="-120"/>
                <a:ea typeface="Microsoft JhengHei" panose="020B0604030504040204" pitchFamily="34" charset="-120"/>
              </a:rPr>
              <a:t>圣战的思想</a:t>
            </a:r>
            <a:r>
              <a:rPr lang="zh-CN" altLang="en-US"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在伊斯兰的两个称为齐斯曼（</a:t>
            </a:r>
            <a:r>
              <a:rPr lang="en-US" altLang="zh-CN" b="1" dirty="0" err="1">
                <a:latin typeface="Microsoft JhengHei" panose="020B0604030504040204" pitchFamily="34" charset="-120"/>
                <a:ea typeface="Microsoft JhengHei" panose="020B0604030504040204" pitchFamily="34" charset="-120"/>
              </a:rPr>
              <a:t>Kithman</a:t>
            </a:r>
            <a:r>
              <a:rPr lang="zh-CN" altLang="zh-CN" b="1" dirty="0">
                <a:latin typeface="Microsoft JhengHei" panose="020B0604030504040204" pitchFamily="34" charset="-120"/>
                <a:ea typeface="Microsoft JhengHei" panose="020B0604030504040204" pitchFamily="34" charset="-120"/>
              </a:rPr>
              <a:t>）和塔基亚（</a:t>
            </a:r>
            <a:r>
              <a:rPr lang="en-US" altLang="zh-CN" b="1" dirty="0" err="1">
                <a:latin typeface="Microsoft JhengHei" panose="020B0604030504040204" pitchFamily="34" charset="-120"/>
                <a:ea typeface="Microsoft JhengHei" panose="020B0604030504040204" pitchFamily="34" charset="-120"/>
              </a:rPr>
              <a:t>Taqiya</a:t>
            </a:r>
            <a:r>
              <a:rPr lang="zh-CN" altLang="zh-CN" b="1" dirty="0">
                <a:latin typeface="Microsoft JhengHei" panose="020B0604030504040204" pitchFamily="34" charset="-120"/>
                <a:ea typeface="Microsoft JhengHei" panose="020B0604030504040204" pitchFamily="34" charset="-120"/>
              </a:rPr>
              <a:t>）的教义之下</a:t>
            </a:r>
            <a:r>
              <a:rPr lang="zh-CN" altLang="en-US"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可以找到其</a:t>
            </a:r>
            <a:r>
              <a:rPr lang="zh-CN" altLang="en-US" b="1" dirty="0">
                <a:latin typeface="Microsoft JhengHei" panose="020B0604030504040204" pitchFamily="34" charset="-120"/>
                <a:ea typeface="Microsoft JhengHei" panose="020B0604030504040204" pitchFamily="34" charset="-120"/>
              </a:rPr>
              <a:t>说谎的</a:t>
            </a:r>
            <a:r>
              <a:rPr lang="zh-CN" altLang="zh-CN" b="1" dirty="0">
                <a:latin typeface="Microsoft JhengHei" panose="020B0604030504040204" pitchFamily="34" charset="-120"/>
                <a:ea typeface="Microsoft JhengHei" panose="020B0604030504040204" pitchFamily="34" charset="-120"/>
              </a:rPr>
              <a:t>依据。齐斯曼就是特意隐瞒</a:t>
            </a:r>
            <a:r>
              <a:rPr lang="zh-CN" altLang="en-US" b="1" dirty="0">
                <a:latin typeface="Microsoft JhengHei" panose="020B0604030504040204" pitchFamily="34" charset="-120"/>
                <a:ea typeface="Microsoft JhengHei" panose="020B0604030504040204" pitchFamily="34" charset="-120"/>
              </a:rPr>
              <a:t>自己</a:t>
            </a:r>
            <a:r>
              <a:rPr lang="zh-CN" altLang="zh-CN" b="1" dirty="0">
                <a:latin typeface="Microsoft JhengHei" panose="020B0604030504040204" pitchFamily="34" charset="-120"/>
                <a:ea typeface="Microsoft JhengHei" panose="020B0604030504040204" pitchFamily="34" charset="-120"/>
              </a:rPr>
              <a:t>的信仰。</a:t>
            </a:r>
            <a:r>
              <a:rPr lang="zh-CN" altLang="en-US" b="1" dirty="0">
                <a:latin typeface="Microsoft JhengHei" panose="020B0604030504040204" pitchFamily="34" charset="-120"/>
                <a:ea typeface="Microsoft JhengHei" panose="020B0604030504040204" pitchFamily="34" charset="-120"/>
              </a:rPr>
              <a:t>不论是</a:t>
            </a:r>
            <a:r>
              <a:rPr lang="zh-CN" altLang="zh-CN" b="1" dirty="0">
                <a:latin typeface="Microsoft JhengHei" panose="020B0604030504040204" pitchFamily="34" charset="-120"/>
                <a:ea typeface="Microsoft JhengHei" panose="020B0604030504040204" pitchFamily="34" charset="-120"/>
              </a:rPr>
              <a:t>什叶派</a:t>
            </a:r>
            <a:r>
              <a:rPr lang="zh-CN" altLang="en-US" b="1" dirty="0">
                <a:latin typeface="Microsoft JhengHei" panose="020B0604030504040204" pitchFamily="34" charset="-120"/>
                <a:ea typeface="Microsoft JhengHei" panose="020B0604030504040204" pitchFamily="34" charset="-120"/>
              </a:rPr>
              <a:t>还是孙尼派</a:t>
            </a:r>
            <a:r>
              <a:rPr lang="zh-CN" altLang="zh-CN" b="1" dirty="0">
                <a:latin typeface="Microsoft JhengHei" panose="020B0604030504040204" pitchFamily="34" charset="-120"/>
                <a:ea typeface="Microsoft JhengHei" panose="020B0604030504040204" pitchFamily="34" charset="-120"/>
              </a:rPr>
              <a:t>穆斯林</a:t>
            </a:r>
            <a:r>
              <a:rPr lang="zh-CN" altLang="en-US"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所实践的一种撒谎形式。</a:t>
            </a:r>
            <a:endParaRPr lang="en-US" altLang="zh-CN" b="1" dirty="0">
              <a:latin typeface="Microsoft JhengHei" panose="020B0604030504040204" pitchFamily="34" charset="-120"/>
              <a:ea typeface="Microsoft JhengHei" panose="020B0604030504040204" pitchFamily="34" charset="-120"/>
            </a:endParaRPr>
          </a:p>
          <a:p>
            <a:pPr>
              <a:lnSpc>
                <a:spcPct val="100000"/>
              </a:lnSpc>
              <a:spcBef>
                <a:spcPct val="0"/>
              </a:spcBef>
              <a:buNone/>
            </a:pPr>
            <a:endParaRPr lang="en-US" altLang="zh-CN" b="1" dirty="0">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CN" altLang="zh-CN" b="1" dirty="0">
                <a:latin typeface="Microsoft JhengHei" panose="020B0604030504040204" pitchFamily="34" charset="-120"/>
                <a:ea typeface="Microsoft JhengHei" panose="020B0604030504040204" pitchFamily="34" charset="-120"/>
              </a:rPr>
              <a:t>什叶派伊斯兰的第六位伊玛目贾法尔萨迪克（</a:t>
            </a:r>
            <a:r>
              <a:rPr lang="en-US" altLang="zh-CN" b="1" dirty="0" err="1">
                <a:latin typeface="Microsoft JhengHei" panose="020B0604030504040204" pitchFamily="34" charset="-120"/>
                <a:ea typeface="Microsoft JhengHei" panose="020B0604030504040204" pitchFamily="34" charset="-120"/>
              </a:rPr>
              <a:t>Jafar</a:t>
            </a:r>
            <a:r>
              <a:rPr lang="en-US" altLang="zh-CN" b="1" dirty="0">
                <a:latin typeface="Microsoft JhengHei" panose="020B0604030504040204" pitchFamily="34" charset="-120"/>
                <a:ea typeface="Microsoft JhengHei" panose="020B0604030504040204" pitchFamily="34" charset="-120"/>
              </a:rPr>
              <a:t> </a:t>
            </a:r>
            <a:r>
              <a:rPr lang="en-US" altLang="zh-CN" b="1" dirty="0" err="1">
                <a:latin typeface="Microsoft JhengHei" panose="020B0604030504040204" pitchFamily="34" charset="-120"/>
                <a:ea typeface="Microsoft JhengHei" panose="020B0604030504040204" pitchFamily="34" charset="-120"/>
              </a:rPr>
              <a:t>Sadiq</a:t>
            </a:r>
            <a:r>
              <a:rPr lang="zh-CN" altLang="zh-CN" b="1" dirty="0">
                <a:latin typeface="Microsoft JhengHei" panose="020B0604030504040204" pitchFamily="34" charset="-120"/>
                <a:ea typeface="Microsoft JhengHei" panose="020B0604030504040204" pitchFamily="34" charset="-120"/>
              </a:rPr>
              <a:t>）清楚地阐述了这个教义：</a:t>
            </a:r>
            <a:r>
              <a:rPr lang="zh-CN" altLang="zh-CN" b="1" dirty="0">
                <a:solidFill>
                  <a:srgbClr val="009900"/>
                </a:solidFill>
                <a:latin typeface="Microsoft JhengHei" panose="020B0604030504040204" pitchFamily="34" charset="-120"/>
                <a:ea typeface="Microsoft JhengHei" panose="020B0604030504040204" pitchFamily="34" charset="-120"/>
              </a:rPr>
              <a:t>一个暴露我们宗教的某些方面的人</a:t>
            </a:r>
            <a:r>
              <a:rPr lang="zh-CN" altLang="en-US" b="1" dirty="0">
                <a:solidFill>
                  <a:srgbClr val="009900"/>
                </a:solidFill>
                <a:latin typeface="Microsoft JhengHei" panose="020B0604030504040204" pitchFamily="34" charset="-120"/>
                <a:ea typeface="Microsoft JhengHei" panose="020B0604030504040204" pitchFamily="34" charset="-120"/>
              </a:rPr>
              <a:t>，</a:t>
            </a:r>
            <a:r>
              <a:rPr lang="zh-CN" altLang="zh-CN" b="1" dirty="0">
                <a:solidFill>
                  <a:srgbClr val="009900"/>
                </a:solidFill>
                <a:latin typeface="Microsoft JhengHei" panose="020B0604030504040204" pitchFamily="34" charset="-120"/>
                <a:ea typeface="Microsoft JhengHei" panose="020B0604030504040204" pitchFamily="34" charset="-120"/>
              </a:rPr>
              <a:t>就像一个蓄意谋杀我们的人</a:t>
            </a:r>
            <a:r>
              <a:rPr lang="en-US" altLang="zh-CN" sz="2000" b="1" dirty="0">
                <a:latin typeface="Microsoft JhengHei" panose="020B0604030504040204" pitchFamily="34" charset="-120"/>
                <a:ea typeface="Microsoft JhengHei" panose="020B0604030504040204" pitchFamily="34" charset="-120"/>
              </a:rPr>
              <a:t>Hadith Imam </a:t>
            </a:r>
            <a:r>
              <a:rPr lang="en-US" altLang="zh-CN" sz="2000" b="1" dirty="0" err="1">
                <a:latin typeface="Microsoft JhengHei" panose="020B0604030504040204" pitchFamily="34" charset="-120"/>
                <a:ea typeface="Microsoft JhengHei" panose="020B0604030504040204" pitchFamily="34" charset="-120"/>
              </a:rPr>
              <a:t>Jafar</a:t>
            </a:r>
            <a:r>
              <a:rPr lang="en-US" altLang="zh-CN" sz="2000" b="1" dirty="0">
                <a:latin typeface="Microsoft JhengHei" panose="020B0604030504040204" pitchFamily="34" charset="-120"/>
                <a:ea typeface="Microsoft JhengHei" panose="020B0604030504040204" pitchFamily="34" charset="-120"/>
              </a:rPr>
              <a:t> </a:t>
            </a:r>
            <a:r>
              <a:rPr lang="en-US" altLang="zh-CN" sz="2000" b="1" dirty="0" err="1">
                <a:latin typeface="Microsoft JhengHei" panose="020B0604030504040204" pitchFamily="34" charset="-120"/>
                <a:ea typeface="Microsoft JhengHei" panose="020B0604030504040204" pitchFamily="34" charset="-120"/>
              </a:rPr>
              <a:t>Sadiq</a:t>
            </a:r>
            <a:r>
              <a:rPr lang="en-US" altLang="zh-CN" sz="2000" b="1" dirty="0">
                <a:latin typeface="Microsoft JhengHei" panose="020B0604030504040204" pitchFamily="34" charset="-120"/>
                <a:ea typeface="Microsoft JhengHei" panose="020B0604030504040204" pitchFamily="34" charset="-120"/>
              </a:rPr>
              <a:t> Footnote. #1 </a:t>
            </a:r>
            <a:r>
              <a:rPr lang="en-US" altLang="zh-CN" sz="2000" b="1" dirty="0" err="1">
                <a:latin typeface="Microsoft JhengHei" panose="020B0604030504040204" pitchFamily="34" charset="-120"/>
                <a:ea typeface="Microsoft JhengHei" panose="020B0604030504040204" pitchFamily="34" charset="-120"/>
              </a:rPr>
              <a:t>Usool</a:t>
            </a:r>
            <a:r>
              <a:rPr lang="en-US" altLang="zh-CN" sz="2000" b="1" dirty="0">
                <a:latin typeface="Microsoft JhengHei" panose="020B0604030504040204" pitchFamily="34" charset="-120"/>
                <a:ea typeface="Microsoft JhengHei" panose="020B0604030504040204" pitchFamily="34" charset="-120"/>
              </a:rPr>
              <a:t> al </a:t>
            </a:r>
            <a:r>
              <a:rPr lang="en-US" altLang="zh-CN" sz="2000" b="1" dirty="0" err="1">
                <a:latin typeface="Microsoft JhengHei" panose="020B0604030504040204" pitchFamily="34" charset="-120"/>
                <a:ea typeface="Microsoft JhengHei" panose="020B0604030504040204" pitchFamily="34" charset="-120"/>
              </a:rPr>
              <a:t>Kafi</a:t>
            </a:r>
            <a:r>
              <a:rPr lang="en-US" altLang="zh-CN" sz="2000" b="1" dirty="0">
                <a:latin typeface="Microsoft JhengHei" panose="020B0604030504040204" pitchFamily="34" charset="-120"/>
                <a:ea typeface="Microsoft JhengHei" panose="020B0604030504040204" pitchFamily="34" charset="-120"/>
              </a:rPr>
              <a:t>, p.88 </a:t>
            </a:r>
            <a:r>
              <a:rPr lang="zh-CN" altLang="en-US" b="1" dirty="0">
                <a:solidFill>
                  <a:srgbClr val="009900"/>
                </a:solidFill>
                <a:latin typeface="Microsoft JhengHei" panose="020B0604030504040204" pitchFamily="34" charset="-120"/>
                <a:ea typeface="Microsoft JhengHei" panose="020B0604030504040204" pitchFamily="34" charset="-120"/>
              </a:rPr>
              <a:t>。</a:t>
            </a:r>
            <a:r>
              <a:rPr lang="en-US" altLang="zh-CN" b="1" dirty="0">
                <a:solidFill>
                  <a:srgbClr val="009900"/>
                </a:solidFill>
                <a:latin typeface="Microsoft JhengHei" panose="020B0604030504040204" pitchFamily="34" charset="-120"/>
                <a:ea typeface="Microsoft JhengHei" panose="020B0604030504040204" pitchFamily="34" charset="-120"/>
              </a:rPr>
              <a:t> </a:t>
            </a:r>
            <a:r>
              <a:rPr lang="zh-CN" altLang="zh-CN" b="1" dirty="0">
                <a:solidFill>
                  <a:srgbClr val="009900"/>
                </a:solidFill>
                <a:latin typeface="Microsoft JhengHei" panose="020B0604030504040204" pitchFamily="34" charset="-120"/>
                <a:ea typeface="Microsoft JhengHei" panose="020B0604030504040204" pitchFamily="34" charset="-120"/>
              </a:rPr>
              <a:t>你们属于这样一个宗教，谁隐瞒它，安拉就会荣耀他，谁揭露它，安拉就会羞辱他</a:t>
            </a:r>
            <a:r>
              <a:rPr lang="en-US" altLang="zh-CN" sz="2000" b="1" dirty="0">
                <a:latin typeface="Microsoft JhengHei" panose="020B0604030504040204" pitchFamily="34" charset="-120"/>
                <a:ea typeface="Microsoft JhengHei" panose="020B0604030504040204" pitchFamily="34" charset="-120"/>
              </a:rPr>
              <a:t>ibid. Ft. #2, Ibid, p.522</a:t>
            </a:r>
          </a:p>
          <a:p>
            <a:pPr>
              <a:lnSpc>
                <a:spcPct val="100000"/>
              </a:lnSpc>
              <a:spcBef>
                <a:spcPct val="0"/>
              </a:spcBef>
              <a:buNone/>
            </a:pPr>
            <a:endParaRPr lang="zh-CN" altLang="zh-CN" b="1" dirty="0">
              <a:solidFill>
                <a:srgbClr val="009900"/>
              </a:solidFill>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CN" altLang="zh-CN" b="1" dirty="0">
                <a:latin typeface="Microsoft JhengHei" panose="020B0604030504040204" pitchFamily="34" charset="-120"/>
                <a:ea typeface="Microsoft JhengHei" panose="020B0604030504040204" pitchFamily="34" charset="-120"/>
              </a:rPr>
              <a:t>所以什叶派</a:t>
            </a:r>
            <a:r>
              <a:rPr lang="zh-CN" altLang="en-US" b="1" dirty="0">
                <a:latin typeface="Microsoft JhengHei" panose="020B0604030504040204" pitchFamily="34" charset="-120"/>
                <a:ea typeface="Microsoft JhengHei" panose="020B0604030504040204" pitchFamily="34" charset="-120"/>
              </a:rPr>
              <a:t>和孙尼派</a:t>
            </a:r>
            <a:r>
              <a:rPr lang="zh-CN" altLang="zh-CN" b="1" dirty="0">
                <a:latin typeface="Microsoft JhengHei" panose="020B0604030504040204" pitchFamily="34" charset="-120"/>
                <a:ea typeface="Microsoft JhengHei" panose="020B0604030504040204" pitchFamily="34" charset="-120"/>
              </a:rPr>
              <a:t>穆斯林</a:t>
            </a:r>
            <a:r>
              <a:rPr lang="zh-CN" altLang="en-US"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被命令去有意地掩饰他们真正所相信的东西，目的是误导局外人</a:t>
            </a:r>
            <a:r>
              <a:rPr lang="zh-CN" altLang="en-US"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使</a:t>
            </a:r>
            <a:r>
              <a:rPr lang="zh-CN" altLang="en-US" b="1" dirty="0">
                <a:latin typeface="Microsoft JhengHei" panose="020B0604030504040204" pitchFamily="34" charset="-120"/>
                <a:ea typeface="Microsoft JhengHei" panose="020B0604030504040204" pitchFamily="34" charset="-120"/>
              </a:rPr>
              <a:t>敌人</a:t>
            </a:r>
            <a:r>
              <a:rPr lang="zh-CN" altLang="zh-CN" b="1" dirty="0">
                <a:latin typeface="Microsoft JhengHei" panose="020B0604030504040204" pitchFamily="34" charset="-120"/>
                <a:ea typeface="Microsoft JhengHei" panose="020B0604030504040204" pitchFamily="34" charset="-120"/>
              </a:rPr>
              <a:t>看不出他们宗教的真正本质。</a:t>
            </a:r>
            <a:endParaRPr lang="zh-CN" alt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04884649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2CA22C91-C1F1-4F71-82AF-B4D2B934BA21}" type="slidenum">
              <a:rPr lang="en-US" altLang="zh-CN"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111</a:t>
            </a:fld>
            <a:endParaRPr lang="en-US" altLang="zh-CN" sz="1400">
              <a:latin typeface="Arial" panose="020B0604020202020204" pitchFamily="34" charset="0"/>
              <a:ea typeface="新宋体" panose="02010609030101010101" pitchFamily="49" charset="-122"/>
            </a:endParaRPr>
          </a:p>
        </p:txBody>
      </p:sp>
      <p:sp>
        <p:nvSpPr>
          <p:cNvPr id="139267" name="TextBox 3"/>
          <p:cNvSpPr txBox="1">
            <a:spLocks noChangeArrowheads="1"/>
          </p:cNvSpPr>
          <p:nvPr/>
        </p:nvSpPr>
        <p:spPr bwMode="auto">
          <a:xfrm>
            <a:off x="0" y="0"/>
            <a:ext cx="12192000"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zh-CN" b="1" dirty="0">
                <a:latin typeface="Microsoft JhengHei" panose="020B0604030504040204" pitchFamily="34" charset="-120"/>
                <a:ea typeface="Microsoft JhengHei" panose="020B0604030504040204" pitchFamily="34" charset="-120"/>
              </a:rPr>
              <a:t>齐斯曼教义和塔基亚教义</a:t>
            </a:r>
            <a:r>
              <a:rPr lang="zh-CN" altLang="en-US"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在本质上没有什么不同。一位什叶派穆斯林经注家这样定义塔基亚教义：</a:t>
            </a:r>
            <a:endParaRPr lang="en-US" altLang="zh-CN"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 typeface="Arial" panose="020B0604020202020204" pitchFamily="34" charset="0"/>
              <a:buNone/>
            </a:pPr>
            <a:r>
              <a:rPr lang="en-US" altLang="zh-CN" b="1" dirty="0">
                <a:solidFill>
                  <a:srgbClr val="006600"/>
                </a:solidFill>
                <a:latin typeface="Microsoft JhengHei" panose="020B0604030504040204" pitchFamily="34" charset="-120"/>
                <a:ea typeface="Microsoft JhengHei" panose="020B0604030504040204" pitchFamily="34" charset="-120"/>
              </a:rPr>
              <a:t>“</a:t>
            </a:r>
            <a:r>
              <a:rPr lang="en-US" altLang="zh-CN" b="1" dirty="0" err="1">
                <a:solidFill>
                  <a:srgbClr val="006600"/>
                </a:solidFill>
                <a:latin typeface="Microsoft JhengHei" panose="020B0604030504040204" pitchFamily="34" charset="-120"/>
                <a:ea typeface="Microsoft JhengHei" panose="020B0604030504040204" pitchFamily="34" charset="-120"/>
              </a:rPr>
              <a:t>Taqiyya</a:t>
            </a:r>
            <a:r>
              <a:rPr lang="en-US" altLang="zh-CN" b="1" dirty="0">
                <a:solidFill>
                  <a:srgbClr val="006600"/>
                </a:solidFill>
                <a:latin typeface="Microsoft JhengHei" panose="020B0604030504040204" pitchFamily="34" charset="-120"/>
                <a:ea typeface="Microsoft JhengHei" panose="020B0604030504040204" pitchFamily="34" charset="-120"/>
              </a:rPr>
              <a:t>”</a:t>
            </a:r>
            <a:r>
              <a:rPr lang="zh-CN" altLang="zh-CN" b="1" dirty="0">
                <a:solidFill>
                  <a:srgbClr val="006600"/>
                </a:solidFill>
                <a:latin typeface="Microsoft JhengHei" panose="020B0604030504040204" pitchFamily="34" charset="-120"/>
                <a:ea typeface="Microsoft JhengHei" panose="020B0604030504040204" pitchFamily="34" charset="-120"/>
              </a:rPr>
              <a:t>（塔基亚）一词的字面意思就是：</a:t>
            </a:r>
            <a:r>
              <a:rPr lang="en-US" altLang="zh-CN" b="1" dirty="0">
                <a:solidFill>
                  <a:srgbClr val="006600"/>
                </a:solidFill>
                <a:latin typeface="Microsoft JhengHei" panose="020B0604030504040204" pitchFamily="34" charset="-120"/>
                <a:ea typeface="Microsoft JhengHei" panose="020B0604030504040204" pitchFamily="34" charset="-120"/>
              </a:rPr>
              <a:t>“</a:t>
            </a:r>
            <a:r>
              <a:rPr lang="zh-CN" altLang="zh-CN" b="1" dirty="0">
                <a:solidFill>
                  <a:srgbClr val="006600"/>
                </a:solidFill>
                <a:latin typeface="Microsoft JhengHei" panose="020B0604030504040204" pitchFamily="34" charset="-120"/>
                <a:ea typeface="Microsoft JhengHei" panose="020B0604030504040204" pitchFamily="34" charset="-120"/>
              </a:rPr>
              <a:t>面临即将到来的危险时，无论现在还是以后，隐藏或掩饰一个人的信仰、信念、想法、感情、意见、</a:t>
            </a:r>
            <a:r>
              <a:rPr lang="zh-CN" altLang="en-US" b="1" dirty="0">
                <a:solidFill>
                  <a:srgbClr val="006600"/>
                </a:solidFill>
                <a:latin typeface="Microsoft JhengHei" panose="020B0604030504040204" pitchFamily="34" charset="-120"/>
                <a:ea typeface="Microsoft JhengHei" panose="020B0604030504040204" pitchFamily="34" charset="-120"/>
              </a:rPr>
              <a:t>所</a:t>
            </a:r>
            <a:r>
              <a:rPr lang="zh-CN" altLang="zh-CN" b="1" dirty="0">
                <a:solidFill>
                  <a:srgbClr val="006600"/>
                </a:solidFill>
                <a:latin typeface="Microsoft JhengHei" panose="020B0604030504040204" pitchFamily="34" charset="-120"/>
                <a:ea typeface="Microsoft JhengHei" panose="020B0604030504040204" pitchFamily="34" charset="-120"/>
              </a:rPr>
              <a:t>采取的策略，以免让自己受到身体和精神上的伤害。用一个词来翻译它的话可以是</a:t>
            </a:r>
            <a:r>
              <a:rPr lang="en-US" altLang="zh-CN" b="1" dirty="0">
                <a:solidFill>
                  <a:srgbClr val="006600"/>
                </a:solidFill>
                <a:latin typeface="Microsoft JhengHei" panose="020B0604030504040204" pitchFamily="34" charset="-120"/>
                <a:ea typeface="Microsoft JhengHei" panose="020B0604030504040204" pitchFamily="34" charset="-120"/>
              </a:rPr>
              <a:t>“Dissimulation</a:t>
            </a:r>
            <a:r>
              <a:rPr lang="zh-CN" altLang="zh-CN" b="1" dirty="0">
                <a:solidFill>
                  <a:srgbClr val="006600"/>
                </a:solidFill>
                <a:latin typeface="Microsoft JhengHei" panose="020B0604030504040204" pitchFamily="34" charset="-120"/>
                <a:ea typeface="Microsoft JhengHei" panose="020B0604030504040204" pitchFamily="34" charset="-120"/>
              </a:rPr>
              <a:t>（掩饰、虚伪）</a:t>
            </a:r>
            <a:r>
              <a:rPr lang="en-US" altLang="zh-CN" b="1" dirty="0">
                <a:solidFill>
                  <a:srgbClr val="006600"/>
                </a:solidFill>
                <a:latin typeface="Microsoft JhengHei" panose="020B0604030504040204" pitchFamily="34" charset="-120"/>
                <a:ea typeface="Microsoft JhengHei" panose="020B0604030504040204" pitchFamily="34" charset="-120"/>
              </a:rPr>
              <a:t>”</a:t>
            </a:r>
            <a:r>
              <a:rPr lang="zh-CN" altLang="zh-CN" b="1" dirty="0">
                <a:solidFill>
                  <a:srgbClr val="006600"/>
                </a:solidFill>
                <a:latin typeface="Microsoft JhengHei" panose="020B0604030504040204" pitchFamily="34" charset="-120"/>
                <a:ea typeface="Microsoft JhengHei" panose="020B0604030504040204" pitchFamily="34" charset="-120"/>
              </a:rPr>
              <a:t>一词</a:t>
            </a:r>
            <a:r>
              <a:rPr lang="en-US" altLang="zh-CN" b="1" dirty="0">
                <a:latin typeface="Microsoft JhengHei" panose="020B0604030504040204" pitchFamily="34" charset="-120"/>
                <a:ea typeface="Microsoft JhengHei" panose="020B0604030504040204" pitchFamily="34" charset="-120"/>
              </a:rPr>
              <a:t> </a:t>
            </a:r>
            <a:r>
              <a:rPr lang="en-US" altLang="zh-CN" sz="2000" b="1" dirty="0">
                <a:latin typeface="Microsoft JhengHei" panose="020B0604030504040204" pitchFamily="34" charset="-120"/>
                <a:ea typeface="Microsoft JhengHei" panose="020B0604030504040204" pitchFamily="34" charset="-120"/>
              </a:rPr>
              <a:t>A Shite Encyclopedia October 1995 </a:t>
            </a:r>
          </a:p>
          <a:p>
            <a:pPr>
              <a:lnSpc>
                <a:spcPct val="100000"/>
              </a:lnSpc>
              <a:spcBef>
                <a:spcPct val="0"/>
              </a:spcBef>
              <a:buNone/>
            </a:pPr>
            <a:endParaRPr lang="en-US" altLang="zh-CN" b="1" dirty="0">
              <a:solidFill>
                <a:srgbClr val="009900"/>
              </a:solidFill>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CN" altLang="zh-CN" b="1" dirty="0">
                <a:solidFill>
                  <a:srgbClr val="009900"/>
                </a:solidFill>
                <a:latin typeface="Microsoft JhengHei" panose="020B0604030504040204" pitchFamily="34" charset="-120"/>
                <a:ea typeface="Microsoft JhengHei" panose="020B0604030504040204" pitchFamily="34" charset="-120"/>
              </a:rPr>
              <a:t>塔基亚（</a:t>
            </a:r>
            <a:r>
              <a:rPr lang="en-US" altLang="zh-CN" b="1" dirty="0" err="1">
                <a:solidFill>
                  <a:srgbClr val="009900"/>
                </a:solidFill>
                <a:latin typeface="Microsoft JhengHei" panose="020B0604030504040204" pitchFamily="34" charset="-120"/>
                <a:ea typeface="Microsoft JhengHei" panose="020B0604030504040204" pitchFamily="34" charset="-120"/>
              </a:rPr>
              <a:t>Taqiya</a:t>
            </a:r>
            <a:r>
              <a:rPr lang="zh-CN" altLang="zh-CN" b="1" dirty="0">
                <a:solidFill>
                  <a:srgbClr val="009900"/>
                </a:solidFill>
                <a:latin typeface="Microsoft JhengHei" panose="020B0604030504040204" pitchFamily="34" charset="-120"/>
                <a:ea typeface="Microsoft JhengHei" panose="020B0604030504040204" pitchFamily="34" charset="-120"/>
              </a:rPr>
              <a:t>）</a:t>
            </a:r>
            <a:r>
              <a:rPr lang="zh-CN" altLang="en-US" b="1" dirty="0">
                <a:solidFill>
                  <a:srgbClr val="009900"/>
                </a:solidFill>
                <a:latin typeface="Microsoft JhengHei" panose="020B0604030504040204" pitchFamily="34" charset="-120"/>
                <a:ea typeface="Microsoft JhengHei" panose="020B0604030504040204" pitchFamily="34" charset="-120"/>
              </a:rPr>
              <a:t>教育的来源</a:t>
            </a:r>
            <a:r>
              <a:rPr lang="zh-CN" altLang="zh-CN" b="1" dirty="0">
                <a:solidFill>
                  <a:srgbClr val="009900"/>
                </a:solidFill>
                <a:latin typeface="Microsoft JhengHei" panose="020B0604030504040204" pitchFamily="34" charset="-120"/>
                <a:ea typeface="Microsoft JhengHei" panose="020B0604030504040204" pitchFamily="34" charset="-120"/>
              </a:rPr>
              <a:t>：</a:t>
            </a:r>
          </a:p>
          <a:p>
            <a:pPr>
              <a:lnSpc>
                <a:spcPct val="100000"/>
              </a:lnSpc>
              <a:spcBef>
                <a:spcPct val="0"/>
              </a:spcBef>
              <a:buNone/>
            </a:pPr>
            <a:r>
              <a:rPr lang="zh-CN" altLang="en-US" b="1" dirty="0">
                <a:latin typeface="Microsoft JhengHei" panose="020B0604030504040204" pitchFamily="34" charset="-120"/>
                <a:ea typeface="Microsoft JhengHei" panose="020B0604030504040204" pitchFamily="34" charset="-120"/>
              </a:rPr>
              <a:t>穆罕默德</a:t>
            </a:r>
            <a:r>
              <a:rPr lang="zh-CN" altLang="zh-CN" b="1" dirty="0">
                <a:latin typeface="Microsoft JhengHei" panose="020B0604030504040204" pitchFamily="34" charset="-120"/>
                <a:ea typeface="Microsoft JhengHei" panose="020B0604030504040204" pitchFamily="34" charset="-120"/>
              </a:rPr>
              <a:t>教穆斯林为了保护自己</a:t>
            </a:r>
            <a:r>
              <a:rPr lang="zh-CN" altLang="en-US"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允许否认他们的信仰。穆斯林</a:t>
            </a:r>
            <a:r>
              <a:rPr lang="zh-CN" altLang="en-US" b="1" dirty="0">
                <a:latin typeface="Microsoft JhengHei" panose="020B0604030504040204" pitchFamily="34" charset="-120"/>
                <a:ea typeface="Microsoft JhengHei" panose="020B0604030504040204" pitchFamily="34" charset="-120"/>
              </a:rPr>
              <a:t>在敌人面前</a:t>
            </a:r>
            <a:r>
              <a:rPr lang="zh-CN" altLang="zh-CN" b="1" dirty="0">
                <a:latin typeface="Microsoft JhengHei" panose="020B0604030504040204" pitchFamily="34" charset="-120"/>
                <a:ea typeface="Microsoft JhengHei" panose="020B0604030504040204" pitchFamily="34" charset="-120"/>
              </a:rPr>
              <a:t>否认</a:t>
            </a:r>
            <a:r>
              <a:rPr lang="zh-CN" altLang="en-US" b="1" dirty="0">
                <a:latin typeface="Microsoft JhengHei" panose="020B0604030504040204" pitchFamily="34" charset="-120"/>
                <a:ea typeface="Microsoft JhengHei" panose="020B0604030504040204" pitchFamily="34" charset="-120"/>
              </a:rPr>
              <a:t>自己</a:t>
            </a:r>
            <a:r>
              <a:rPr lang="zh-CN" altLang="zh-CN" b="1" dirty="0">
                <a:latin typeface="Microsoft JhengHei" panose="020B0604030504040204" pitchFamily="34" charset="-120"/>
                <a:ea typeface="Microsoft JhengHei" panose="020B0604030504040204" pitchFamily="34" charset="-120"/>
              </a:rPr>
              <a:t>信仰的行为</a:t>
            </a:r>
            <a:r>
              <a:rPr lang="zh-CN" altLang="en-US"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可以得到宽恕，前提是只要他们</a:t>
            </a:r>
            <a:r>
              <a:rPr lang="zh-CN" altLang="en-US" b="1" dirty="0">
                <a:latin typeface="Microsoft JhengHei" panose="020B0604030504040204" pitchFamily="34" charset="-120"/>
                <a:ea typeface="Microsoft JhengHei" panose="020B0604030504040204" pitchFamily="34" charset="-120"/>
              </a:rPr>
              <a:t>对自己的信仰，</a:t>
            </a:r>
            <a:r>
              <a:rPr lang="zh-CN" altLang="zh-CN" b="1" dirty="0">
                <a:latin typeface="Microsoft JhengHei" panose="020B0604030504040204" pitchFamily="34" charset="-120"/>
                <a:ea typeface="Microsoft JhengHei" panose="020B0604030504040204" pitchFamily="34" charset="-120"/>
              </a:rPr>
              <a:t>没有真正动摇（</a:t>
            </a:r>
            <a:r>
              <a:rPr lang="zh-CN" altLang="en-US" b="1" dirty="0">
                <a:latin typeface="Microsoft JhengHei" panose="020B0604030504040204" pitchFamily="34" charset="-120"/>
                <a:ea typeface="Microsoft JhengHei" panose="020B0604030504040204" pitchFamily="34" charset="-120"/>
              </a:rPr>
              <a:t>即，</a:t>
            </a:r>
            <a:r>
              <a:rPr lang="zh-CN" altLang="zh-CN" b="1" dirty="0">
                <a:latin typeface="Microsoft JhengHei" panose="020B0604030504040204" pitchFamily="34" charset="-120"/>
                <a:ea typeface="Microsoft JhengHei" panose="020B0604030504040204" pitchFamily="34" charset="-120"/>
              </a:rPr>
              <a:t>他们的否认</a:t>
            </a:r>
            <a:r>
              <a:rPr lang="zh-CN" altLang="en-US"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纯粹是一个谎言）：</a:t>
            </a:r>
          </a:p>
          <a:p>
            <a:pPr>
              <a:lnSpc>
                <a:spcPct val="100000"/>
              </a:lnSpc>
              <a:spcBef>
                <a:spcPct val="0"/>
              </a:spcBef>
              <a:buNone/>
            </a:pPr>
            <a:endParaRPr lang="en-US" altLang="zh-CN" b="1" dirty="0">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CN" altLang="zh-CN" b="1" dirty="0">
                <a:solidFill>
                  <a:srgbClr val="009900"/>
                </a:solidFill>
                <a:latin typeface="Microsoft JhengHei" panose="020B0604030504040204" pitchFamily="34" charset="-120"/>
                <a:ea typeface="Microsoft JhengHei" panose="020B0604030504040204" pitchFamily="34" charset="-120"/>
              </a:rPr>
              <a:t>古</a:t>
            </a:r>
            <a:r>
              <a:rPr lang="en-US" altLang="zh-CN" b="1" dirty="0">
                <a:solidFill>
                  <a:srgbClr val="009900"/>
                </a:solidFill>
                <a:latin typeface="Microsoft JhengHei" panose="020B0604030504040204" pitchFamily="34" charset="-120"/>
                <a:ea typeface="Microsoft JhengHei" panose="020B0604030504040204" pitchFamily="34" charset="-120"/>
              </a:rPr>
              <a:t>16</a:t>
            </a:r>
            <a:r>
              <a:rPr lang="zh-CN" altLang="zh-CN" b="1" dirty="0">
                <a:solidFill>
                  <a:srgbClr val="009900"/>
                </a:solidFill>
                <a:latin typeface="Microsoft JhengHei" panose="020B0604030504040204" pitchFamily="34" charset="-120"/>
                <a:ea typeface="Microsoft JhengHei" panose="020B0604030504040204" pitchFamily="34" charset="-120"/>
              </a:rPr>
              <a:t>：</a:t>
            </a:r>
            <a:r>
              <a:rPr lang="en-US" altLang="zh-CN" b="1" dirty="0">
                <a:solidFill>
                  <a:srgbClr val="009900"/>
                </a:solidFill>
                <a:latin typeface="Microsoft JhengHei" panose="020B0604030504040204" pitchFamily="34" charset="-120"/>
                <a:ea typeface="Microsoft JhengHei" panose="020B0604030504040204" pitchFamily="34" charset="-120"/>
              </a:rPr>
              <a:t>106 </a:t>
            </a:r>
            <a:r>
              <a:rPr lang="zh-CN" altLang="zh-CN" b="1" dirty="0">
                <a:solidFill>
                  <a:srgbClr val="009900"/>
                </a:solidFill>
                <a:latin typeface="Microsoft JhengHei" panose="020B0604030504040204" pitchFamily="34" charset="-120"/>
                <a:ea typeface="Microsoft JhengHei" panose="020B0604030504040204" pitchFamily="34" charset="-120"/>
              </a:rPr>
              <a:t>既信真主之后，又表示不信者－除非被迫宣称不信、内心却为信仰而坚定者</a:t>
            </a:r>
            <a:r>
              <a:rPr lang="zh-CN" altLang="en-US" b="1" dirty="0">
                <a:solidFill>
                  <a:srgbClr val="009900"/>
                </a:solidFill>
                <a:latin typeface="Microsoft JhengHei" panose="020B0604030504040204" pitchFamily="34" charset="-120"/>
                <a:ea typeface="Microsoft JhengHei" panose="020B0604030504040204" pitchFamily="34" charset="-120"/>
              </a:rPr>
              <a:t>，真主不纪念他的错</a:t>
            </a:r>
            <a:r>
              <a:rPr lang="en-US" altLang="zh-CN" b="1" dirty="0">
                <a:solidFill>
                  <a:srgbClr val="009900"/>
                </a:solidFill>
                <a:latin typeface="Microsoft JhengHei" panose="020B0604030504040204" pitchFamily="34" charset="-120"/>
                <a:ea typeface="Microsoft JhengHei" panose="020B0604030504040204" pitchFamily="34" charset="-120"/>
              </a:rPr>
              <a:t>------</a:t>
            </a:r>
            <a:r>
              <a:rPr lang="zh-CN" altLang="zh-CN" b="1" dirty="0">
                <a:solidFill>
                  <a:srgbClr val="009900"/>
                </a:solidFill>
                <a:latin typeface="Microsoft JhengHei" panose="020B0604030504040204" pitchFamily="34" charset="-120"/>
                <a:ea typeface="Microsoft JhengHei" panose="020B0604030504040204" pitchFamily="34" charset="-120"/>
              </a:rPr>
              <a:t>为不信而心情舒畅者将遭天谴，并受重大的刑罚。</a:t>
            </a:r>
            <a:endParaRPr lang="zh-CN" altLang="en-US" sz="3200" b="1" dirty="0">
              <a:solidFill>
                <a:srgbClr val="009900"/>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25655168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916B9293-8493-4955-BD2B-12261FE51D05}" type="slidenum">
              <a:rPr lang="en-US" altLang="zh-CN"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112</a:t>
            </a:fld>
            <a:endParaRPr lang="en-US" altLang="zh-CN" sz="1400">
              <a:latin typeface="Arial" panose="020B0604020202020204" pitchFamily="34" charset="0"/>
              <a:ea typeface="新宋体" panose="02010609030101010101" pitchFamily="49" charset="-122"/>
            </a:endParaRPr>
          </a:p>
        </p:txBody>
      </p:sp>
      <p:sp>
        <p:nvSpPr>
          <p:cNvPr id="141315" name="TextBox 3"/>
          <p:cNvSpPr txBox="1">
            <a:spLocks noChangeArrowheads="1"/>
          </p:cNvSpPr>
          <p:nvPr/>
        </p:nvSpPr>
        <p:spPr bwMode="auto">
          <a:xfrm>
            <a:off x="0" y="0"/>
            <a:ext cx="12106275"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zh-CN" b="1" dirty="0">
                <a:solidFill>
                  <a:srgbClr val="3366FF"/>
                </a:solidFill>
                <a:latin typeface="Microsoft JhengHei" panose="020B0604030504040204" pitchFamily="34" charset="-120"/>
                <a:ea typeface="Microsoft JhengHei" panose="020B0604030504040204" pitchFamily="34" charset="-120"/>
              </a:rPr>
              <a:t>上面的经文是</a:t>
            </a:r>
            <a:r>
              <a:rPr lang="zh-CN" altLang="en-US" b="1" dirty="0">
                <a:solidFill>
                  <a:srgbClr val="3366FF"/>
                </a:solidFill>
                <a:latin typeface="Microsoft JhengHei" panose="020B0604030504040204" pitchFamily="34" charset="-120"/>
                <a:ea typeface="Microsoft JhengHei" panose="020B0604030504040204" pitchFamily="34" charset="-120"/>
              </a:rPr>
              <a:t>在这</a:t>
            </a:r>
            <a:r>
              <a:rPr lang="zh-CN" altLang="zh-CN" b="1" dirty="0">
                <a:solidFill>
                  <a:srgbClr val="3366FF"/>
                </a:solidFill>
                <a:latin typeface="Microsoft JhengHei" panose="020B0604030504040204" pitchFamily="34" charset="-120"/>
                <a:ea typeface="Microsoft JhengHei" panose="020B0604030504040204" pitchFamily="34" charset="-120"/>
              </a:rPr>
              <a:t>样</a:t>
            </a:r>
            <a:r>
              <a:rPr lang="zh-CN" altLang="en-US" b="1" dirty="0">
                <a:solidFill>
                  <a:srgbClr val="3366FF"/>
                </a:solidFill>
                <a:latin typeface="Microsoft JhengHei" panose="020B0604030504040204" pitchFamily="34" charset="-120"/>
                <a:ea typeface="Microsoft JhengHei" panose="020B0604030504040204" pitchFamily="34" charset="-120"/>
              </a:rPr>
              <a:t>情况下</a:t>
            </a:r>
            <a:r>
              <a:rPr lang="en-US" altLang="zh-CN" b="1" dirty="0">
                <a:solidFill>
                  <a:srgbClr val="3366FF"/>
                </a:solidFill>
                <a:latin typeface="Microsoft JhengHei" panose="020B0604030504040204" pitchFamily="34" charset="-120"/>
                <a:ea typeface="Microsoft JhengHei" panose="020B0604030504040204" pitchFamily="34" charset="-120"/>
              </a:rPr>
              <a:t>“</a:t>
            </a:r>
            <a:r>
              <a:rPr lang="zh-CN" altLang="zh-CN" b="1" dirty="0">
                <a:solidFill>
                  <a:srgbClr val="3366FF"/>
                </a:solidFill>
                <a:latin typeface="Microsoft JhengHei" panose="020B0604030504040204" pitchFamily="34" charset="-120"/>
                <a:ea typeface="Microsoft JhengHei" panose="020B0604030504040204" pitchFamily="34" charset="-120"/>
              </a:rPr>
              <a:t>启示</a:t>
            </a:r>
            <a:r>
              <a:rPr lang="en-US" altLang="zh-CN" b="1" dirty="0">
                <a:solidFill>
                  <a:srgbClr val="3366FF"/>
                </a:solidFill>
                <a:latin typeface="Microsoft JhengHei" panose="020B0604030504040204" pitchFamily="34" charset="-120"/>
                <a:ea typeface="Microsoft JhengHei" panose="020B0604030504040204" pitchFamily="34" charset="-120"/>
              </a:rPr>
              <a:t>”</a:t>
            </a:r>
            <a:r>
              <a:rPr lang="zh-CN" altLang="zh-CN" b="1" dirty="0">
                <a:solidFill>
                  <a:srgbClr val="3366FF"/>
                </a:solidFill>
                <a:latin typeface="Microsoft JhengHei" panose="020B0604030504040204" pitchFamily="34" charset="-120"/>
                <a:ea typeface="Microsoft JhengHei" panose="020B0604030504040204" pitchFamily="34" charset="-120"/>
              </a:rPr>
              <a:t>给穆罕默德的：</a:t>
            </a:r>
          </a:p>
          <a:p>
            <a:pPr eaLnBrk="1" hangingPunct="1">
              <a:lnSpc>
                <a:spcPct val="100000"/>
              </a:lnSpc>
              <a:spcBef>
                <a:spcPct val="0"/>
              </a:spcBef>
              <a:buFontTx/>
              <a:buNone/>
            </a:pPr>
            <a:r>
              <a:rPr lang="zh-CN" altLang="zh-CN" b="1" dirty="0">
                <a:latin typeface="Microsoft JhengHei" panose="020B0604030504040204" pitchFamily="34" charset="-120"/>
                <a:ea typeface="Microsoft JhengHei" panose="020B0604030504040204" pitchFamily="34" charset="-120"/>
              </a:rPr>
              <a:t>不信道的人抓住了</a:t>
            </a:r>
            <a:r>
              <a:rPr lang="en-US" altLang="zh-CN" b="1" dirty="0">
                <a:latin typeface="Microsoft JhengHei" panose="020B0604030504040204" pitchFamily="34" charset="-120"/>
                <a:ea typeface="Microsoft JhengHei" panose="020B0604030504040204" pitchFamily="34" charset="-120"/>
              </a:rPr>
              <a:t>`Ammar Ibn </a:t>
            </a:r>
            <a:r>
              <a:rPr lang="en-US" altLang="zh-CN" b="1" dirty="0" err="1">
                <a:latin typeface="Microsoft JhengHei" panose="020B0604030504040204" pitchFamily="34" charset="-120"/>
                <a:ea typeface="Microsoft JhengHei" panose="020B0604030504040204" pitchFamily="34" charset="-120"/>
              </a:rPr>
              <a:t>Yasir</a:t>
            </a:r>
            <a:r>
              <a:rPr lang="en-US" altLang="zh-CN" b="1" dirty="0">
                <a:latin typeface="Microsoft JhengHei" panose="020B0604030504040204" pitchFamily="34" charset="-120"/>
                <a:ea typeface="Microsoft JhengHei" panose="020B0604030504040204" pitchFamily="34" charset="-120"/>
              </a:rPr>
              <a:t> </a:t>
            </a:r>
            <a:r>
              <a:rPr lang="zh-CN" altLang="zh-CN" b="1" dirty="0">
                <a:latin typeface="Microsoft JhengHei" panose="020B0604030504040204" pitchFamily="34" charset="-120"/>
                <a:ea typeface="Microsoft JhengHei" panose="020B0604030504040204" pitchFamily="34" charset="-120"/>
              </a:rPr>
              <a:t>并拷打他，直到他说出玷污先知穆罕默德的话，并赞美他们的神和偶像；当他们释放了他之后，他去见</a:t>
            </a:r>
            <a:r>
              <a:rPr lang="zh-CN" altLang="en-US" b="1" dirty="0">
                <a:latin typeface="Microsoft JhengHei" panose="020B0604030504040204" pitchFamily="34" charset="-120"/>
                <a:ea typeface="Microsoft JhengHei" panose="020B0604030504040204" pitchFamily="34" charset="-120"/>
              </a:rPr>
              <a:t>了</a:t>
            </a:r>
            <a:r>
              <a:rPr lang="zh-CN" altLang="zh-CN" b="1" dirty="0">
                <a:latin typeface="Microsoft JhengHei" panose="020B0604030504040204" pitchFamily="34" charset="-120"/>
                <a:ea typeface="Microsoft JhengHei" panose="020B0604030504040204" pitchFamily="34" charset="-120"/>
              </a:rPr>
              <a:t>先知。</a:t>
            </a:r>
            <a:r>
              <a:rPr lang="en-US" altLang="zh-CN" b="1" dirty="0">
                <a:latin typeface="Microsoft JhengHei" panose="020B0604030504040204" pitchFamily="34" charset="-120"/>
                <a:ea typeface="Microsoft JhengHei" panose="020B0604030504040204" pitchFamily="34" charset="-120"/>
              </a:rPr>
              <a:t>Ammar Ibn </a:t>
            </a:r>
            <a:r>
              <a:rPr lang="en-US" altLang="zh-CN" b="1" dirty="0" err="1">
                <a:latin typeface="Microsoft JhengHei" panose="020B0604030504040204" pitchFamily="34" charset="-120"/>
                <a:ea typeface="Microsoft JhengHei" panose="020B0604030504040204" pitchFamily="34" charset="-120"/>
              </a:rPr>
              <a:t>Yasir</a:t>
            </a:r>
            <a:r>
              <a:rPr lang="zh-CN" altLang="zh-CN" b="1" dirty="0">
                <a:latin typeface="Microsoft JhengHei" panose="020B0604030504040204" pitchFamily="34" charset="-120"/>
                <a:ea typeface="Microsoft JhengHei" panose="020B0604030504040204" pitchFamily="34" charset="-120"/>
              </a:rPr>
              <a:t>说：</a:t>
            </a:r>
            <a:r>
              <a:rPr lang="en-US" altLang="zh-CN"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坏消息！他们不愿放我走</a:t>
            </a:r>
            <a:r>
              <a:rPr lang="zh-CN" altLang="en-US" b="1" dirty="0">
                <a:latin typeface="Microsoft JhengHei" panose="020B0604030504040204" pitchFamily="34" charset="-120"/>
                <a:ea typeface="Microsoft JhengHei" panose="020B0604030504040204" pitchFamily="34" charset="-120"/>
              </a:rPr>
              <a:t>，还逼迫我</a:t>
            </a:r>
            <a:r>
              <a:rPr lang="zh-CN" altLang="zh-CN" b="1" dirty="0">
                <a:latin typeface="Microsoft JhengHei" panose="020B0604030504040204" pitchFamily="34" charset="-120"/>
                <a:ea typeface="Microsoft JhengHei" panose="020B0604030504040204" pitchFamily="34" charset="-120"/>
              </a:rPr>
              <a:t>，直到我诽谤了你并赞美他们的神，他们才肯罢休！</a:t>
            </a:r>
            <a:r>
              <a:rPr lang="en-US" altLang="zh-CN" b="1" dirty="0">
                <a:latin typeface="Microsoft JhengHei" panose="020B0604030504040204" pitchFamily="34" charset="-120"/>
                <a:ea typeface="Microsoft JhengHei" panose="020B0604030504040204" pitchFamily="34" charset="-120"/>
              </a:rPr>
              <a:t>”</a:t>
            </a:r>
          </a:p>
          <a:p>
            <a:pPr eaLnBrk="1" hangingPunct="1">
              <a:lnSpc>
                <a:spcPct val="100000"/>
              </a:lnSpc>
              <a:spcBef>
                <a:spcPct val="0"/>
              </a:spcBef>
              <a:buFontTx/>
              <a:buNone/>
            </a:pPr>
            <a:endParaRPr lang="en-US" altLang="zh-CN" b="1" dirty="0">
              <a:solidFill>
                <a:srgbClr val="00206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zh-CN" b="1" dirty="0">
                <a:latin typeface="Microsoft JhengHei" panose="020B0604030504040204" pitchFamily="34" charset="-120"/>
                <a:ea typeface="Microsoft JhengHei" panose="020B0604030504040204" pitchFamily="34" charset="-120"/>
              </a:rPr>
              <a:t>先知说：</a:t>
            </a:r>
            <a:r>
              <a:rPr lang="en-US" altLang="zh-CN"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你</a:t>
            </a:r>
            <a:r>
              <a:rPr lang="zh-CN" altLang="en-US" b="1" dirty="0">
                <a:latin typeface="Microsoft JhengHei" panose="020B0604030504040204" pitchFamily="34" charset="-120"/>
                <a:ea typeface="Microsoft JhengHei" panose="020B0604030504040204" pitchFamily="34" charset="-120"/>
              </a:rPr>
              <a:t>否认信仰过后，你</a:t>
            </a:r>
            <a:r>
              <a:rPr lang="zh-CN" altLang="zh-CN" b="1" dirty="0">
                <a:latin typeface="Microsoft JhengHei" panose="020B0604030504040204" pitchFamily="34" charset="-120"/>
                <a:ea typeface="Microsoft JhengHei" panose="020B0604030504040204" pitchFamily="34" charset="-120"/>
              </a:rPr>
              <a:t>心里面</a:t>
            </a:r>
            <a:r>
              <a:rPr lang="zh-CN" altLang="en-US" b="1" dirty="0">
                <a:latin typeface="Microsoft JhengHei" panose="020B0604030504040204" pitchFamily="34" charset="-120"/>
                <a:ea typeface="Microsoft JhengHei" panose="020B0604030504040204" pitchFamily="34" charset="-120"/>
              </a:rPr>
              <a:t>现在</a:t>
            </a:r>
            <a:r>
              <a:rPr lang="zh-CN" altLang="zh-CN" b="1" dirty="0">
                <a:latin typeface="Microsoft JhengHei" panose="020B0604030504040204" pitchFamily="34" charset="-120"/>
                <a:ea typeface="Microsoft JhengHei" panose="020B0604030504040204" pitchFamily="34" charset="-120"/>
              </a:rPr>
              <a:t>感觉怎么样呢？</a:t>
            </a:r>
            <a:r>
              <a:rPr lang="en-US" altLang="zh-CN" b="1" dirty="0">
                <a:latin typeface="Microsoft JhengHei" panose="020B0604030504040204" pitchFamily="34" charset="-120"/>
                <a:ea typeface="Microsoft JhengHei" panose="020B0604030504040204" pitchFamily="34" charset="-120"/>
              </a:rPr>
              <a:t>” `</a:t>
            </a:r>
            <a:r>
              <a:rPr lang="en-US" altLang="zh-CN" b="1" dirty="0" err="1">
                <a:latin typeface="Microsoft JhengHei" panose="020B0604030504040204" pitchFamily="34" charset="-120"/>
                <a:ea typeface="Microsoft JhengHei" panose="020B0604030504040204" pitchFamily="34" charset="-120"/>
              </a:rPr>
              <a:t>Amma</a:t>
            </a:r>
            <a:r>
              <a:rPr lang="zh-CN" altLang="zh-CN" b="1" dirty="0">
                <a:latin typeface="Microsoft JhengHei" panose="020B0604030504040204" pitchFamily="34" charset="-120"/>
                <a:ea typeface="Microsoft JhengHei" panose="020B0604030504040204" pitchFamily="34" charset="-120"/>
              </a:rPr>
              <a:t>回答说：</a:t>
            </a:r>
            <a:r>
              <a:rPr lang="en-US" altLang="zh-CN" b="1" dirty="0">
                <a:latin typeface="Microsoft JhengHei" panose="020B0604030504040204" pitchFamily="34" charset="-120"/>
                <a:ea typeface="Microsoft JhengHei" panose="020B0604030504040204" pitchFamily="34" charset="-120"/>
              </a:rPr>
              <a:t>“</a:t>
            </a:r>
            <a:r>
              <a:rPr lang="zh-CN" altLang="en-US" b="1" dirty="0">
                <a:latin typeface="Microsoft JhengHei" panose="020B0604030504040204" pitchFamily="34" charset="-120"/>
                <a:ea typeface="Microsoft JhengHei" panose="020B0604030504040204" pitchFamily="34" charset="-120"/>
              </a:rPr>
              <a:t>我我被逼迫的，但我</a:t>
            </a:r>
            <a:r>
              <a:rPr lang="zh-CN" altLang="zh-CN" b="1" dirty="0">
                <a:latin typeface="Microsoft JhengHei" panose="020B0604030504040204" pitchFamily="34" charset="-120"/>
                <a:ea typeface="Microsoft JhengHei" panose="020B0604030504040204" pitchFamily="34" charset="-120"/>
              </a:rPr>
              <a:t>为</a:t>
            </a:r>
            <a:r>
              <a:rPr lang="zh-CN" altLang="en-US" b="1" dirty="0">
                <a:latin typeface="Microsoft JhengHei" panose="020B0604030504040204" pitchFamily="34" charset="-120"/>
                <a:ea typeface="Microsoft JhengHei" panose="020B0604030504040204" pitchFamily="34" charset="-120"/>
              </a:rPr>
              <a:t>原来所的</a:t>
            </a:r>
            <a:r>
              <a:rPr lang="zh-CN" altLang="zh-CN" b="1" dirty="0">
                <a:latin typeface="Microsoft JhengHei" panose="020B0604030504040204" pitchFamily="34" charset="-120"/>
                <a:ea typeface="Microsoft JhengHei" panose="020B0604030504040204" pitchFamily="34" charset="-120"/>
              </a:rPr>
              <a:t>信仰</a:t>
            </a:r>
            <a:r>
              <a:rPr lang="zh-CN" altLang="en-US" b="1" dirty="0">
                <a:latin typeface="Microsoft JhengHei" panose="020B0604030504040204" pitchFamily="34" charset="-120"/>
                <a:ea typeface="Microsoft JhengHei" panose="020B0604030504040204" pitchFamily="34" charset="-120"/>
              </a:rPr>
              <a:t>，还是</a:t>
            </a:r>
            <a:r>
              <a:rPr lang="zh-CN" altLang="zh-CN" b="1" dirty="0">
                <a:latin typeface="Microsoft JhengHei" panose="020B0604030504040204" pitchFamily="34" charset="-120"/>
                <a:ea typeface="Microsoft JhengHei" panose="020B0604030504040204" pitchFamily="34" charset="-120"/>
              </a:rPr>
              <a:t>心情舒畅</a:t>
            </a:r>
            <a:r>
              <a:rPr lang="zh-CN" altLang="en-US" b="1" dirty="0">
                <a:latin typeface="Microsoft JhengHei" panose="020B0604030504040204" pitchFamily="34" charset="-120"/>
                <a:ea typeface="Microsoft JhengHei" panose="020B0604030504040204" pitchFamily="34" charset="-120"/>
              </a:rPr>
              <a:t>的</a:t>
            </a:r>
            <a:r>
              <a:rPr lang="en-US" altLang="zh-CN"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。于是先知说：</a:t>
            </a:r>
            <a:r>
              <a:rPr lang="en-US" altLang="zh-CN"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那如果他们再回来抓你，你还要这样做。</a:t>
            </a:r>
            <a:r>
              <a:rPr lang="en-US" altLang="zh-CN"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安拉在那一刻启示了这经文</a:t>
            </a:r>
            <a:r>
              <a:rPr lang="zh-CN" altLang="zh-CN" b="1" dirty="0">
                <a:solidFill>
                  <a:srgbClr val="002060"/>
                </a:solidFill>
                <a:latin typeface="Microsoft JhengHei" panose="020B0604030504040204" pitchFamily="34" charset="-120"/>
                <a:ea typeface="Microsoft JhengHei" panose="020B0604030504040204" pitchFamily="34" charset="-120"/>
              </a:rPr>
              <a:t>：</a:t>
            </a:r>
            <a:r>
              <a:rPr lang="zh-CN" altLang="zh-CN" b="1" dirty="0">
                <a:solidFill>
                  <a:srgbClr val="FF0000"/>
                </a:solidFill>
                <a:latin typeface="Microsoft JhengHei" panose="020B0604030504040204" pitchFamily="34" charset="-120"/>
                <a:ea typeface="Microsoft JhengHei" panose="020B0604030504040204" pitchFamily="34" charset="-120"/>
              </a:rPr>
              <a:t>古兰经</a:t>
            </a:r>
            <a:r>
              <a:rPr lang="en-US" altLang="zh-CN" b="1" dirty="0">
                <a:solidFill>
                  <a:srgbClr val="FF0000"/>
                </a:solidFill>
                <a:latin typeface="Microsoft JhengHei" panose="020B0604030504040204" pitchFamily="34" charset="-120"/>
                <a:ea typeface="Microsoft JhengHei" panose="020B0604030504040204" pitchFamily="34" charset="-120"/>
              </a:rPr>
              <a:t>16</a:t>
            </a:r>
            <a:r>
              <a:rPr lang="zh-CN" altLang="zh-CN" b="1" dirty="0">
                <a:solidFill>
                  <a:srgbClr val="FF0000"/>
                </a:solidFill>
                <a:latin typeface="Microsoft JhengHei" panose="020B0604030504040204" pitchFamily="34" charset="-120"/>
                <a:ea typeface="Microsoft JhengHei" panose="020B0604030504040204" pitchFamily="34" charset="-120"/>
              </a:rPr>
              <a:t>：</a:t>
            </a:r>
            <a:r>
              <a:rPr lang="en-US" altLang="zh-CN" b="1" dirty="0">
                <a:solidFill>
                  <a:srgbClr val="FF0000"/>
                </a:solidFill>
                <a:latin typeface="Microsoft JhengHei" panose="020B0604030504040204" pitchFamily="34" charset="-120"/>
                <a:ea typeface="Microsoft JhengHei" panose="020B0604030504040204" pitchFamily="34" charset="-120"/>
              </a:rPr>
              <a:t>106“… </a:t>
            </a:r>
            <a:r>
              <a:rPr lang="zh-CN" altLang="zh-CN" b="1" dirty="0">
                <a:solidFill>
                  <a:srgbClr val="FF0000"/>
                </a:solidFill>
                <a:latin typeface="Microsoft JhengHei" panose="020B0604030504040204" pitchFamily="34" charset="-120"/>
                <a:ea typeface="Microsoft JhengHei" panose="020B0604030504040204" pitchFamily="34" charset="-120"/>
              </a:rPr>
              <a:t>除非被迫宣称不信、内心却为信仰而坚定</a:t>
            </a:r>
            <a:r>
              <a:rPr lang="en-US" altLang="zh-CN" b="1" dirty="0">
                <a:solidFill>
                  <a:srgbClr val="FF0000"/>
                </a:solidFill>
                <a:latin typeface="Microsoft JhengHei" panose="020B0604030504040204" pitchFamily="34" charset="-120"/>
                <a:ea typeface="Microsoft JhengHei" panose="020B0604030504040204" pitchFamily="34" charset="-120"/>
              </a:rPr>
              <a:t>…”6</a:t>
            </a:r>
            <a:endParaRPr lang="zh-CN" altLang="zh-CN"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zh-CN" altLang="en-US" sz="3200" b="1" dirty="0">
              <a:solidFill>
                <a:srgbClr val="002060"/>
              </a:solidFill>
              <a:latin typeface="Arial" panose="020B0604020202020204" pitchFamily="34" charset="0"/>
              <a:ea typeface="新宋体" panose="02010609030101010101" pitchFamily="49" charset="-122"/>
            </a:endParaRPr>
          </a:p>
        </p:txBody>
      </p:sp>
    </p:spTree>
    <p:extLst>
      <p:ext uri="{BB962C8B-B14F-4D97-AF65-F5344CB8AC3E}">
        <p14:creationId xmlns:p14="http://schemas.microsoft.com/office/powerpoint/2010/main" val="60256935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AFA1AAE-5B54-4C4B-99B4-5340D65B1202}" type="slidenum">
              <a:rPr lang="en-US" altLang="zh-CN"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113</a:t>
            </a:fld>
            <a:endParaRPr lang="en-US" altLang="zh-CN" sz="1400">
              <a:latin typeface="Arial" panose="020B0604020202020204" pitchFamily="34" charset="0"/>
              <a:ea typeface="新宋体" panose="02010609030101010101" pitchFamily="49" charset="-122"/>
            </a:endParaRPr>
          </a:p>
        </p:txBody>
      </p:sp>
      <p:sp>
        <p:nvSpPr>
          <p:cNvPr id="142339" name="TextBox 3"/>
          <p:cNvSpPr txBox="1">
            <a:spLocks noChangeArrowheads="1"/>
          </p:cNvSpPr>
          <p:nvPr/>
        </p:nvSpPr>
        <p:spPr bwMode="auto">
          <a:xfrm>
            <a:off x="0" y="0"/>
            <a:ext cx="12268200" cy="698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zh-CN" b="1" dirty="0">
                <a:latin typeface="Microsoft JhengHei" panose="020B0604030504040204" pitchFamily="34" charset="-120"/>
                <a:ea typeface="Microsoft JhengHei" panose="020B0604030504040204" pitchFamily="34" charset="-120"/>
              </a:rPr>
              <a:t>在逊尼派眼里，最著名</a:t>
            </a:r>
            <a:r>
              <a:rPr lang="zh-CN" altLang="en-US"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也是最受信赖的</a:t>
            </a:r>
            <a:r>
              <a:rPr lang="zh-CN" altLang="en-US" b="1" dirty="0">
                <a:latin typeface="Microsoft JhengHei" panose="020B0604030504040204" pitchFamily="34" charset="-120"/>
                <a:ea typeface="Microsoft JhengHei" panose="020B0604030504040204" pitchFamily="34" charset="-120"/>
              </a:rPr>
              <a:t>圣训传递者，</a:t>
            </a:r>
            <a:r>
              <a:rPr lang="zh-CN" altLang="zh-CN" b="1" dirty="0">
                <a:latin typeface="Microsoft JhengHei" panose="020B0604030504040204" pitchFamily="34" charset="-120"/>
                <a:ea typeface="Microsoft JhengHei" panose="020B0604030504040204" pitchFamily="34" charset="-120"/>
              </a:rPr>
              <a:t>伊本阿巴斯（</a:t>
            </a:r>
            <a:r>
              <a:rPr lang="en-US" altLang="zh-CN" b="1" dirty="0">
                <a:latin typeface="Microsoft JhengHei" panose="020B0604030504040204" pitchFamily="34" charset="-120"/>
                <a:ea typeface="Microsoft JhengHei" panose="020B0604030504040204" pitchFamily="34" charset="-120"/>
              </a:rPr>
              <a:t>Ibn Abbas</a:t>
            </a:r>
            <a:r>
              <a:rPr lang="zh-CN" altLang="zh-CN" b="1" dirty="0">
                <a:latin typeface="Microsoft JhengHei" panose="020B0604030504040204" pitchFamily="34" charset="-120"/>
                <a:ea typeface="Microsoft JhengHei" panose="020B0604030504040204" pitchFamily="34" charset="-120"/>
              </a:rPr>
              <a:t>）肯定了这个观念：</a:t>
            </a:r>
          </a:p>
          <a:p>
            <a:pPr eaLnBrk="1" hangingPunct="1">
              <a:lnSpc>
                <a:spcPct val="100000"/>
              </a:lnSpc>
              <a:spcBef>
                <a:spcPct val="0"/>
              </a:spcBef>
              <a:buFontTx/>
              <a:buNone/>
            </a:pPr>
            <a:endParaRPr lang="en-US" altLang="zh-CN" b="1" dirty="0">
              <a:solidFill>
                <a:srgbClr val="00206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zh-CN" b="1" dirty="0">
                <a:solidFill>
                  <a:srgbClr val="002060"/>
                </a:solidFill>
                <a:latin typeface="Microsoft JhengHei" panose="020B0604030504040204" pitchFamily="34" charset="-120"/>
                <a:ea typeface="Microsoft JhengHei" panose="020B0604030504040204" pitchFamily="34" charset="-120"/>
              </a:rPr>
              <a:t>塔基亚（仅仅）是口头的发声而已，而心里面是为信仰而感觉舒畅的</a:t>
            </a:r>
            <a:r>
              <a:rPr lang="zh-CN" altLang="zh-CN" b="1" dirty="0">
                <a:solidFill>
                  <a:srgbClr val="009900"/>
                </a:solidFill>
                <a:latin typeface="Microsoft JhengHei" panose="020B0604030504040204" pitchFamily="34" charset="-120"/>
                <a:ea typeface="Microsoft JhengHei" panose="020B0604030504040204" pitchFamily="34" charset="-120"/>
              </a:rPr>
              <a:t>。</a:t>
            </a:r>
            <a:r>
              <a:rPr lang="en-US" altLang="zh-CN" b="1" dirty="0">
                <a:solidFill>
                  <a:srgbClr val="009900"/>
                </a:solidFill>
                <a:latin typeface="Microsoft JhengHei" panose="020B0604030504040204" pitchFamily="34" charset="-120"/>
                <a:ea typeface="Microsoft JhengHei" panose="020B0604030504040204" pitchFamily="34" charset="-120"/>
              </a:rPr>
              <a:t> </a:t>
            </a:r>
            <a:r>
              <a:rPr lang="en-US" altLang="zh-CN" b="1" dirty="0" err="1">
                <a:latin typeface="Microsoft JhengHei" panose="020B0604030504040204" pitchFamily="34" charset="-120"/>
                <a:ea typeface="Microsoft JhengHei" panose="020B0604030504040204" pitchFamily="34" charset="-120"/>
              </a:rPr>
              <a:t>Sunan</a:t>
            </a:r>
            <a:r>
              <a:rPr lang="en-US" altLang="zh-CN" b="1" dirty="0">
                <a:latin typeface="Microsoft JhengHei" panose="020B0604030504040204" pitchFamily="34" charset="-120"/>
                <a:ea typeface="Microsoft JhengHei" panose="020B0604030504040204" pitchFamily="34" charset="-120"/>
              </a:rPr>
              <a:t> al-</a:t>
            </a:r>
            <a:r>
              <a:rPr lang="en-US" altLang="zh-CN" b="1" dirty="0" err="1">
                <a:latin typeface="Microsoft JhengHei" panose="020B0604030504040204" pitchFamily="34" charset="-120"/>
                <a:ea typeface="Microsoft JhengHei" panose="020B0604030504040204" pitchFamily="34" charset="-120"/>
              </a:rPr>
              <a:t>Bayhaqi</a:t>
            </a:r>
            <a:r>
              <a:rPr lang="en-US" altLang="zh-CN" b="1" dirty="0">
                <a:latin typeface="Microsoft JhengHei" panose="020B0604030504040204" pitchFamily="34" charset="-120"/>
                <a:ea typeface="Microsoft JhengHei" panose="020B0604030504040204" pitchFamily="34" charset="-120"/>
              </a:rPr>
              <a:t> and </a:t>
            </a:r>
            <a:r>
              <a:rPr lang="en-US" altLang="zh-CN" b="1" dirty="0" err="1">
                <a:latin typeface="Microsoft JhengHei" panose="020B0604030504040204" pitchFamily="34" charset="-120"/>
                <a:ea typeface="Microsoft JhengHei" panose="020B0604030504040204" pitchFamily="34" charset="-120"/>
              </a:rPr>
              <a:t>Mustadrak</a:t>
            </a:r>
            <a:r>
              <a:rPr lang="en-US" altLang="zh-CN" b="1" dirty="0">
                <a:latin typeface="Microsoft JhengHei" panose="020B0604030504040204" pitchFamily="34" charset="-120"/>
                <a:ea typeface="Microsoft JhengHei" panose="020B0604030504040204" pitchFamily="34" charset="-120"/>
              </a:rPr>
              <a:t> al-Hakim </a:t>
            </a:r>
            <a:r>
              <a:rPr lang="en-US" altLang="zh-CN" b="1" dirty="0">
                <a:latin typeface="Microsoft JhengHei" panose="020B0604030504040204" pitchFamily="34" charset="-120"/>
                <a:ea typeface="Microsoft JhengHei" panose="020B0604030504040204" pitchFamily="34" charset="-120"/>
                <a:hlinkClick r:id="rId2"/>
              </a:rPr>
              <a:t>http://www.al-islam.org/encyclopedia/chapter6b/1.html</a:t>
            </a:r>
            <a:endParaRPr lang="en-US" altLang="zh-CN"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zh-CN" b="1" dirty="0">
                <a:latin typeface="Microsoft JhengHei" panose="020B0604030504040204" pitchFamily="34" charset="-120"/>
                <a:ea typeface="Microsoft JhengHei" panose="020B0604030504040204" pitchFamily="34" charset="-120"/>
              </a:rPr>
              <a:t>古兰经还命令穆斯林不要与任何不是穆斯林的人交朋友</a:t>
            </a:r>
            <a:r>
              <a:rPr lang="zh-CN" altLang="en-US" b="1" dirty="0">
                <a:latin typeface="Microsoft JhengHei" panose="020B0604030504040204" pitchFamily="34" charset="-120"/>
                <a:ea typeface="Microsoft JhengHei" panose="020B0604030504040204" pitchFamily="34" charset="-120"/>
              </a:rPr>
              <a:t>。可以对他们虚假</a:t>
            </a:r>
            <a:r>
              <a:rPr lang="zh-CN" altLang="zh-CN" b="1" dirty="0">
                <a:latin typeface="Microsoft JhengHei" panose="020B0604030504040204" pitchFamily="34" charset="-120"/>
                <a:ea typeface="Microsoft JhengHei" panose="020B0604030504040204" pitchFamily="34" charset="-120"/>
              </a:rPr>
              <a:t>应酬</a:t>
            </a:r>
            <a:r>
              <a:rPr lang="zh-CN" altLang="en-US" b="1" dirty="0">
                <a:latin typeface="Microsoft JhengHei" panose="020B0604030504040204" pitchFamily="34" charset="-120"/>
                <a:ea typeface="Microsoft JhengHei" panose="020B0604030504040204" pitchFamily="34" charset="-120"/>
              </a:rPr>
              <a:t>：</a:t>
            </a:r>
            <a:r>
              <a:rPr lang="zh-CN" altLang="zh-CN" b="1" dirty="0">
                <a:solidFill>
                  <a:srgbClr val="009900"/>
                </a:solidFill>
                <a:latin typeface="Microsoft JhengHei" panose="020B0604030504040204" pitchFamily="34" charset="-120"/>
                <a:ea typeface="Microsoft JhengHei" panose="020B0604030504040204" pitchFamily="34" charset="-120"/>
              </a:rPr>
              <a:t>信道的人，不可舍同教而以外教为盟友；谁犯此禁令，谁不得真主的保佑，除非你们对他们有所畏惧（而假意应酬）。真主使你们防备他自己，真主是最后的归宿。（古兰经</a:t>
            </a:r>
            <a:r>
              <a:rPr lang="en-US" altLang="zh-CN" b="1" dirty="0">
                <a:solidFill>
                  <a:srgbClr val="009900"/>
                </a:solidFill>
                <a:latin typeface="Microsoft JhengHei" panose="020B0604030504040204" pitchFamily="34" charset="-120"/>
                <a:ea typeface="Microsoft JhengHei" panose="020B0604030504040204" pitchFamily="34" charset="-120"/>
              </a:rPr>
              <a:t>3</a:t>
            </a:r>
            <a:r>
              <a:rPr lang="zh-CN" altLang="zh-CN" b="1" dirty="0">
                <a:solidFill>
                  <a:srgbClr val="009900"/>
                </a:solidFill>
                <a:latin typeface="Microsoft JhengHei" panose="020B0604030504040204" pitchFamily="34" charset="-120"/>
                <a:ea typeface="Microsoft JhengHei" panose="020B0604030504040204" pitchFamily="34" charset="-120"/>
              </a:rPr>
              <a:t>：</a:t>
            </a:r>
            <a:r>
              <a:rPr lang="en-US" altLang="zh-CN" b="1" dirty="0">
                <a:solidFill>
                  <a:srgbClr val="009900"/>
                </a:solidFill>
                <a:latin typeface="Microsoft JhengHei" panose="020B0604030504040204" pitchFamily="34" charset="-120"/>
                <a:ea typeface="Microsoft JhengHei" panose="020B0604030504040204" pitchFamily="34" charset="-120"/>
              </a:rPr>
              <a:t>28</a:t>
            </a:r>
            <a:r>
              <a:rPr lang="zh-CN" altLang="zh-CN" b="1" dirty="0">
                <a:solidFill>
                  <a:srgbClr val="009900"/>
                </a:solidFill>
                <a:latin typeface="Microsoft JhengHei" panose="020B0604030504040204" pitchFamily="34" charset="-120"/>
                <a:ea typeface="Microsoft JhengHei" panose="020B0604030504040204" pitchFamily="34" charset="-120"/>
              </a:rPr>
              <a:t>）</a:t>
            </a:r>
            <a:endParaRPr lang="en-US" altLang="zh-CN" b="1" dirty="0">
              <a:solidFill>
                <a:srgbClr val="009900"/>
              </a:solidFill>
              <a:latin typeface="Microsoft JhengHei" panose="020B0604030504040204" pitchFamily="34" charset="-120"/>
              <a:ea typeface="Microsoft JhengHei" panose="020B0604030504040204" pitchFamily="34" charset="-120"/>
            </a:endParaRPr>
          </a:p>
          <a:p>
            <a:pPr>
              <a:lnSpc>
                <a:spcPct val="100000"/>
              </a:lnSpc>
              <a:spcBef>
                <a:spcPct val="0"/>
              </a:spcBef>
              <a:buNone/>
            </a:pPr>
            <a:endParaRPr lang="en-US" altLang="zh-CN" b="1" dirty="0">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CN" altLang="en-US" b="1" dirty="0">
                <a:latin typeface="Microsoft JhengHei" panose="020B0604030504040204" pitchFamily="34" charset="-120"/>
                <a:ea typeface="Microsoft JhengHei" panose="020B0604030504040204" pitchFamily="34" charset="-120"/>
              </a:rPr>
              <a:t>孙尼派伟大的教师；</a:t>
            </a:r>
            <a:r>
              <a:rPr lang="zh-CN" altLang="zh-CN" b="1" dirty="0">
                <a:latin typeface="Microsoft JhengHei" panose="020B0604030504040204" pitchFamily="34" charset="-120"/>
                <a:ea typeface="Microsoft JhengHei" panose="020B0604030504040204" pitchFamily="34" charset="-120"/>
              </a:rPr>
              <a:t>伊本卡锡尔彻底地推翻</a:t>
            </a:r>
            <a:r>
              <a:rPr lang="zh-CN" altLang="en-US" b="1" dirty="0">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塔基亚只是什叶派穆斯林的教义观念，</a:t>
            </a:r>
            <a:r>
              <a:rPr lang="zh-CN" altLang="zh-CN" b="1" dirty="0">
                <a:solidFill>
                  <a:srgbClr val="009900"/>
                </a:solidFill>
                <a:latin typeface="Microsoft JhengHei" panose="020B0604030504040204" pitchFamily="34" charset="-120"/>
                <a:ea typeface="Microsoft JhengHei" panose="020B0604030504040204" pitchFamily="34" charset="-120"/>
              </a:rPr>
              <a:t>他说：</a:t>
            </a:r>
            <a:r>
              <a:rPr lang="en-US" altLang="zh-CN" b="1" dirty="0">
                <a:solidFill>
                  <a:srgbClr val="009900"/>
                </a:solidFill>
                <a:latin typeface="Microsoft JhengHei" panose="020B0604030504040204" pitchFamily="34" charset="-120"/>
                <a:ea typeface="Microsoft JhengHei" panose="020B0604030504040204" pitchFamily="34" charset="-120"/>
              </a:rPr>
              <a:t>“</a:t>
            </a:r>
            <a:r>
              <a:rPr lang="zh-CN" altLang="zh-CN" b="1" dirty="0">
                <a:solidFill>
                  <a:srgbClr val="009900"/>
                </a:solidFill>
                <a:latin typeface="Microsoft JhengHei" panose="020B0604030504040204" pitchFamily="34" charset="-120"/>
                <a:ea typeface="Microsoft JhengHei" panose="020B0604030504040204" pitchFamily="34" charset="-120"/>
              </a:rPr>
              <a:t>塔基亚是允许的，直到复活日。</a:t>
            </a:r>
            <a:r>
              <a:rPr lang="en-US" altLang="zh-CN" b="1" dirty="0">
                <a:solidFill>
                  <a:srgbClr val="009900"/>
                </a:solidFill>
                <a:latin typeface="Microsoft JhengHei" panose="020B0604030504040204" pitchFamily="34" charset="-120"/>
                <a:ea typeface="Microsoft JhengHei" panose="020B0604030504040204" pitchFamily="34" charset="-120"/>
              </a:rPr>
              <a:t>”</a:t>
            </a:r>
            <a:r>
              <a:rPr lang="zh-CN" altLang="zh-CN" b="1" dirty="0">
                <a:latin typeface="Microsoft JhengHei" panose="020B0604030504040204" pitchFamily="34" charset="-120"/>
                <a:ea typeface="Microsoft JhengHei" panose="020B0604030504040204" pitchFamily="34" charset="-120"/>
              </a:rPr>
              <a:t>我们看到，塔基亚</a:t>
            </a:r>
            <a:r>
              <a:rPr lang="zh-CN" altLang="en-US" b="1" dirty="0">
                <a:latin typeface="Microsoft JhengHei" panose="020B0604030504040204" pitchFamily="34" charset="-120"/>
                <a:ea typeface="Microsoft JhengHei" panose="020B0604030504040204" pitchFamily="34" charset="-120"/>
              </a:rPr>
              <a:t>（蓄意说谎，</a:t>
            </a:r>
            <a:r>
              <a:rPr lang="zh-CN" altLang="zh-CN" b="1" dirty="0">
                <a:latin typeface="Microsoft JhengHei" panose="020B0604030504040204" pitchFamily="34" charset="-120"/>
                <a:ea typeface="Microsoft JhengHei" panose="020B0604030504040204" pitchFamily="34" charset="-120"/>
              </a:rPr>
              <a:t>确实是所有穆斯林共有的一个教义，它允许他们为了保护自己不受伤害</a:t>
            </a:r>
            <a:r>
              <a:rPr lang="zh-CN" altLang="en-US" b="1" dirty="0">
                <a:latin typeface="Microsoft JhengHei" panose="020B0604030504040204" pitchFamily="34" charset="-120"/>
                <a:ea typeface="Microsoft JhengHei" panose="020B0604030504040204" pitchFamily="34" charset="-120"/>
              </a:rPr>
              <a:t>，取得优势，</a:t>
            </a:r>
            <a:r>
              <a:rPr lang="zh-CN" altLang="zh-CN" b="1" dirty="0">
                <a:latin typeface="Microsoft JhengHei" panose="020B0604030504040204" pitchFamily="34" charset="-120"/>
                <a:ea typeface="Microsoft JhengHei" panose="020B0604030504040204" pitchFamily="34" charset="-120"/>
              </a:rPr>
              <a:t>而可以全盘否认他们任何方面的信仰。</a:t>
            </a:r>
            <a:endParaRPr lang="zh-CN" alt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62431034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848FF2D1-5B5E-495B-8D14-8A7A0E01B19B}" type="slidenum">
              <a:rPr lang="en-US" altLang="zh-CN"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114</a:t>
            </a:fld>
            <a:endParaRPr lang="en-US" altLang="zh-CN" sz="1400">
              <a:latin typeface="Arial" panose="020B0604020202020204" pitchFamily="34" charset="0"/>
              <a:ea typeface="新宋体" panose="02010609030101010101" pitchFamily="49" charset="-122"/>
            </a:endParaRPr>
          </a:p>
        </p:txBody>
      </p:sp>
      <p:sp>
        <p:nvSpPr>
          <p:cNvPr id="185346" name="Text Box 2"/>
          <p:cNvSpPr txBox="1">
            <a:spLocks noChangeArrowheads="1"/>
          </p:cNvSpPr>
          <p:nvPr/>
        </p:nvSpPr>
        <p:spPr bwMode="auto">
          <a:xfrm>
            <a:off x="0" y="0"/>
            <a:ext cx="12106275" cy="6555641"/>
          </a:xfrm>
          <a:prstGeom prst="rect">
            <a:avLst/>
          </a:prstGeom>
          <a:no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1" dirty="0">
                <a:solidFill>
                  <a:srgbClr val="FF3300"/>
                </a:solidFill>
                <a:latin typeface="Microsoft JhengHei" panose="020B0604030504040204" pitchFamily="34" charset="-120"/>
                <a:ea typeface="Microsoft JhengHei" panose="020B0604030504040204" pitchFamily="34" charset="-120"/>
              </a:rPr>
              <a:t>穆罕默德教导安拉是一切阴谋的创始者</a:t>
            </a:r>
          </a:p>
          <a:p>
            <a:pPr eaLnBrk="1" hangingPunct="1">
              <a:defRPr/>
            </a:pPr>
            <a:r>
              <a:rPr lang="zh-CN" altLang="en-US" sz="2800" b="1" dirty="0">
                <a:solidFill>
                  <a:srgbClr val="009900"/>
                </a:solidFill>
                <a:latin typeface="Microsoft JhengHei" panose="020B0604030504040204" pitchFamily="34" charset="-120"/>
                <a:ea typeface="Microsoft JhengHei" panose="020B0604030504040204" pitchFamily="34" charset="-120"/>
              </a:rPr>
              <a:t>他们（不信者）如何用计谋；安拉也用计谋，而最好的设置阴谋者，就是安拉自己（古</a:t>
            </a:r>
            <a:r>
              <a:rPr lang="en-US" altLang="zh-CN" sz="2800" b="1" dirty="0">
                <a:solidFill>
                  <a:srgbClr val="009900"/>
                </a:solidFill>
                <a:latin typeface="Microsoft JhengHei" panose="020B0604030504040204" pitchFamily="34" charset="-120"/>
                <a:ea typeface="Microsoft JhengHei" panose="020B0604030504040204" pitchFamily="34" charset="-120"/>
              </a:rPr>
              <a:t>3:54</a:t>
            </a:r>
            <a:r>
              <a:rPr lang="zh-CN" altLang="en-US" sz="2800" b="1" dirty="0">
                <a:solidFill>
                  <a:srgbClr val="009900"/>
                </a:solidFill>
                <a:latin typeface="Microsoft JhengHei" panose="020B0604030504040204" pitchFamily="34" charset="-120"/>
                <a:ea typeface="Microsoft JhengHei" panose="020B0604030504040204" pitchFamily="34" charset="-120"/>
              </a:rPr>
              <a:t>）。</a:t>
            </a:r>
          </a:p>
          <a:p>
            <a:pPr eaLnBrk="1" hangingPunct="1">
              <a:defRPr/>
            </a:pPr>
            <a:r>
              <a:rPr lang="zh-CN" altLang="en-US" sz="2800" b="1" dirty="0">
                <a:latin typeface="Microsoft JhengHei" panose="020B0604030504040204" pitchFamily="34" charset="-120"/>
                <a:ea typeface="Microsoft JhengHei" panose="020B0604030504040204" pitchFamily="34" charset="-120"/>
              </a:rPr>
              <a:t>「设阴谋」的亚拉伯文是</a:t>
            </a:r>
            <a:r>
              <a:rPr lang="en-US" altLang="zh-CN" sz="2800" b="1" dirty="0" err="1">
                <a:latin typeface="Microsoft JhengHei" panose="020B0604030504040204" pitchFamily="34" charset="-120"/>
                <a:ea typeface="Microsoft JhengHei" panose="020B0604030504040204" pitchFamily="34" charset="-120"/>
              </a:rPr>
              <a:t>makara</a:t>
            </a:r>
            <a:r>
              <a:rPr lang="zh-CN" altLang="en-US" sz="2800" b="1" dirty="0">
                <a:latin typeface="Microsoft JhengHei" panose="020B0604030504040204" pitchFamily="34" charset="-120"/>
                <a:ea typeface="Microsoft JhengHei" panose="020B0604030504040204" pitchFamily="34" charset="-120"/>
              </a:rPr>
              <a:t>；字义为：欺骗的那位；共谋者；设谋者。</a:t>
            </a:r>
            <a:endParaRPr lang="en-US" altLang="zh-CN" sz="2800" b="1" dirty="0">
              <a:latin typeface="Microsoft JhengHei" panose="020B0604030504040204" pitchFamily="34" charset="-120"/>
              <a:ea typeface="Microsoft JhengHei" panose="020B0604030504040204" pitchFamily="34" charset="-120"/>
            </a:endParaRPr>
          </a:p>
          <a:p>
            <a:pPr eaLnBrk="1" hangingPunct="1">
              <a:defRPr/>
            </a:pPr>
            <a:endParaRPr lang="en-US" altLang="zh-CN" sz="2800" b="1" dirty="0">
              <a:latin typeface="Microsoft JhengHei" panose="020B0604030504040204" pitchFamily="34" charset="-120"/>
              <a:ea typeface="Microsoft JhengHei" panose="020B0604030504040204" pitchFamily="34" charset="-120"/>
            </a:endParaRPr>
          </a:p>
          <a:p>
            <a:pPr eaLnBrk="1" hangingPunct="1">
              <a:defRPr/>
            </a:pPr>
            <a:r>
              <a:rPr lang="zh-CN" altLang="en-US" sz="2800" b="1" dirty="0">
                <a:latin typeface="Microsoft JhengHei" panose="020B0604030504040204" pitchFamily="34" charset="-120"/>
                <a:ea typeface="Microsoft JhengHei" panose="020B0604030504040204" pitchFamily="34" charset="-120"/>
              </a:rPr>
              <a:t>古兰经的意思是告诉人；「安拉」最会玩设谋游戏，老练于一切欺骗的手段，是一切阴谋的创始者与共谋者。这论点，不但是回教徒相信的，也是回教神学家所公认与赞同的观点。</a:t>
            </a:r>
            <a:endParaRPr lang="en-US" altLang="zh-CN" sz="2800" b="1" dirty="0">
              <a:latin typeface="Microsoft JhengHei" panose="020B0604030504040204" pitchFamily="34" charset="-120"/>
              <a:ea typeface="Microsoft JhengHei" panose="020B0604030504040204" pitchFamily="34" charset="-120"/>
            </a:endParaRPr>
          </a:p>
          <a:p>
            <a:pPr eaLnBrk="1" hangingPunct="1">
              <a:spcBef>
                <a:spcPct val="50000"/>
              </a:spcBef>
              <a:defRPr/>
            </a:pPr>
            <a:r>
              <a:rPr lang="en-US" altLang="zh-CN" sz="2800" b="1" dirty="0">
                <a:latin typeface="Microsoft JhengHei" panose="020B0604030504040204" pitchFamily="34" charset="-120"/>
                <a:ea typeface="Microsoft JhengHei" panose="020B0604030504040204" pitchFamily="34" charset="-120"/>
              </a:rPr>
              <a:t>Dr. Mahmoud M </a:t>
            </a:r>
            <a:r>
              <a:rPr lang="en-US" altLang="zh-CN" sz="2800" b="1" dirty="0" err="1">
                <a:latin typeface="Microsoft JhengHei" panose="020B0604030504040204" pitchFamily="34" charset="-120"/>
                <a:ea typeface="Microsoft JhengHei" panose="020B0604030504040204" pitchFamily="34" charset="-120"/>
              </a:rPr>
              <a:t>Ayoub</a:t>
            </a:r>
            <a:r>
              <a:rPr lang="zh-CN" altLang="en-US" sz="2800" b="1" dirty="0">
                <a:latin typeface="Microsoft JhengHei" panose="020B0604030504040204" pitchFamily="34" charset="-120"/>
                <a:ea typeface="Microsoft JhengHei" panose="020B0604030504040204" pitchFamily="34" charset="-120"/>
              </a:rPr>
              <a:t>，在「古兰轻与其注释」第二册；提到</a:t>
            </a:r>
            <a:r>
              <a:rPr lang="en-US" altLang="zh-CN" sz="2800" b="1" dirty="0" err="1">
                <a:latin typeface="Microsoft JhengHei" panose="020B0604030504040204" pitchFamily="34" charset="-120"/>
                <a:ea typeface="Microsoft JhengHei" panose="020B0604030504040204" pitchFamily="34" charset="-120"/>
              </a:rPr>
              <a:t>makr</a:t>
            </a:r>
            <a:r>
              <a:rPr lang="en-US" altLang="zh-CN" sz="2800" b="1" dirty="0">
                <a:latin typeface="Microsoft JhengHei" panose="020B0604030504040204" pitchFamily="34" charset="-120"/>
                <a:ea typeface="Microsoft JhengHei" panose="020B0604030504040204" pitchFamily="34" charset="-120"/>
              </a:rPr>
              <a:t>(</a:t>
            </a:r>
            <a:r>
              <a:rPr lang="en-US" altLang="zh-CN" sz="2800" b="1" dirty="0" err="1">
                <a:latin typeface="Microsoft JhengHei" panose="020B0604030504040204" pitchFamily="34" charset="-120"/>
                <a:ea typeface="Microsoft JhengHei" panose="020B0604030504040204" pitchFamily="34" charset="-120"/>
              </a:rPr>
              <a:t>makara</a:t>
            </a:r>
            <a:r>
              <a:rPr lang="en-US" altLang="zh-CN"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这字的意思是指</a:t>
            </a:r>
            <a:r>
              <a:rPr lang="zh-CN" altLang="en-US" sz="2800" b="1" dirty="0">
                <a:solidFill>
                  <a:srgbClr val="009900"/>
                </a:solidFill>
                <a:latin typeface="Microsoft JhengHei" panose="020B0604030504040204" pitchFamily="34" charset="-120"/>
                <a:ea typeface="Microsoft JhengHei" panose="020B0604030504040204" pitchFamily="34" charset="-120"/>
              </a:rPr>
              <a:t>「狡猾，不诚实」</a:t>
            </a:r>
            <a:r>
              <a:rPr lang="zh-CN" altLang="en-US" sz="2800" b="1" dirty="0">
                <a:solidFill>
                  <a:srgbClr val="000099"/>
                </a:solidFill>
                <a:latin typeface="Microsoft JhengHei" panose="020B0604030504040204" pitchFamily="34" charset="-120"/>
                <a:ea typeface="Microsoft JhengHei" panose="020B0604030504040204" pitchFamily="34" charset="-120"/>
              </a:rPr>
              <a:t>；而说</a:t>
            </a:r>
            <a:r>
              <a:rPr lang="zh-CN" altLang="en-US" sz="2800" b="1" dirty="0">
                <a:solidFill>
                  <a:srgbClr val="009900"/>
                </a:solidFill>
                <a:latin typeface="Microsoft JhengHei" panose="020B0604030504040204" pitchFamily="34" charset="-120"/>
                <a:ea typeface="Microsoft JhengHei" panose="020B0604030504040204" pitchFamily="34" charset="-120"/>
              </a:rPr>
              <a:t>「这可以是安拉的属性之一」。</a:t>
            </a:r>
            <a:endParaRPr lang="en-US" altLang="zh-CN" sz="2800" b="1" dirty="0">
              <a:solidFill>
                <a:srgbClr val="009900"/>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2800" b="1" dirty="0">
                <a:latin typeface="Microsoft JhengHei" panose="020B0604030504040204" pitchFamily="34" charset="-120"/>
                <a:ea typeface="Microsoft JhengHei" panose="020B0604030504040204" pitchFamily="34" charset="-120"/>
              </a:rPr>
              <a:t>他引证了几位回教学者的论点，特别引证</a:t>
            </a:r>
            <a:r>
              <a:rPr lang="en-US" altLang="zh-CN" sz="2800" b="1" dirty="0" err="1">
                <a:latin typeface="Microsoft JhengHei" panose="020B0604030504040204" pitchFamily="34" charset="-120"/>
                <a:ea typeface="Microsoft JhengHei" panose="020B0604030504040204" pitchFamily="34" charset="-120"/>
              </a:rPr>
              <a:t>ar-razi</a:t>
            </a:r>
            <a:r>
              <a:rPr lang="en-US" altLang="zh-CN" sz="2800" b="1" dirty="0">
                <a:latin typeface="Microsoft JhengHei" panose="020B0604030504040204" pitchFamily="34" charset="-120"/>
                <a:ea typeface="Microsoft JhengHei" panose="020B0604030504040204" pitchFamily="34" charset="-120"/>
              </a:rPr>
              <a:t> </a:t>
            </a:r>
            <a:r>
              <a:rPr lang="zh-CN" altLang="en-US" sz="2800" b="1" dirty="0">
                <a:latin typeface="Microsoft JhengHei" panose="020B0604030504040204" pitchFamily="34" charset="-120"/>
                <a:ea typeface="Microsoft JhengHei" panose="020B0604030504040204" pitchFamily="34" charset="-120"/>
              </a:rPr>
              <a:t>所说的</a:t>
            </a:r>
            <a:r>
              <a:rPr lang="zh-CN" altLang="en-US" sz="2800" b="1" dirty="0">
                <a:solidFill>
                  <a:srgbClr val="009900"/>
                </a:solidFill>
                <a:latin typeface="Microsoft JhengHei" panose="020B0604030504040204" pitchFamily="34" charset="-120"/>
                <a:ea typeface="Microsoft JhengHei" panose="020B0604030504040204" pitchFamily="34" charset="-120"/>
              </a:rPr>
              <a:t>「设阴谋这字的意思，其实就是一种想要制造出邪恶的欺骗行为。没有人可以设谋来欺骗上帝</a:t>
            </a:r>
            <a:r>
              <a:rPr lang="en-US" altLang="zh-CN" sz="2800" b="1" dirty="0">
                <a:solidFill>
                  <a:srgbClr val="009900"/>
                </a:solidFill>
                <a:latin typeface="Microsoft JhengHei" panose="020B0604030504040204" pitchFamily="34" charset="-120"/>
                <a:ea typeface="Microsoft JhengHei" panose="020B0604030504040204" pitchFamily="34" charset="-120"/>
              </a:rPr>
              <a:t>….</a:t>
            </a:r>
          </a:p>
          <a:p>
            <a:pPr eaLnBrk="1" hangingPunct="1">
              <a:defRPr/>
            </a:pPr>
            <a:endParaRPr lang="en-US" altLang="en-US" sz="2800" b="1" dirty="0">
              <a:effectLst>
                <a:outerShdw blurRad="38100" dist="38100" dir="2700000" algn="tl">
                  <a:srgbClr val="000000"/>
                </a:outerShdw>
              </a:effectLst>
              <a:latin typeface="宋体" panose="02010600030101010101" pitchFamily="2" charset="-122"/>
              <a:ea typeface="经典楷体简" pitchFamily="49" charset="-122"/>
            </a:endParaRPr>
          </a:p>
        </p:txBody>
      </p:sp>
    </p:spTree>
    <p:extLst>
      <p:ext uri="{BB962C8B-B14F-4D97-AF65-F5344CB8AC3E}">
        <p14:creationId xmlns:p14="http://schemas.microsoft.com/office/powerpoint/2010/main" val="3837925556"/>
      </p:ext>
    </p:extLst>
  </p:cSld>
  <p:clrMapOvr>
    <a:masterClrMapping/>
  </p:clrMapOvr>
  <p:transition>
    <p:blinds dir="vert"/>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9698BEC-728E-42FB-B7A4-8FD23E61F6A3}" type="slidenum">
              <a:rPr lang="en-US" altLang="zh-CN"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115</a:t>
            </a:fld>
            <a:endParaRPr lang="en-US" altLang="zh-CN" sz="1400">
              <a:latin typeface="Arial" panose="020B0604020202020204" pitchFamily="34" charset="0"/>
              <a:ea typeface="新宋体" panose="02010609030101010101" pitchFamily="49" charset="-122"/>
            </a:endParaRPr>
          </a:p>
        </p:txBody>
      </p:sp>
      <p:sp>
        <p:nvSpPr>
          <p:cNvPr id="187394" name="Text Box 2"/>
          <p:cNvSpPr txBox="1">
            <a:spLocks noChangeArrowheads="1"/>
          </p:cNvSpPr>
          <p:nvPr/>
        </p:nvSpPr>
        <p:spPr bwMode="auto">
          <a:xfrm>
            <a:off x="0" y="1"/>
            <a:ext cx="12192000" cy="5693866"/>
          </a:xfrm>
          <a:prstGeom prst="rect">
            <a:avLst/>
          </a:prstGeom>
          <a:noFill/>
          <a:ln w="9525">
            <a:noFill/>
            <a:miter lim="800000"/>
            <a:headEnd/>
            <a:tailEnd/>
          </a:ln>
          <a:effectLst>
            <a:outerShdw dist="17961" dir="2700000" algn="ctr" rotWithShape="0">
              <a:schemeClr val="tx1"/>
            </a:outerShdw>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dirty="0">
                <a:solidFill>
                  <a:srgbClr val="33CC33"/>
                </a:solidFill>
                <a:latin typeface="Microsoft JhengHei" panose="020B0604030504040204" pitchFamily="34" charset="-120"/>
                <a:ea typeface="Microsoft JhengHei" panose="020B0604030504040204" pitchFamily="34" charset="-120"/>
              </a:rPr>
              <a:t>★古</a:t>
            </a:r>
            <a:r>
              <a:rPr lang="en-US" altLang="zh-CN" sz="2800" dirty="0">
                <a:solidFill>
                  <a:srgbClr val="33CC33"/>
                </a:solidFill>
                <a:latin typeface="Microsoft JhengHei" panose="020B0604030504040204" pitchFamily="34" charset="-120"/>
                <a:ea typeface="Microsoft JhengHei" panose="020B0604030504040204" pitchFamily="34" charset="-120"/>
              </a:rPr>
              <a:t>17:16</a:t>
            </a:r>
            <a:r>
              <a:rPr lang="zh-CN" altLang="en-US" sz="2800" dirty="0">
                <a:solidFill>
                  <a:srgbClr val="33CC33"/>
                </a:solidFill>
                <a:latin typeface="Microsoft JhengHei" panose="020B0604030504040204" pitchFamily="34" charset="-120"/>
                <a:ea typeface="Microsoft JhengHei" panose="020B0604030504040204" pitchFamily="34" charset="-120"/>
              </a:rPr>
              <a:t>「当我要毁灭一个城镇的时候，我命令其中过安乐者服从我，使他们放荡不检；所以应受刑罚的判决。于是我毁灭他们」。</a:t>
            </a:r>
            <a:r>
              <a:rPr lang="zh-CN" altLang="en-US" sz="2800" dirty="0">
                <a:solidFill>
                  <a:srgbClr val="FF3300"/>
                </a:solidFill>
                <a:latin typeface="Microsoft JhengHei" panose="020B0604030504040204" pitchFamily="34" charset="-120"/>
                <a:ea typeface="Microsoft JhengHei" panose="020B0604030504040204" pitchFamily="34" charset="-120"/>
              </a:rPr>
              <a:t>安拉叫那地的人犯罪，好刑罚他们？</a:t>
            </a:r>
          </a:p>
          <a:p>
            <a:pPr eaLnBrk="1" hangingPunct="1">
              <a:defRPr/>
            </a:pPr>
            <a:endParaRPr lang="zh-CN" altLang="en-US" sz="2800" dirty="0">
              <a:solidFill>
                <a:srgbClr val="000099"/>
              </a:solidFill>
              <a:latin typeface="Microsoft JhengHei" panose="020B0604030504040204" pitchFamily="34" charset="-120"/>
              <a:ea typeface="Microsoft JhengHei" panose="020B0604030504040204" pitchFamily="34" charset="-120"/>
            </a:endParaRPr>
          </a:p>
          <a:p>
            <a:pPr eaLnBrk="1" hangingPunct="1">
              <a:defRPr/>
            </a:pPr>
            <a:r>
              <a:rPr lang="zh-CN" altLang="en-US" sz="2800" dirty="0">
                <a:solidFill>
                  <a:srgbClr val="FF0000"/>
                </a:solidFill>
                <a:latin typeface="Microsoft JhengHei" panose="020B0604030504040204" pitchFamily="34" charset="-120"/>
                <a:ea typeface="Microsoft JhengHei" panose="020B0604030504040204" pitchFamily="34" charset="-120"/>
              </a:rPr>
              <a:t>★「当时真主使你在梦中看见敌人是少数的；假设他使你们看见他们是多数的，你们必定胆怯，必定为战争而争论，但真主使你们免于此。他确是全知心事的，当你们相遇的时候，他使你们眼见敌军是少数的，又使你们在他们眼里变成少数的；以便真主判决一件必行的事。万事只归真主判决（古</a:t>
            </a:r>
            <a:r>
              <a:rPr lang="en-US" altLang="zh-CN" sz="2800" dirty="0">
                <a:solidFill>
                  <a:srgbClr val="FF0000"/>
                </a:solidFill>
                <a:latin typeface="Microsoft JhengHei" panose="020B0604030504040204" pitchFamily="34" charset="-120"/>
                <a:ea typeface="Microsoft JhengHei" panose="020B0604030504040204" pitchFamily="34" charset="-120"/>
              </a:rPr>
              <a:t>8:43-44</a:t>
            </a:r>
            <a:r>
              <a:rPr lang="zh-CN" altLang="en-US" sz="2800" dirty="0">
                <a:solidFill>
                  <a:srgbClr val="FF0000"/>
                </a:solidFill>
                <a:latin typeface="Microsoft JhengHei" panose="020B0604030504040204" pitchFamily="34" charset="-120"/>
                <a:ea typeface="Microsoft JhengHei" panose="020B0604030504040204" pitchFamily="34" charset="-120"/>
              </a:rPr>
              <a:t>）」。</a:t>
            </a:r>
          </a:p>
          <a:p>
            <a:pPr eaLnBrk="1" hangingPunct="1">
              <a:defRPr/>
            </a:pPr>
            <a:endParaRPr lang="zh-CN" altLang="en-US" sz="2800" dirty="0">
              <a:solidFill>
                <a:srgbClr val="000099"/>
              </a:solidFill>
              <a:latin typeface="Microsoft JhengHei" panose="020B0604030504040204" pitchFamily="34" charset="-120"/>
              <a:ea typeface="Microsoft JhengHei" panose="020B0604030504040204" pitchFamily="34" charset="-120"/>
            </a:endParaRPr>
          </a:p>
          <a:p>
            <a:pPr eaLnBrk="1" hangingPunct="1">
              <a:defRPr/>
            </a:pPr>
            <a:r>
              <a:rPr lang="zh-CN" altLang="en-US" sz="2800" dirty="0">
                <a:solidFill>
                  <a:srgbClr val="000099"/>
                </a:solidFill>
                <a:latin typeface="Microsoft JhengHei" panose="020B0604030504040204" pitchFamily="34" charset="-120"/>
                <a:ea typeface="Microsoft JhengHei" panose="020B0604030504040204" pitchFamily="34" charset="-120"/>
              </a:rPr>
              <a:t>经文说，「安拉」为了除去穆斯林的胆怯，而蒙骗了他们的心眼，使他们看见敌人是少数的。安拉也使敌军看见对方也是少数的；安拉让他们双方都「看对方为少数」，好让「安拉」心里的目的达成。</a:t>
            </a:r>
            <a:endParaRPr lang="en-US" altLang="en-US" sz="2800" dirty="0">
              <a:solidFill>
                <a:srgbClr val="000099"/>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898604605"/>
      </p:ext>
    </p:extLst>
  </p:cSld>
  <p:clrMapOvr>
    <a:masterClrMapping/>
  </p:clrMapOvr>
  <p:transition>
    <p:zoom dir="in"/>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E2E3599A-7EB3-4346-963B-E6A9FBDE29E3}" type="slidenum">
              <a:rPr lang="en-US" altLang="zh-CN"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116</a:t>
            </a:fld>
            <a:endParaRPr lang="en-US" altLang="zh-CN" sz="1400">
              <a:latin typeface="Arial" panose="020B0604020202020204" pitchFamily="34" charset="0"/>
              <a:ea typeface="新宋体" panose="02010609030101010101" pitchFamily="49" charset="-122"/>
            </a:endParaRPr>
          </a:p>
        </p:txBody>
      </p:sp>
      <p:sp>
        <p:nvSpPr>
          <p:cNvPr id="188418" name="Text Box 2"/>
          <p:cNvSpPr txBox="1">
            <a:spLocks noChangeArrowheads="1"/>
          </p:cNvSpPr>
          <p:nvPr/>
        </p:nvSpPr>
        <p:spPr bwMode="auto">
          <a:xfrm>
            <a:off x="0" y="0"/>
            <a:ext cx="12192000" cy="6555641"/>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★「他们（精灵或邪灵）照他（所罗门王）心所欲的来建造宫殿</a:t>
            </a:r>
            <a:r>
              <a:rPr lang="en-US" altLang="zh-CN" sz="28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28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我（安拉）决定他（所罗门）死亡的时候，只有吃他手杖的蛀虫，指示他们（精灵 ），他（所罗门）已经死了。当他倒下的时候，精灵们恍然大悟；假若他们能知幽玄，那么他们（精灵）未曾逗留在凌辱的刑罚中（工作）（古</a:t>
            </a:r>
            <a:r>
              <a:rPr lang="en-US" altLang="zh-CN" sz="28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34:13-14</a:t>
            </a:r>
            <a:r>
              <a:rPr lang="zh-CN" altLang="en-US" sz="28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p>
          <a:p>
            <a:pPr eaLnBrk="1" hangingPunct="1">
              <a:defRPr/>
            </a:pPr>
            <a:endParaRPr lang="zh-CN" altLang="en-US" sz="28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2800" dirty="0">
                <a:solidFill>
                  <a:srgbClr val="0000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以上经文说到，「真主安拉」为了让精灵继续为所罗门工作，就不揭发所罗门的死讯，要让这些精灵继续受骗，免得他们停止建殿的工作。</a:t>
            </a:r>
            <a:endParaRPr lang="en-US" altLang="zh-CN" sz="2800" dirty="0">
              <a:solidFill>
                <a:srgbClr val="0000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endParaRPr lang="en-US" altLang="zh-CN" sz="2800" dirty="0">
              <a:solidFill>
                <a:srgbClr val="0000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2800" dirty="0">
                <a:solidFill>
                  <a:srgbClr val="0000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阿布胡来拉</a:t>
            </a:r>
            <a:r>
              <a:rPr lang="en-US" altLang="zh-CN" sz="2800" dirty="0">
                <a:solidFill>
                  <a:srgbClr val="0000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Abu Huraira </a:t>
            </a:r>
            <a:r>
              <a:rPr lang="zh-CN" altLang="en-US" sz="2800" dirty="0">
                <a:solidFill>
                  <a:srgbClr val="0000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宣称安拉的使徒（穆氏）曾如此说</a:t>
            </a:r>
            <a:r>
              <a:rPr lang="zh-CN" altLang="en-US" sz="2800" b="1" dirty="0">
                <a:solidFill>
                  <a:srgbClr val="0000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过：</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人所耽迷及所犯的淫乱罪，实在是安拉所定的；而这使到他一定会去犯</a:t>
            </a:r>
            <a:r>
              <a:rPr lang="en-US" altLang="zh-CN"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圣言录</a:t>
            </a:r>
          </a:p>
          <a:p>
            <a:pPr eaLnBrk="1" hangingPunct="1">
              <a:defRPr/>
            </a:pPr>
            <a:endParaRPr lang="zh-CN" altLang="en-US" sz="2800" dirty="0">
              <a:solidFill>
                <a:srgbClr val="0000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2800" dirty="0">
                <a:solidFill>
                  <a:srgbClr val="0000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伊斯兰的神学家，明显的肯定，接受，也教导「安拉」善于使用谋略，欺骗，设谋，误导。这「上帝」岂能等同于亚伯拉罕与摩西所信奉的上帝呢？他倒像是敌基督的灵：</a:t>
            </a:r>
            <a:r>
              <a:rPr lang="zh-CN" altLang="en-US" sz="2800"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说谎与迷误人的灵</a:t>
            </a:r>
            <a:endParaRPr lang="zh-TW" altLang="zh-CN" dirty="0">
              <a:solidFill>
                <a:srgbClr val="000099"/>
              </a:solidFill>
              <a:effectLst>
                <a:outerShdw blurRad="38100" dist="38100" dir="2700000" algn="tl">
                  <a:srgbClr val="000000"/>
                </a:outerShdw>
              </a:effectLst>
              <a:latin typeface="新宋体" panose="02010609030101010101" pitchFamily="49" charset="-122"/>
              <a:ea typeface="经典楷体简" pitchFamily="49" charset="-122"/>
            </a:endParaRPr>
          </a:p>
        </p:txBody>
      </p:sp>
    </p:spTree>
    <p:extLst>
      <p:ext uri="{BB962C8B-B14F-4D97-AF65-F5344CB8AC3E}">
        <p14:creationId xmlns:p14="http://schemas.microsoft.com/office/powerpoint/2010/main" val="2476371592"/>
      </p:ext>
    </p:extLst>
  </p:cSld>
  <p:clrMapOvr>
    <a:masterClrMapping/>
  </p:clrMapOvr>
  <p:transition>
    <p:zoom/>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10668000" cy="2062163"/>
          </a:xfrm>
          <a:prstGeom prst="rect">
            <a:avLst/>
          </a:prstGeom>
          <a:noFill/>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200" b="1" dirty="0">
                <a:solidFill>
                  <a:srgbClr val="C00000"/>
                </a:solidFill>
                <a:effectLst>
                  <a:outerShdw blurRad="38100" dist="38100" dir="2700000" algn="tl">
                    <a:srgbClr val="000000"/>
                  </a:outerShdw>
                </a:effectLst>
              </a:rPr>
              <a:t>结论：</a:t>
            </a:r>
            <a:endParaRPr lang="en-US" altLang="zh-CN" sz="3200" b="1" dirty="0">
              <a:solidFill>
                <a:srgbClr val="C00000"/>
              </a:solidFill>
              <a:effectLst>
                <a:outerShdw blurRad="38100" dist="38100" dir="2700000" algn="tl">
                  <a:srgbClr val="000000"/>
                </a:outerShdw>
              </a:effectLst>
            </a:endParaRPr>
          </a:p>
          <a:p>
            <a:pPr eaLnBrk="1" hangingPunct="1">
              <a:defRPr/>
            </a:pPr>
            <a:endParaRPr lang="en-US" altLang="en-US" sz="3200" b="1" dirty="0">
              <a:solidFill>
                <a:srgbClr val="C00000"/>
              </a:solidFill>
              <a:effectLst>
                <a:outerShdw blurRad="38100" dist="38100" dir="2700000" algn="tl">
                  <a:srgbClr val="000000"/>
                </a:outerShdw>
              </a:effectLst>
            </a:endParaRPr>
          </a:p>
          <a:p>
            <a:pPr eaLnBrk="1" hangingPunct="1">
              <a:defRPr/>
            </a:pPr>
            <a:r>
              <a:rPr lang="zh-CN" altLang="en-US" sz="3200" b="1" dirty="0">
                <a:solidFill>
                  <a:srgbClr val="C00000"/>
                </a:solidFill>
                <a:effectLst>
                  <a:outerShdw blurRad="38100" dist="38100" dir="2700000" algn="tl">
                    <a:srgbClr val="000000"/>
                  </a:outerShdw>
                </a:effectLst>
              </a:rPr>
              <a:t>从伊斯兰惯用的一些宗教手段，</a:t>
            </a:r>
            <a:endParaRPr lang="en-US" altLang="zh-CN" sz="3200" b="1" dirty="0">
              <a:solidFill>
                <a:srgbClr val="C00000"/>
              </a:solidFill>
              <a:effectLst>
                <a:outerShdw blurRad="38100" dist="38100" dir="2700000" algn="tl">
                  <a:srgbClr val="000000"/>
                </a:outerShdw>
              </a:effectLst>
            </a:endParaRPr>
          </a:p>
          <a:p>
            <a:pPr eaLnBrk="1" hangingPunct="1">
              <a:defRPr/>
            </a:pPr>
            <a:r>
              <a:rPr lang="zh-CN" altLang="en-US" sz="3200" b="1" dirty="0">
                <a:solidFill>
                  <a:srgbClr val="C00000"/>
                </a:solidFill>
                <a:effectLst>
                  <a:outerShdw blurRad="38100" dist="38100" dir="2700000" algn="tl">
                    <a:srgbClr val="000000"/>
                  </a:outerShdw>
                </a:effectLst>
              </a:rPr>
              <a:t>可以看出末世的敌基督也使用同样的手段。</a:t>
            </a:r>
            <a:endParaRPr lang="en-US" altLang="en-US" sz="3200" b="1" dirty="0">
              <a:solidFill>
                <a:srgbClr val="C00000"/>
              </a:solidFill>
              <a:effectLst>
                <a:outerShdw blurRad="38100" dist="38100" dir="2700000" algn="tl">
                  <a:srgbClr val="000000"/>
                </a:outerShdw>
              </a:effectLst>
            </a:endParaRPr>
          </a:p>
        </p:txBody>
      </p:sp>
      <p:sp>
        <p:nvSpPr>
          <p:cNvPr id="149507"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EA9D53CD-0E5B-44E1-B818-70A944C84A64}"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117</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09558519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1C436426-26DC-49EE-965E-7A755B150A24}" type="slidenum">
              <a:rPr lang="en-US" altLang="zh-CN"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118</a:t>
            </a:fld>
            <a:endParaRPr lang="en-US" altLang="zh-CN" sz="1400">
              <a:latin typeface="Arial" panose="020B0604020202020204" pitchFamily="34" charset="0"/>
              <a:ea typeface="新宋体" panose="02010609030101010101" pitchFamily="49" charset="-122"/>
            </a:endParaRPr>
          </a:p>
        </p:txBody>
      </p:sp>
      <p:sp>
        <p:nvSpPr>
          <p:cNvPr id="150531" name="TextBox 3"/>
          <p:cNvSpPr txBox="1">
            <a:spLocks noChangeArrowheads="1"/>
          </p:cNvSpPr>
          <p:nvPr/>
        </p:nvSpPr>
        <p:spPr bwMode="auto">
          <a:xfrm>
            <a:off x="0" y="0"/>
            <a:ext cx="10668000" cy="683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n-US" altLang="zh-CN" sz="2000" b="1" dirty="0">
              <a:latin typeface="Arial" panose="020B0604020202020204" pitchFamily="34" charset="0"/>
              <a:ea typeface="新宋体" panose="02010609030101010101" pitchFamily="49" charset="-122"/>
            </a:endParaRPr>
          </a:p>
          <a:p>
            <a:pPr eaLnBrk="1" hangingPunct="1">
              <a:lnSpc>
                <a:spcPct val="100000"/>
              </a:lnSpc>
              <a:spcBef>
                <a:spcPct val="0"/>
              </a:spcBef>
              <a:buFontTx/>
              <a:buNone/>
            </a:pPr>
            <a:r>
              <a:rPr lang="en-US" altLang="zh-CN" sz="2000" b="1" dirty="0">
                <a:latin typeface="Arial" panose="020B0604020202020204" pitchFamily="34" charset="0"/>
                <a:ea typeface="新宋体" panose="02010609030101010101" pitchFamily="49" charset="-122"/>
              </a:rPr>
              <a:t>1. </a:t>
            </a:r>
            <a:r>
              <a:rPr lang="en-US" altLang="zh-CN" sz="2000" b="1" dirty="0" err="1">
                <a:latin typeface="Arial" panose="020B0604020202020204" pitchFamily="34" charset="0"/>
                <a:ea typeface="新宋体" panose="02010609030101010101" pitchFamily="49" charset="-122"/>
              </a:rPr>
              <a:t>Sunan</a:t>
            </a:r>
            <a:r>
              <a:rPr lang="en-US" altLang="zh-CN" sz="2000" b="1" dirty="0">
                <a:latin typeface="Arial" panose="020B0604020202020204" pitchFamily="34" charset="0"/>
                <a:ea typeface="新宋体" panose="02010609030101010101" pitchFamily="49" charset="-122"/>
              </a:rPr>
              <a:t> Abu </a:t>
            </a:r>
            <a:r>
              <a:rPr lang="en-US" altLang="zh-CN" sz="2000" b="1" dirty="0" err="1">
                <a:latin typeface="Arial" panose="020B0604020202020204" pitchFamily="34" charset="0"/>
                <a:ea typeface="新宋体" panose="02010609030101010101" pitchFamily="49" charset="-122"/>
              </a:rPr>
              <a:t>Dawood</a:t>
            </a:r>
            <a:r>
              <a:rPr lang="en-US" altLang="zh-CN" sz="2000" b="1" dirty="0">
                <a:latin typeface="Arial" panose="020B0604020202020204" pitchFamily="34" charset="0"/>
                <a:ea typeface="新宋体" panose="02010609030101010101" pitchFamily="49" charset="-122"/>
              </a:rPr>
              <a:t> Book 14, Number 2631: Narrated </a:t>
            </a:r>
            <a:r>
              <a:rPr lang="en-US" altLang="zh-CN" sz="2000" b="1" dirty="0" err="1">
                <a:latin typeface="Arial" panose="020B0604020202020204" pitchFamily="34" charset="0"/>
                <a:ea typeface="新宋体" panose="02010609030101010101" pitchFamily="49" charset="-122"/>
              </a:rPr>
              <a:t>Ka'b</a:t>
            </a:r>
            <a:r>
              <a:rPr lang="en-US" altLang="zh-CN" sz="2000" b="1" dirty="0">
                <a:latin typeface="Arial" panose="020B0604020202020204" pitchFamily="34" charset="0"/>
                <a:ea typeface="新宋体" panose="02010609030101010101" pitchFamily="49" charset="-122"/>
              </a:rPr>
              <a:t> ibn Malik</a:t>
            </a:r>
          </a:p>
          <a:p>
            <a:pPr eaLnBrk="1" hangingPunct="1">
              <a:lnSpc>
                <a:spcPct val="100000"/>
              </a:lnSpc>
              <a:spcBef>
                <a:spcPct val="0"/>
              </a:spcBef>
              <a:buFontTx/>
              <a:buNone/>
            </a:pPr>
            <a:r>
              <a:rPr lang="en-US" altLang="zh-CN" sz="2000" b="1" dirty="0">
                <a:latin typeface="Arial" panose="020B0604020202020204" pitchFamily="34" charset="0"/>
                <a:ea typeface="新宋体" panose="02010609030101010101" pitchFamily="49" charset="-122"/>
              </a:rPr>
              <a:t>2. Hadith Imam </a:t>
            </a:r>
            <a:r>
              <a:rPr lang="en-US" altLang="zh-CN" sz="2000" b="1" dirty="0" err="1">
                <a:latin typeface="Arial" panose="020B0604020202020204" pitchFamily="34" charset="0"/>
                <a:ea typeface="新宋体" panose="02010609030101010101" pitchFamily="49" charset="-122"/>
              </a:rPr>
              <a:t>Jafar</a:t>
            </a:r>
            <a:r>
              <a:rPr lang="en-US" altLang="zh-CN" sz="2000" b="1" dirty="0">
                <a:latin typeface="Arial" panose="020B0604020202020204" pitchFamily="34" charset="0"/>
                <a:ea typeface="新宋体" panose="02010609030101010101" pitchFamily="49" charset="-122"/>
              </a:rPr>
              <a:t> </a:t>
            </a:r>
            <a:r>
              <a:rPr lang="en-US" altLang="zh-CN" sz="2000" b="1" dirty="0" err="1">
                <a:latin typeface="Arial" panose="020B0604020202020204" pitchFamily="34" charset="0"/>
                <a:ea typeface="新宋体" panose="02010609030101010101" pitchFamily="49" charset="-122"/>
              </a:rPr>
              <a:t>Sadiq</a:t>
            </a:r>
            <a:r>
              <a:rPr lang="en-US" altLang="zh-CN" sz="2000" b="1" dirty="0">
                <a:latin typeface="Arial" panose="020B0604020202020204" pitchFamily="34" charset="0"/>
                <a:ea typeface="新宋体" panose="02010609030101010101" pitchFamily="49" charset="-122"/>
              </a:rPr>
              <a:t> Footnote. #1 </a:t>
            </a:r>
            <a:r>
              <a:rPr lang="en-US" altLang="zh-CN" sz="2000" b="1" dirty="0" err="1">
                <a:latin typeface="Arial" panose="020B0604020202020204" pitchFamily="34" charset="0"/>
                <a:ea typeface="新宋体" panose="02010609030101010101" pitchFamily="49" charset="-122"/>
              </a:rPr>
              <a:t>Usool</a:t>
            </a:r>
            <a:r>
              <a:rPr lang="en-US" altLang="zh-CN" sz="2000" b="1" dirty="0">
                <a:latin typeface="Arial" panose="020B0604020202020204" pitchFamily="34" charset="0"/>
                <a:ea typeface="新宋体" panose="02010609030101010101" pitchFamily="49" charset="-122"/>
              </a:rPr>
              <a:t> al </a:t>
            </a:r>
            <a:r>
              <a:rPr lang="en-US" altLang="zh-CN" sz="2000" b="1" dirty="0" err="1">
                <a:latin typeface="Arial" panose="020B0604020202020204" pitchFamily="34" charset="0"/>
                <a:ea typeface="新宋体" panose="02010609030101010101" pitchFamily="49" charset="-122"/>
              </a:rPr>
              <a:t>Kafi</a:t>
            </a:r>
            <a:r>
              <a:rPr lang="en-US" altLang="zh-CN" sz="2000" b="1" dirty="0">
                <a:latin typeface="Arial" panose="020B0604020202020204" pitchFamily="34" charset="0"/>
                <a:ea typeface="新宋体" panose="02010609030101010101" pitchFamily="49" charset="-122"/>
              </a:rPr>
              <a:t>, p.88</a:t>
            </a:r>
            <a:br>
              <a:rPr lang="en-US" altLang="zh-CN" sz="2000" b="1" dirty="0">
                <a:latin typeface="Arial" panose="020B0604020202020204" pitchFamily="34" charset="0"/>
                <a:ea typeface="新宋体" panose="02010609030101010101" pitchFamily="49" charset="-122"/>
              </a:rPr>
            </a:br>
            <a:r>
              <a:rPr lang="en-US" altLang="zh-CN" sz="2000" b="1" dirty="0">
                <a:latin typeface="Arial" panose="020B0604020202020204" pitchFamily="34" charset="0"/>
                <a:ea typeface="新宋体" panose="02010609030101010101" pitchFamily="49" charset="-122"/>
              </a:rPr>
              <a:t>3. ibid. Ft. #2, Ibid, p.522</a:t>
            </a:r>
          </a:p>
          <a:p>
            <a:pPr eaLnBrk="1" hangingPunct="1">
              <a:lnSpc>
                <a:spcPct val="100000"/>
              </a:lnSpc>
              <a:spcBef>
                <a:spcPct val="0"/>
              </a:spcBef>
              <a:buFontTx/>
              <a:buNone/>
            </a:pPr>
            <a:r>
              <a:rPr lang="en-US" altLang="zh-CN" sz="2000" b="1" dirty="0">
                <a:latin typeface="Arial" panose="020B0604020202020204" pitchFamily="34" charset="0"/>
                <a:ea typeface="新宋体" panose="02010609030101010101" pitchFamily="49" charset="-122"/>
              </a:rPr>
              <a:t>4. A Shite Encyclopedia October 1995 </a:t>
            </a:r>
            <a:br>
              <a:rPr lang="en-US" altLang="zh-CN" sz="2000" b="1" dirty="0">
                <a:latin typeface="Arial" panose="020B0604020202020204" pitchFamily="34" charset="0"/>
                <a:ea typeface="新宋体" panose="02010609030101010101" pitchFamily="49" charset="-122"/>
              </a:rPr>
            </a:br>
            <a:r>
              <a:rPr lang="en-US" altLang="zh-CN" sz="2000" b="1" dirty="0">
                <a:latin typeface="Arial" panose="020B0604020202020204" pitchFamily="34" charset="0"/>
                <a:ea typeface="新宋体" panose="02010609030101010101" pitchFamily="49" charset="-122"/>
              </a:rPr>
              <a:t>Revised January 2001 http://www.al-islam.org/encyclopedia/chapter6b/1.html</a:t>
            </a:r>
            <a:br>
              <a:rPr lang="en-US" altLang="zh-CN" sz="2000" b="1" dirty="0">
                <a:latin typeface="Arial" panose="020B0604020202020204" pitchFamily="34" charset="0"/>
                <a:ea typeface="新宋体" panose="02010609030101010101" pitchFamily="49" charset="-122"/>
              </a:rPr>
            </a:br>
            <a:r>
              <a:rPr lang="en-US" altLang="zh-CN" sz="2000" b="1" dirty="0">
                <a:latin typeface="Arial" panose="020B0604020202020204" pitchFamily="34" charset="0"/>
                <a:ea typeface="新宋体" panose="02010609030101010101" pitchFamily="49" charset="-122"/>
              </a:rPr>
              <a:t>5. Ibn </a:t>
            </a:r>
            <a:r>
              <a:rPr lang="en-US" altLang="zh-CN" sz="2000" b="1" dirty="0" err="1">
                <a:latin typeface="Arial" panose="020B0604020202020204" pitchFamily="34" charset="0"/>
                <a:ea typeface="新宋体" panose="02010609030101010101" pitchFamily="49" charset="-122"/>
              </a:rPr>
              <a:t>Kathir’s</a:t>
            </a:r>
            <a:r>
              <a:rPr lang="en-US" altLang="zh-CN" sz="2000" b="1" dirty="0">
                <a:latin typeface="Arial" panose="020B0604020202020204" pitchFamily="34" charset="0"/>
                <a:ea typeface="新宋体" panose="02010609030101010101" pitchFamily="49" charset="-122"/>
              </a:rPr>
              <a:t> </a:t>
            </a:r>
            <a:r>
              <a:rPr lang="en-US" altLang="zh-CN" sz="2000" b="1" dirty="0" err="1">
                <a:latin typeface="Arial" panose="020B0604020202020204" pitchFamily="34" charset="0"/>
                <a:ea typeface="新宋体" panose="02010609030101010101" pitchFamily="49" charset="-122"/>
              </a:rPr>
              <a:t>Tafsir</a:t>
            </a:r>
            <a:r>
              <a:rPr lang="en-US" altLang="zh-CN" sz="2000" b="1" dirty="0">
                <a:latin typeface="Arial" panose="020B0604020202020204" pitchFamily="34" charset="0"/>
                <a:ea typeface="新宋体" panose="02010609030101010101" pitchFamily="49" charset="-122"/>
              </a:rPr>
              <a:t> -Surah 16:106 www.tafsir.com </a:t>
            </a:r>
            <a:br>
              <a:rPr lang="en-US" altLang="zh-CN" sz="2000" b="1" dirty="0">
                <a:latin typeface="Arial" panose="020B0604020202020204" pitchFamily="34" charset="0"/>
                <a:ea typeface="新宋体" panose="02010609030101010101" pitchFamily="49" charset="-122"/>
              </a:rPr>
            </a:br>
            <a:r>
              <a:rPr lang="en-US" altLang="zh-CN" sz="2000" b="1" dirty="0">
                <a:latin typeface="Arial" panose="020B0604020202020204" pitchFamily="34" charset="0"/>
                <a:ea typeface="新宋体" panose="02010609030101010101" pitchFamily="49" charset="-122"/>
              </a:rPr>
              <a:t>6. Confirmed by At-</a:t>
            </a:r>
            <a:r>
              <a:rPr lang="en-US" altLang="zh-CN" sz="2000" b="1" dirty="0" err="1">
                <a:latin typeface="Arial" panose="020B0604020202020204" pitchFamily="34" charset="0"/>
                <a:ea typeface="新宋体" panose="02010609030101010101" pitchFamily="49" charset="-122"/>
              </a:rPr>
              <a:t>Tabari</a:t>
            </a:r>
            <a:r>
              <a:rPr lang="en-US" altLang="zh-CN" sz="2000" b="1" dirty="0">
                <a:latin typeface="Arial" panose="020B0604020202020204" pitchFamily="34" charset="0"/>
                <a:ea typeface="新宋体" panose="02010609030101010101" pitchFamily="49" charset="-122"/>
              </a:rPr>
              <a:t> and narrated by </a:t>
            </a:r>
            <a:r>
              <a:rPr lang="en-US" altLang="zh-CN" sz="2000" b="1" dirty="0" err="1">
                <a:latin typeface="Arial" panose="020B0604020202020204" pitchFamily="34" charset="0"/>
                <a:ea typeface="新宋体" panose="02010609030101010101" pitchFamily="49" charset="-122"/>
              </a:rPr>
              <a:t>Abd</a:t>
            </a:r>
            <a:r>
              <a:rPr lang="en-US" altLang="zh-CN" sz="2000" b="1" dirty="0">
                <a:latin typeface="Arial" panose="020B0604020202020204" pitchFamily="34" charset="0"/>
                <a:ea typeface="新宋体" panose="02010609030101010101" pitchFamily="49" charset="-122"/>
              </a:rPr>
              <a:t> al-</a:t>
            </a:r>
            <a:r>
              <a:rPr lang="en-US" altLang="zh-CN" sz="2000" b="1" dirty="0" err="1">
                <a:latin typeface="Arial" panose="020B0604020202020204" pitchFamily="34" charset="0"/>
                <a:ea typeface="新宋体" panose="02010609030101010101" pitchFamily="49" charset="-122"/>
              </a:rPr>
              <a:t>Razak</a:t>
            </a:r>
            <a:r>
              <a:rPr lang="en-US" altLang="zh-CN" sz="2000" b="1" dirty="0">
                <a:latin typeface="Arial" panose="020B0604020202020204" pitchFamily="34" charset="0"/>
                <a:ea typeface="新宋体" panose="02010609030101010101" pitchFamily="49" charset="-122"/>
              </a:rPr>
              <a:t>, Ibn </a:t>
            </a:r>
            <a:r>
              <a:rPr lang="en-US" altLang="zh-CN" sz="2000" b="1" dirty="0" err="1">
                <a:latin typeface="Arial" panose="020B0604020202020204" pitchFamily="34" charset="0"/>
                <a:ea typeface="新宋体" panose="02010609030101010101" pitchFamily="49" charset="-122"/>
              </a:rPr>
              <a:t>Sa'd</a:t>
            </a:r>
            <a:r>
              <a:rPr lang="en-US" altLang="zh-CN" sz="2000" b="1" dirty="0">
                <a:latin typeface="Arial" panose="020B0604020202020204" pitchFamily="34" charset="0"/>
                <a:ea typeface="新宋体" panose="02010609030101010101" pitchFamily="49" charset="-122"/>
              </a:rPr>
              <a:t>, Ibn </a:t>
            </a:r>
            <a:r>
              <a:rPr lang="en-US" altLang="zh-CN" sz="2000" b="1" dirty="0" err="1">
                <a:latin typeface="Arial" panose="020B0604020202020204" pitchFamily="34" charset="0"/>
                <a:ea typeface="新宋体" panose="02010609030101010101" pitchFamily="49" charset="-122"/>
              </a:rPr>
              <a:t>Jarir</a:t>
            </a:r>
            <a:r>
              <a:rPr lang="en-US" altLang="zh-CN" sz="2000" b="1" dirty="0">
                <a:latin typeface="Arial" panose="020B0604020202020204" pitchFamily="34" charset="0"/>
                <a:ea typeface="新宋体" panose="02010609030101010101" pitchFamily="49" charset="-122"/>
              </a:rPr>
              <a:t>, Ibn Abi </a:t>
            </a:r>
            <a:r>
              <a:rPr lang="en-US" altLang="zh-CN" sz="2000" b="1" dirty="0" err="1">
                <a:latin typeface="Arial" panose="020B0604020202020204" pitchFamily="34" charset="0"/>
                <a:ea typeface="新宋体" panose="02010609030101010101" pitchFamily="49" charset="-122"/>
              </a:rPr>
              <a:t>Hatim</a:t>
            </a:r>
            <a:r>
              <a:rPr lang="en-US" altLang="zh-CN" sz="2000" b="1" dirty="0">
                <a:latin typeface="Arial" panose="020B0604020202020204" pitchFamily="34" charset="0"/>
                <a:ea typeface="新宋体" panose="02010609030101010101" pitchFamily="49" charset="-122"/>
              </a:rPr>
              <a:t>, Ibn </a:t>
            </a:r>
            <a:r>
              <a:rPr lang="en-US" altLang="zh-CN" sz="2000" b="1" dirty="0" err="1">
                <a:latin typeface="Arial" panose="020B0604020202020204" pitchFamily="34" charset="0"/>
                <a:ea typeface="新宋体" panose="02010609030101010101" pitchFamily="49" charset="-122"/>
              </a:rPr>
              <a:t>Mardawayh</a:t>
            </a:r>
            <a:r>
              <a:rPr lang="en-US" altLang="zh-CN" sz="2000" b="1" dirty="0">
                <a:latin typeface="Arial" panose="020B0604020202020204" pitchFamily="34" charset="0"/>
                <a:ea typeface="新宋体" panose="02010609030101010101" pitchFamily="49" charset="-122"/>
              </a:rPr>
              <a:t>, al-</a:t>
            </a:r>
            <a:r>
              <a:rPr lang="en-US" altLang="zh-CN" sz="2000" b="1" dirty="0" err="1">
                <a:latin typeface="Arial" panose="020B0604020202020204" pitchFamily="34" charset="0"/>
                <a:ea typeface="新宋体" panose="02010609030101010101" pitchFamily="49" charset="-122"/>
              </a:rPr>
              <a:t>Bayhaqi</a:t>
            </a:r>
            <a:r>
              <a:rPr lang="en-US" altLang="zh-CN" sz="2000" b="1" dirty="0">
                <a:latin typeface="Arial" panose="020B0604020202020204" pitchFamily="34" charset="0"/>
                <a:ea typeface="新宋体" panose="02010609030101010101" pitchFamily="49" charset="-122"/>
              </a:rPr>
              <a:t> in his book "al- </a:t>
            </a:r>
            <a:r>
              <a:rPr lang="en-US" altLang="zh-CN" sz="2000" b="1" dirty="0" err="1">
                <a:latin typeface="Arial" panose="020B0604020202020204" pitchFamily="34" charset="0"/>
                <a:ea typeface="新宋体" panose="02010609030101010101" pitchFamily="49" charset="-122"/>
              </a:rPr>
              <a:t>Dala-il,http</a:t>
            </a:r>
            <a:r>
              <a:rPr lang="en-US" altLang="zh-CN" sz="2000" b="1" dirty="0">
                <a:latin typeface="Arial" panose="020B0604020202020204" pitchFamily="34" charset="0"/>
                <a:ea typeface="新宋体" panose="02010609030101010101" pitchFamily="49" charset="-122"/>
              </a:rPr>
              <a:t>://www.al-islam.org/encyclopedia/chapter6b/1.html</a:t>
            </a:r>
          </a:p>
          <a:p>
            <a:pPr eaLnBrk="1" hangingPunct="1">
              <a:lnSpc>
                <a:spcPct val="100000"/>
              </a:lnSpc>
              <a:spcBef>
                <a:spcPct val="0"/>
              </a:spcBef>
              <a:buFontTx/>
              <a:buNone/>
            </a:pPr>
            <a:r>
              <a:rPr lang="en-US" altLang="zh-CN" sz="2000" b="1" dirty="0">
                <a:latin typeface="Arial" panose="020B0604020202020204" pitchFamily="34" charset="0"/>
                <a:ea typeface="新宋体" panose="02010609030101010101" pitchFamily="49" charset="-122"/>
              </a:rPr>
              <a:t> </a:t>
            </a:r>
          </a:p>
          <a:p>
            <a:pPr eaLnBrk="1" hangingPunct="1">
              <a:lnSpc>
                <a:spcPct val="100000"/>
              </a:lnSpc>
              <a:spcBef>
                <a:spcPct val="0"/>
              </a:spcBef>
              <a:buFontTx/>
              <a:buNone/>
            </a:pPr>
            <a:r>
              <a:rPr lang="en-US" altLang="zh-CN" sz="2000" b="1" dirty="0">
                <a:latin typeface="Arial" panose="020B0604020202020204" pitchFamily="34" charset="0"/>
                <a:ea typeface="新宋体" panose="02010609030101010101" pitchFamily="49" charset="-122"/>
              </a:rPr>
              <a:t>8. Ibn </a:t>
            </a:r>
            <a:r>
              <a:rPr lang="en-US" altLang="zh-CN" sz="2000" b="1" dirty="0" err="1">
                <a:latin typeface="Arial" panose="020B0604020202020204" pitchFamily="34" charset="0"/>
                <a:ea typeface="新宋体" panose="02010609030101010101" pitchFamily="49" charset="-122"/>
              </a:rPr>
              <a:t>Kathir’s</a:t>
            </a:r>
            <a:r>
              <a:rPr lang="en-US" altLang="zh-CN" sz="2000" b="1" dirty="0">
                <a:latin typeface="Arial" panose="020B0604020202020204" pitchFamily="34" charset="0"/>
                <a:ea typeface="新宋体" panose="02010609030101010101" pitchFamily="49" charset="-122"/>
              </a:rPr>
              <a:t> </a:t>
            </a:r>
            <a:r>
              <a:rPr lang="en-US" altLang="zh-CN" sz="2000" b="1" dirty="0" err="1">
                <a:latin typeface="Arial" panose="020B0604020202020204" pitchFamily="34" charset="0"/>
                <a:ea typeface="新宋体" panose="02010609030101010101" pitchFamily="49" charset="-122"/>
              </a:rPr>
              <a:t>Tafsir</a:t>
            </a:r>
            <a:r>
              <a:rPr lang="en-US" altLang="zh-CN" sz="2000" b="1" dirty="0">
                <a:latin typeface="Arial" panose="020B0604020202020204" pitchFamily="34" charset="0"/>
                <a:ea typeface="新宋体" panose="02010609030101010101" pitchFamily="49" charset="-122"/>
              </a:rPr>
              <a:t> -Surah 3:28 www.tafsir.com </a:t>
            </a:r>
          </a:p>
          <a:p>
            <a:pPr eaLnBrk="1" hangingPunct="1">
              <a:lnSpc>
                <a:spcPct val="100000"/>
              </a:lnSpc>
              <a:spcBef>
                <a:spcPct val="0"/>
              </a:spcBef>
              <a:buFontTx/>
              <a:buNone/>
            </a:pPr>
            <a:endParaRPr lang="en-US" altLang="zh-CN" sz="2000" b="1" dirty="0">
              <a:latin typeface="Arial" panose="020B0604020202020204" pitchFamily="34" charset="0"/>
              <a:ea typeface="新宋体" panose="02010609030101010101" pitchFamily="49" charset="-122"/>
            </a:endParaRPr>
          </a:p>
          <a:p>
            <a:pPr eaLnBrk="1" hangingPunct="1">
              <a:lnSpc>
                <a:spcPct val="100000"/>
              </a:lnSpc>
              <a:spcBef>
                <a:spcPct val="0"/>
              </a:spcBef>
              <a:buFontTx/>
              <a:buNone/>
            </a:pPr>
            <a:r>
              <a:rPr lang="en-US" altLang="zh-CN" sz="2000" b="1" dirty="0">
                <a:latin typeface="Arial" panose="020B0604020202020204" pitchFamily="34" charset="0"/>
                <a:ea typeface="新宋体" panose="02010609030101010101" pitchFamily="49" charset="-122"/>
              </a:rPr>
              <a:t>10. Al-</a:t>
            </a:r>
            <a:r>
              <a:rPr lang="en-US" altLang="zh-CN" sz="2000" b="1" dirty="0" err="1">
                <a:latin typeface="Arial" panose="020B0604020202020204" pitchFamily="34" charset="0"/>
                <a:ea typeface="新宋体" panose="02010609030101010101" pitchFamily="49" charset="-122"/>
              </a:rPr>
              <a:t>Sirah</a:t>
            </a:r>
            <a:r>
              <a:rPr lang="en-US" altLang="zh-CN" sz="2000" b="1" dirty="0">
                <a:latin typeface="Arial" panose="020B0604020202020204" pitchFamily="34" charset="0"/>
                <a:ea typeface="新宋体" panose="02010609030101010101" pitchFamily="49" charset="-122"/>
              </a:rPr>
              <a:t> al-</a:t>
            </a:r>
            <a:r>
              <a:rPr lang="en-US" altLang="zh-CN" sz="2000" b="1" dirty="0" err="1">
                <a:latin typeface="Arial" panose="020B0604020202020204" pitchFamily="34" charset="0"/>
                <a:ea typeface="新宋体" panose="02010609030101010101" pitchFamily="49" charset="-122"/>
              </a:rPr>
              <a:t>Halabiyyah</a:t>
            </a:r>
            <a:r>
              <a:rPr lang="en-US" altLang="zh-CN" sz="2000" b="1" dirty="0">
                <a:latin typeface="Arial" panose="020B0604020202020204" pitchFamily="34" charset="0"/>
                <a:ea typeface="新宋体" panose="02010609030101010101" pitchFamily="49" charset="-122"/>
              </a:rPr>
              <a:t>, v3, p61, http://www.al-islam.org/encyclopedia/chapter6b/1.html</a:t>
            </a:r>
            <a:br>
              <a:rPr lang="en-US" altLang="zh-CN" sz="2000" b="1" dirty="0">
                <a:latin typeface="Arial" panose="020B0604020202020204" pitchFamily="34" charset="0"/>
                <a:ea typeface="新宋体" panose="02010609030101010101" pitchFamily="49" charset="-122"/>
              </a:rPr>
            </a:br>
            <a:r>
              <a:rPr lang="en-US" altLang="zh-CN" sz="2000" b="1" dirty="0">
                <a:latin typeface="Arial" panose="020B0604020202020204" pitchFamily="34" charset="0"/>
                <a:ea typeface="新宋体" panose="02010609030101010101" pitchFamily="49" charset="-122"/>
              </a:rPr>
              <a:t>11. Bukhari Volume 5, Book 59, Number 369 Narrated by Jabir bin 'Abdullah</a:t>
            </a:r>
            <a:br>
              <a:rPr lang="en-US" altLang="zh-CN" sz="2000" b="1" dirty="0">
                <a:latin typeface="Arial" panose="020B0604020202020204" pitchFamily="34" charset="0"/>
                <a:ea typeface="新宋体" panose="02010609030101010101" pitchFamily="49" charset="-122"/>
              </a:rPr>
            </a:br>
            <a:r>
              <a:rPr lang="en-US" altLang="zh-CN" sz="2000" b="1" dirty="0">
                <a:latin typeface="Arial" panose="020B0604020202020204" pitchFamily="34" charset="0"/>
                <a:ea typeface="新宋体" panose="02010609030101010101" pitchFamily="49" charset="-122"/>
              </a:rPr>
              <a:t> </a:t>
            </a:r>
          </a:p>
          <a:p>
            <a:pPr eaLnBrk="1" hangingPunct="1">
              <a:lnSpc>
                <a:spcPct val="100000"/>
              </a:lnSpc>
              <a:spcBef>
                <a:spcPct val="0"/>
              </a:spcBef>
              <a:buFontTx/>
              <a:buNone/>
            </a:pPr>
            <a:r>
              <a:rPr lang="en-US" altLang="zh-CN" sz="2000" b="1" dirty="0">
                <a:latin typeface="Arial" panose="020B0604020202020204" pitchFamily="34" charset="0"/>
                <a:ea typeface="新宋体" panose="02010609030101010101" pitchFamily="49" charset="-122"/>
              </a:rPr>
              <a:t>13. Ahmad ibn </a:t>
            </a:r>
            <a:r>
              <a:rPr lang="en-US" altLang="zh-CN" sz="2000" b="1" dirty="0" err="1">
                <a:latin typeface="Arial" panose="020B0604020202020204" pitchFamily="34" charset="0"/>
                <a:ea typeface="新宋体" panose="02010609030101010101" pitchFamily="49" charset="-122"/>
              </a:rPr>
              <a:t>Naqib</a:t>
            </a:r>
            <a:r>
              <a:rPr lang="en-US" altLang="zh-CN" sz="2000" b="1" dirty="0">
                <a:latin typeface="Arial" panose="020B0604020202020204" pitchFamily="34" charset="0"/>
                <a:ea typeface="新宋体" panose="02010609030101010101" pitchFamily="49" charset="-122"/>
              </a:rPr>
              <a:t> al-</a:t>
            </a:r>
            <a:r>
              <a:rPr lang="en-US" altLang="zh-CN" sz="2000" b="1" dirty="0" err="1">
                <a:latin typeface="Arial" panose="020B0604020202020204" pitchFamily="34" charset="0"/>
                <a:ea typeface="新宋体" panose="02010609030101010101" pitchFamily="49" charset="-122"/>
              </a:rPr>
              <a:t>Misri</a:t>
            </a:r>
            <a:r>
              <a:rPr lang="en-US" altLang="zh-CN" sz="2000" b="1" dirty="0">
                <a:latin typeface="Arial" panose="020B0604020202020204" pitchFamily="34" charset="0"/>
                <a:ea typeface="新宋体" panose="02010609030101010101" pitchFamily="49" charset="-122"/>
              </a:rPr>
              <a:t>, The Reliance of the </a:t>
            </a:r>
            <a:r>
              <a:rPr lang="en-US" altLang="zh-CN" sz="2000" b="1" dirty="0" err="1">
                <a:latin typeface="Arial" panose="020B0604020202020204" pitchFamily="34" charset="0"/>
                <a:ea typeface="新宋体" panose="02010609030101010101" pitchFamily="49" charset="-122"/>
              </a:rPr>
              <a:t>Traveller</a:t>
            </a:r>
            <a:r>
              <a:rPr lang="en-US" altLang="zh-CN" sz="2000" b="1" dirty="0">
                <a:latin typeface="Arial" panose="020B0604020202020204" pitchFamily="34" charset="0"/>
                <a:ea typeface="新宋体" panose="02010609030101010101" pitchFamily="49" charset="-122"/>
              </a:rPr>
              <a:t>, translated by </a:t>
            </a:r>
            <a:r>
              <a:rPr lang="en-US" altLang="zh-CN" sz="2000" b="1" dirty="0" err="1">
                <a:latin typeface="Arial" panose="020B0604020202020204" pitchFamily="34" charset="0"/>
                <a:ea typeface="新宋体" panose="02010609030101010101" pitchFamily="49" charset="-122"/>
              </a:rPr>
              <a:t>Nuh</a:t>
            </a:r>
            <a:r>
              <a:rPr lang="en-US" altLang="zh-CN" sz="2000" b="1" dirty="0">
                <a:latin typeface="Arial" panose="020B0604020202020204" pitchFamily="34" charset="0"/>
                <a:ea typeface="新宋体" panose="02010609030101010101" pitchFamily="49" charset="-122"/>
              </a:rPr>
              <a:t> Ha </a:t>
            </a:r>
            <a:r>
              <a:rPr lang="en-US" altLang="zh-CN" sz="2000" b="1" dirty="0" err="1">
                <a:latin typeface="Arial" panose="020B0604020202020204" pitchFamily="34" charset="0"/>
                <a:ea typeface="新宋体" panose="02010609030101010101" pitchFamily="49" charset="-122"/>
              </a:rPr>
              <a:t>Mim</a:t>
            </a:r>
            <a:r>
              <a:rPr lang="en-US" altLang="zh-CN" sz="2000" b="1" dirty="0">
                <a:latin typeface="Arial" panose="020B0604020202020204" pitchFamily="34" charset="0"/>
                <a:ea typeface="新宋体" panose="02010609030101010101" pitchFamily="49" charset="-122"/>
              </a:rPr>
              <a:t> Keller, (Amana publications, 1997), section r8.2, p 745</a:t>
            </a:r>
            <a:br>
              <a:rPr lang="en-US" altLang="zh-CN" sz="2000" b="1" dirty="0">
                <a:latin typeface="Arial" panose="020B0604020202020204" pitchFamily="34" charset="0"/>
                <a:ea typeface="新宋体" panose="02010609030101010101" pitchFamily="49" charset="-122"/>
              </a:rPr>
            </a:br>
            <a:r>
              <a:rPr lang="en-US" altLang="zh-CN" sz="2000" b="1" dirty="0">
                <a:latin typeface="Arial" panose="020B0604020202020204" pitchFamily="34" charset="0"/>
                <a:ea typeface="新宋体" panose="02010609030101010101" pitchFamily="49" charset="-122"/>
              </a:rPr>
              <a:t>14. </a:t>
            </a:r>
            <a:r>
              <a:rPr lang="en-US" altLang="zh-CN" sz="2000" b="1" dirty="0" err="1">
                <a:latin typeface="Arial" panose="020B0604020202020204" pitchFamily="34" charset="0"/>
                <a:ea typeface="新宋体" panose="02010609030101010101" pitchFamily="49" charset="-122"/>
              </a:rPr>
              <a:t>Ulum</a:t>
            </a:r>
            <a:r>
              <a:rPr lang="en-US" altLang="zh-CN" sz="2000" b="1" dirty="0">
                <a:latin typeface="Arial" panose="020B0604020202020204" pitchFamily="34" charset="0"/>
                <a:ea typeface="新宋体" panose="02010609030101010101" pitchFamily="49" charset="-122"/>
              </a:rPr>
              <a:t> id Din pp. 3,137 As quoted in Islam and Terrorism, Mark Gabriel (Lake Mary, Charisma House 2002), p. 95</a:t>
            </a:r>
            <a:br>
              <a:rPr lang="en-US" altLang="zh-CN" sz="1800" b="1" dirty="0">
                <a:latin typeface="Arial" panose="020B0604020202020204" pitchFamily="34" charset="0"/>
                <a:ea typeface="新宋体" panose="02010609030101010101" pitchFamily="49" charset="-122"/>
              </a:rPr>
            </a:br>
            <a:endParaRPr lang="zh-CN" altLang="en-US" sz="1800" b="1" dirty="0">
              <a:latin typeface="Arial" panose="020B0604020202020204" pitchFamily="34" charset="0"/>
              <a:ea typeface="新宋体" panose="02010609030101010101" pitchFamily="49" charset="-122"/>
            </a:endParaRPr>
          </a:p>
        </p:txBody>
      </p:sp>
    </p:spTree>
    <p:extLst>
      <p:ext uri="{BB962C8B-B14F-4D97-AF65-F5344CB8AC3E}">
        <p14:creationId xmlns:p14="http://schemas.microsoft.com/office/powerpoint/2010/main" val="2235508947"/>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DBA87581-DCDF-40B1-B78A-D6082A805925}"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119</a:t>
            </a:fld>
            <a:endParaRPr lang="en-US" altLang="zh-CN" sz="1400">
              <a:latin typeface="Arial" panose="020B0604020202020204" pitchFamily="34" charset="0"/>
              <a:ea typeface="新宋体" panose="02010609030101010101" pitchFamily="49" charset="-122"/>
            </a:endParaRPr>
          </a:p>
        </p:txBody>
      </p:sp>
      <p:sp>
        <p:nvSpPr>
          <p:cNvPr id="95234" name="Text Box 2"/>
          <p:cNvSpPr txBox="1">
            <a:spLocks noChangeArrowheads="1"/>
          </p:cNvSpPr>
          <p:nvPr/>
        </p:nvSpPr>
        <p:spPr bwMode="auto">
          <a:xfrm>
            <a:off x="76200" y="1"/>
            <a:ext cx="12115800" cy="5601533"/>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wrap="square">
            <a:spAutoFit/>
          </a:bodyPr>
          <a:lstStyle/>
          <a:p>
            <a:pPr>
              <a:defRPr/>
            </a:pPr>
            <a:r>
              <a:rPr lang="zh-CN" altLang="en-US" sz="3000" b="1" dirty="0">
                <a:solidFill>
                  <a:srgbClr val="FF00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a:t>
            </a:r>
            <a:r>
              <a:rPr lang="en-US" altLang="zh-CN" sz="3000" b="1" dirty="0">
                <a:solidFill>
                  <a:srgbClr val="FF00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III</a:t>
            </a:r>
            <a:r>
              <a:rPr lang="zh-CN" altLang="en-US" sz="3000" b="1" dirty="0">
                <a:solidFill>
                  <a:srgbClr val="FF00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）圣经中敌基督对照伊斯兰</a:t>
            </a:r>
            <a:r>
              <a:rPr lang="zh-TW" altLang="en-US" sz="3000" b="1" dirty="0">
                <a:solidFill>
                  <a:srgbClr val="FF00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末</a:t>
            </a:r>
            <a:r>
              <a:rPr lang="zh-CN" altLang="en-US" sz="3000" b="1" dirty="0">
                <a:solidFill>
                  <a:srgbClr val="FF00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的</a:t>
            </a:r>
            <a:r>
              <a:rPr lang="zh-CN" altLang="en-US" sz="2800" b="1" dirty="0">
                <a:solidFill>
                  <a:srgbClr val="FF33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马迪</a:t>
            </a:r>
            <a:endParaRPr lang="en-MY" altLang="zh-CN" sz="2800" b="1" dirty="0">
              <a:solidFill>
                <a:srgbClr val="FF33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endParaRPr>
          </a:p>
          <a:p>
            <a:pPr>
              <a:defRPr/>
            </a:pPr>
            <a:endParaRPr lang="en-MY" altLang="zh-CN" sz="2800" b="1" dirty="0">
              <a:solidFill>
                <a:srgbClr val="FF3300"/>
              </a:solidFill>
              <a:effectLst>
                <a:outerShdw blurRad="38100" dist="38100" dir="2700000" algn="tl">
                  <a:srgbClr val="C0C0C0"/>
                </a:outerShdw>
              </a:effectLst>
              <a:latin typeface="Microsoft JhengHei" panose="020B0604030504040204" pitchFamily="34" charset="-120"/>
              <a:ea typeface="華康楷體-GB5" pitchFamily="65" charset="-120"/>
            </a:endParaRPr>
          </a:p>
          <a:p>
            <a:pPr>
              <a:defRPr/>
            </a:pPr>
            <a:r>
              <a:rPr lang="zh-CN" altLang="en-US" sz="3000" b="1" dirty="0">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古兰经提到，穆斯林必须相信的</a:t>
            </a:r>
            <a:r>
              <a:rPr lang="zh-TW" altLang="en-US" sz="3000" b="1" dirty="0">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五个基本信条是</a:t>
            </a:r>
            <a:endParaRPr lang="zh-CN" altLang="en-US" sz="3000" b="1" dirty="0">
              <a:effectLst>
                <a:outerShdw blurRad="38100" dist="38100" dir="2700000" algn="tl">
                  <a:srgbClr val="C0C0C0"/>
                </a:outerShdw>
              </a:effectLst>
              <a:latin typeface="Microsoft JhengHei" panose="020B0604030504040204" pitchFamily="34" charset="-120"/>
              <a:ea typeface="Microsoft JhengHei" panose="020B0604030504040204" pitchFamily="34" charset="-120"/>
            </a:endParaRPr>
          </a:p>
          <a:p>
            <a:pPr>
              <a:defRPr/>
            </a:pPr>
            <a:endParaRPr lang="zh-CN" altLang="en-US" sz="3000" b="1" dirty="0">
              <a:effectLst>
                <a:outerShdw blurRad="38100" dist="38100" dir="2700000" algn="tl">
                  <a:srgbClr val="C0C0C0"/>
                </a:outerShdw>
              </a:effectLst>
              <a:latin typeface="Microsoft JhengHei" panose="020B0604030504040204" pitchFamily="34" charset="-120"/>
              <a:ea typeface="Microsoft JhengHei" panose="020B0604030504040204" pitchFamily="34" charset="-120"/>
            </a:endParaRPr>
          </a:p>
          <a:p>
            <a:pPr>
              <a:defRPr/>
            </a:pPr>
            <a:r>
              <a:rPr lang="zh-CN" altLang="en-US" sz="3000" b="1" dirty="0">
                <a:solidFill>
                  <a:srgbClr val="0099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a:t>
            </a:r>
            <a:r>
              <a:rPr lang="en-US" altLang="zh-CN" sz="3000" b="1" dirty="0">
                <a:solidFill>
                  <a:srgbClr val="0099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a:t>
            </a:r>
            <a:r>
              <a:rPr lang="zh-CN" altLang="en-US" sz="3000" b="1" dirty="0">
                <a:solidFill>
                  <a:srgbClr val="0099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正义是</a:t>
            </a:r>
            <a:r>
              <a:rPr lang="zh-CN" altLang="en-US" sz="3000" b="1" dirty="0">
                <a:solidFill>
                  <a:srgbClr val="FF00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信真主，信末日，信天</a:t>
            </a:r>
            <a:r>
              <a:rPr lang="zh-TW" altLang="en-US" sz="3000" b="1" dirty="0">
                <a:solidFill>
                  <a:srgbClr val="FF00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使</a:t>
            </a:r>
            <a:r>
              <a:rPr lang="zh-CN" altLang="en-US" sz="3000" b="1" dirty="0">
                <a:solidFill>
                  <a:srgbClr val="FF00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，信天经，信先知</a:t>
            </a:r>
            <a:r>
              <a:rPr lang="en-US" altLang="zh-CN" sz="3000" b="1" dirty="0">
                <a:solidFill>
                  <a:srgbClr val="0099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a:t>
            </a:r>
            <a:r>
              <a:rPr lang="zh-CN" altLang="en-US" sz="3000" b="1" dirty="0">
                <a:solidFill>
                  <a:srgbClr val="0099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古兰经 </a:t>
            </a:r>
            <a:r>
              <a:rPr lang="en-US" altLang="zh-CN" sz="3000" b="1" dirty="0">
                <a:solidFill>
                  <a:srgbClr val="0099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2:177</a:t>
            </a:r>
            <a:r>
              <a:rPr lang="zh-CN" altLang="en-US" sz="3000" b="1" dirty="0">
                <a:solidFill>
                  <a:srgbClr val="0099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a:t>
            </a:r>
            <a:endParaRPr lang="zh-CN" altLang="zh-TW" sz="3000" b="1" dirty="0">
              <a:solidFill>
                <a:srgbClr val="0099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endParaRPr>
          </a:p>
          <a:p>
            <a:pPr>
              <a:defRPr/>
            </a:pPr>
            <a:endParaRPr lang="zh-CN" altLang="en-US" sz="3000" b="1" dirty="0">
              <a:solidFill>
                <a:srgbClr val="0099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endParaRPr>
          </a:p>
          <a:p>
            <a:pPr>
              <a:defRPr/>
            </a:pPr>
            <a:r>
              <a:rPr lang="zh-CN" altLang="en-US" sz="3000" b="1" dirty="0">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请注意一下这五个信条的先后顺序</a:t>
            </a:r>
          </a:p>
          <a:p>
            <a:pPr>
              <a:defRPr/>
            </a:pPr>
            <a:r>
              <a:rPr lang="en-US" altLang="zh-CN" sz="3000" b="1" dirty="0">
                <a:solidFill>
                  <a:srgbClr val="FF33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1.               </a:t>
            </a:r>
            <a:r>
              <a:rPr lang="zh-CN" altLang="en-US" sz="3000" b="1" dirty="0">
                <a:solidFill>
                  <a:srgbClr val="FF33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信真主。</a:t>
            </a:r>
          </a:p>
          <a:p>
            <a:pPr>
              <a:defRPr/>
            </a:pPr>
            <a:r>
              <a:rPr lang="en-US" altLang="zh-CN" sz="3000" b="1" dirty="0">
                <a:solidFill>
                  <a:srgbClr val="FF33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2.               </a:t>
            </a:r>
            <a:r>
              <a:rPr lang="zh-CN" altLang="en-US" sz="3000" b="1" dirty="0">
                <a:solidFill>
                  <a:srgbClr val="FF33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信末日。</a:t>
            </a:r>
          </a:p>
          <a:p>
            <a:pPr>
              <a:defRPr/>
            </a:pPr>
            <a:r>
              <a:rPr lang="en-US" altLang="zh-CN" sz="3000" b="1" dirty="0">
                <a:solidFill>
                  <a:srgbClr val="FF33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3.               </a:t>
            </a:r>
            <a:r>
              <a:rPr lang="zh-CN" altLang="en-US" sz="3000" b="1" dirty="0">
                <a:solidFill>
                  <a:srgbClr val="FF33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信天使。</a:t>
            </a:r>
          </a:p>
          <a:p>
            <a:pPr>
              <a:defRPr/>
            </a:pPr>
            <a:r>
              <a:rPr lang="en-US" altLang="zh-CN" sz="3000" b="1" dirty="0">
                <a:solidFill>
                  <a:srgbClr val="FF33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4.               </a:t>
            </a:r>
            <a:r>
              <a:rPr lang="zh-CN" altLang="en-US" sz="3000" b="1" dirty="0">
                <a:solidFill>
                  <a:srgbClr val="FF33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信天经。</a:t>
            </a:r>
          </a:p>
          <a:p>
            <a:pPr>
              <a:defRPr/>
            </a:pPr>
            <a:r>
              <a:rPr lang="en-US" altLang="zh-CN" sz="3000" b="1" dirty="0">
                <a:solidFill>
                  <a:srgbClr val="FF33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5.               </a:t>
            </a:r>
            <a:r>
              <a:rPr lang="zh-CN" altLang="en-US" sz="3000" b="1" dirty="0">
                <a:solidFill>
                  <a:srgbClr val="FF33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rPr>
              <a:t>信先知 </a:t>
            </a:r>
            <a:endParaRPr lang="en-US" sz="3000" b="1" dirty="0">
              <a:solidFill>
                <a:srgbClr val="FF3300"/>
              </a:solidFill>
              <a:effectLst>
                <a:outerShdw blurRad="38100" dist="38100" dir="2700000" algn="tl">
                  <a:srgbClr val="C0C0C0"/>
                </a:outerShdw>
              </a:effectLst>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190410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100"/>
            <a:ext cx="12192000" cy="3970318"/>
          </a:xfrm>
          <a:prstGeom prst="rect">
            <a:avLst/>
          </a:prstGeom>
        </p:spPr>
        <p:txBody>
          <a:bodyPr wrap="square">
            <a:spAutoFit/>
          </a:bodyPr>
          <a:lstStyle/>
          <a:p>
            <a:pPr algn="just">
              <a:spcAft>
                <a:spcPts val="0"/>
              </a:spcAft>
            </a:pPr>
            <a:r>
              <a:rPr lang="en-US" altLang="zh-CN" sz="2800" b="1" kern="100" dirty="0">
                <a:solidFill>
                  <a:srgbClr val="FF0000"/>
                </a:solidFill>
                <a:latin typeface="SimHei" panose="02010609060101010101" pitchFamily="49" charset="-122"/>
                <a:ea typeface="SimSun" panose="02010600030101010101" pitchFamily="2" charset="-122"/>
                <a:cs typeface="Times New Roman" panose="02020603050405020304" pitchFamily="18" charset="0"/>
              </a:rPr>
              <a:t>II</a:t>
            </a: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）从安拉</a:t>
            </a:r>
            <a:r>
              <a:rPr lang="en-US"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Allah</a:t>
            </a: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的名看 与兽（敌基督）的印记</a:t>
            </a:r>
            <a:r>
              <a:rPr lang="en-US"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600-60-6</a:t>
            </a: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的关联</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圣经里兽名与兽数目的经文记录</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启</a:t>
            </a:r>
            <a:r>
              <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 13:16-18   </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他又叫众人，无论大小、贫富、自主的、为奴的，都在右手上或是在额上受一个印记。</a:t>
            </a:r>
            <a:endPar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endPar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 除了那受印记、有了兽名或有兽名数目的，都不得作买卖。 在这里有智慧：凡有聪明的，可以算计兽的数目；因为这是人的数目，他的数目是六百六十六。</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4972723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C2E8E2DE-CCD2-4DED-8D30-0786ADE39295}" type="slidenum">
              <a:rPr lang="zh-CN" altLang="en-US" sz="1400" b="1">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120</a:t>
            </a:fld>
            <a:endParaRPr lang="en-US" altLang="zh-CN" sz="1400" b="1">
              <a:latin typeface="Arial" panose="020B0604020202020204" pitchFamily="34" charset="0"/>
              <a:ea typeface="新宋体" panose="02010609030101010101" pitchFamily="49" charset="-122"/>
            </a:endParaRPr>
          </a:p>
        </p:txBody>
      </p:sp>
      <p:sp>
        <p:nvSpPr>
          <p:cNvPr id="96258" name="Text Box 2"/>
          <p:cNvSpPr txBox="1">
            <a:spLocks noChangeArrowheads="1"/>
          </p:cNvSpPr>
          <p:nvPr/>
        </p:nvSpPr>
        <p:spPr bwMode="auto">
          <a:xfrm>
            <a:off x="0" y="1"/>
            <a:ext cx="12192000" cy="5139869"/>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wrap="square">
            <a:spAutoFit/>
          </a:bodyPr>
          <a:lstStyle/>
          <a:p>
            <a:pPr>
              <a:spcBef>
                <a:spcPct val="50000"/>
              </a:spcBef>
              <a:defRPr/>
            </a:pPr>
            <a:r>
              <a:rPr lang="en-US" altLang="zh-CN" sz="3200" b="1" dirty="0">
                <a:solidFill>
                  <a:srgbClr val="FF33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1) </a:t>
            </a:r>
            <a:r>
              <a:rPr lang="zh-CN" altLang="en-US" sz="3200" b="1" dirty="0">
                <a:solidFill>
                  <a:srgbClr val="FF33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穆斯林等候的</a:t>
            </a:r>
            <a:r>
              <a:rPr lang="zh-TW" altLang="en-US" sz="3200" b="1" dirty="0">
                <a:solidFill>
                  <a:srgbClr val="FF33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末世救主</a:t>
            </a:r>
            <a:r>
              <a:rPr lang="zh-CN" altLang="en-US" sz="3200" b="1" dirty="0">
                <a:solidFill>
                  <a:srgbClr val="FF33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：马迪 </a:t>
            </a:r>
            <a:r>
              <a:rPr lang="en-US" altLang="zh-CN" sz="3200" b="1" dirty="0">
                <a:solidFill>
                  <a:srgbClr val="FF33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Al </a:t>
            </a:r>
            <a:r>
              <a:rPr lang="en-US" altLang="zh-CN" sz="3200" b="1" dirty="0" err="1">
                <a:solidFill>
                  <a:srgbClr val="FF33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Mahdi</a:t>
            </a:r>
            <a:endParaRPr lang="zh-CN" altLang="en-US" sz="3200" b="1" dirty="0">
              <a:solidFill>
                <a:srgbClr val="FF33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endParaRPr>
          </a:p>
          <a:p>
            <a:pPr>
              <a:spcBef>
                <a:spcPct val="50000"/>
              </a:spcBef>
              <a:defRPr/>
            </a:pPr>
            <a:r>
              <a:rPr lang="zh-CN" altLang="en-US" sz="3200" b="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由于信末日是穆斯林基要信仰，绝大部分穆斯林都了解其中的信息。</a:t>
            </a:r>
          </a:p>
          <a:p>
            <a:pPr>
              <a:defRPr/>
            </a:pPr>
            <a:endParaRPr lang="zh-CN" altLang="en-US" sz="3200" b="1" dirty="0">
              <a:effectLst>
                <a:outerShdw blurRad="38100" dist="38100" dir="2700000" algn="tl">
                  <a:srgbClr val="C0C0C0"/>
                </a:outerShdw>
              </a:effectLst>
              <a:latin typeface="華康楷體-GB5" pitchFamily="65" charset="-120"/>
              <a:ea typeface="華康楷體-GB5" pitchFamily="65" charset="-120"/>
              <a:cs typeface="華康楷體-GB5" pitchFamily="65" charset="-120"/>
            </a:endParaRPr>
          </a:p>
          <a:p>
            <a:pPr>
              <a:defRPr/>
            </a:pPr>
            <a:r>
              <a:rPr lang="zh-CN" altLang="en-US" sz="3200" b="1" dirty="0">
                <a:solidFill>
                  <a:srgbClr val="0033CC"/>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穆斯林</a:t>
            </a:r>
            <a:r>
              <a:rPr lang="zh-TW" altLang="en-US" sz="3200" b="1" dirty="0">
                <a:solidFill>
                  <a:srgbClr val="0033CC"/>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对</a:t>
            </a:r>
            <a:r>
              <a:rPr lang="zh-CN" altLang="en-US" sz="3200" b="1" dirty="0">
                <a:solidFill>
                  <a:srgbClr val="0033CC"/>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末世</a:t>
            </a:r>
            <a:r>
              <a:rPr lang="zh-TW" altLang="en-US" sz="3200" b="1" dirty="0">
                <a:solidFill>
                  <a:srgbClr val="0033CC"/>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的</a:t>
            </a:r>
            <a:r>
              <a:rPr lang="zh-CN" altLang="en-US" sz="3200" b="1" dirty="0">
                <a:solidFill>
                  <a:srgbClr val="0033CC"/>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期待：</a:t>
            </a:r>
          </a:p>
          <a:p>
            <a:pPr>
              <a:defRPr/>
            </a:pPr>
            <a:r>
              <a:rPr lang="zh-CN" altLang="en-US" sz="3200" b="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穆斯林</a:t>
            </a:r>
            <a:r>
              <a:rPr lang="zh-TW" altLang="en-US" sz="3200" b="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最</a:t>
            </a:r>
            <a:r>
              <a:rPr lang="zh-CN" altLang="en-US" sz="3200" b="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期待的末世迹像，是一名叫「马迪</a:t>
            </a:r>
            <a:r>
              <a:rPr lang="en-US" altLang="zh-CN" sz="3200" b="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Al Mahdi</a:t>
            </a:r>
            <a:r>
              <a:rPr lang="zh-CN" altLang="en-US" sz="3200" b="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」人物的到来。在阿拉伯语中，马迪的意思是</a:t>
            </a:r>
            <a:r>
              <a:rPr lang="zh-CN" altLang="en-US" sz="3200" b="1" dirty="0">
                <a:solidFill>
                  <a:srgbClr val="0099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「受到指引的人」。</a:t>
            </a:r>
            <a:endParaRPr lang="en-MY" altLang="zh-CN" sz="3200" b="1" dirty="0">
              <a:solidFill>
                <a:srgbClr val="0099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endParaRPr>
          </a:p>
          <a:p>
            <a:pPr>
              <a:defRPr/>
            </a:pPr>
            <a:r>
              <a:rPr lang="zh-CN" altLang="en-US" sz="3200" b="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在什叶派中，也被称为</a:t>
            </a:r>
            <a:r>
              <a:rPr lang="en-US" altLang="zh-CN" sz="3200" b="1" i="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Sahib Al-Zaman</a:t>
            </a:r>
            <a:r>
              <a:rPr lang="zh-CN" altLang="en-US" sz="3200" b="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 「</a:t>
            </a:r>
            <a:r>
              <a:rPr lang="zh-CN" altLang="en-US" sz="3200" b="1" dirty="0">
                <a:solidFill>
                  <a:srgbClr val="C000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时代的主导」               </a:t>
            </a:r>
            <a:r>
              <a:rPr lang="en-US" altLang="zh-CN" sz="3200" b="1" i="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Al-Mahdi</a:t>
            </a:r>
            <a:r>
              <a:rPr lang="zh-CN" altLang="en-US" sz="3200" b="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 </a:t>
            </a:r>
            <a:r>
              <a:rPr lang="zh-CN" altLang="en-US" sz="3200" b="1" dirty="0">
                <a:solidFill>
                  <a:srgbClr val="C000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受到指引的 及</a:t>
            </a:r>
            <a:r>
              <a:rPr lang="en-US" altLang="zh-CN" sz="3200" b="1" i="1" dirty="0">
                <a:effectLst>
                  <a:outerShdw blurRad="38100" dist="38100" dir="2700000" algn="tl">
                    <a:srgbClr val="C0C0C0"/>
                  </a:outerShdw>
                </a:effectLst>
                <a:latin typeface="華康楷體-GB5" pitchFamily="65" charset="-120"/>
                <a:ea typeface="華康楷體-GB5" pitchFamily="65" charset="-120"/>
                <a:cs typeface="華康楷體-GB5" pitchFamily="65" charset="-120"/>
              </a:rPr>
              <a:t>al-</a:t>
            </a:r>
            <a:r>
              <a:rPr lang="en-US" altLang="zh-CN" sz="3200" b="1" i="1" dirty="0" err="1">
                <a:effectLst>
                  <a:outerShdw blurRad="38100" dist="38100" dir="2700000" algn="tl">
                    <a:srgbClr val="C0C0C0"/>
                  </a:outerShdw>
                </a:effectLst>
                <a:latin typeface="華康楷體-GB5" pitchFamily="65" charset="-120"/>
                <a:ea typeface="華康楷體-GB5" pitchFamily="65" charset="-120"/>
                <a:cs typeface="華康楷體-GB5" pitchFamily="65" charset="-120"/>
              </a:rPr>
              <a:t>Muntadhar</a:t>
            </a:r>
            <a:r>
              <a:rPr lang="zh-CN" altLang="en-US" sz="3200" b="1" dirty="0">
                <a:solidFill>
                  <a:srgbClr val="C000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rPr>
              <a:t>人们所期待的那一位。</a:t>
            </a:r>
            <a:r>
              <a:rPr lang="en-US" altLang="zh-CN" sz="2400" b="1" dirty="0" err="1"/>
              <a:t>Shaykh</a:t>
            </a:r>
            <a:r>
              <a:rPr lang="en-US" altLang="zh-CN" sz="2400" b="1" dirty="0"/>
              <a:t> Muhammad </a:t>
            </a:r>
            <a:r>
              <a:rPr lang="en-US" altLang="zh-CN" sz="2400" b="1" dirty="0" err="1"/>
              <a:t>Hisham</a:t>
            </a:r>
            <a:r>
              <a:rPr lang="en-US" altLang="zh-CN" sz="2400" b="1" dirty="0"/>
              <a:t> </a:t>
            </a:r>
            <a:r>
              <a:rPr lang="en-US" altLang="zh-CN" sz="2400" b="1" dirty="0" err="1"/>
              <a:t>Kabbani</a:t>
            </a:r>
            <a:r>
              <a:rPr lang="en-US" altLang="zh-CN" sz="2400" b="1" dirty="0"/>
              <a:t>, </a:t>
            </a:r>
            <a:r>
              <a:rPr lang="en-US" altLang="zh-CN" sz="2400" b="1" i="1" dirty="0"/>
              <a:t>The Approach of Armageddon? An Islamic Perspective </a:t>
            </a:r>
            <a:r>
              <a:rPr lang="en-US" altLang="zh-CN" sz="2400" b="1" dirty="0"/>
              <a:t>(Canada, Supreme Muslim Council of America, 2003), p. 228</a:t>
            </a:r>
            <a:endParaRPr lang="en-US" sz="2400" b="1" dirty="0">
              <a:solidFill>
                <a:srgbClr val="C00000"/>
              </a:solidFill>
              <a:effectLst>
                <a:outerShdw blurRad="38100" dist="38100" dir="2700000" algn="tl">
                  <a:srgbClr val="C0C0C0"/>
                </a:outerShdw>
              </a:effectLst>
              <a:latin typeface="華康楷體-GB5" pitchFamily="65" charset="-120"/>
              <a:ea typeface="華康楷體-GB5" pitchFamily="65" charset="-120"/>
              <a:cs typeface="華康楷體-GB5" pitchFamily="65" charset="-120"/>
            </a:endParaRPr>
          </a:p>
        </p:txBody>
      </p:sp>
    </p:spTree>
    <p:extLst>
      <p:ext uri="{BB962C8B-B14F-4D97-AF65-F5344CB8AC3E}">
        <p14:creationId xmlns:p14="http://schemas.microsoft.com/office/powerpoint/2010/main" val="143092092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A2BC94F-2817-4CA6-826F-4628F417956D}" type="slidenum">
              <a:rPr lang="zh-CN" altLang="en-US" sz="1400" b="1">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121</a:t>
            </a:fld>
            <a:endParaRPr lang="en-US" altLang="zh-CN" sz="1400" b="1">
              <a:latin typeface="Arial" panose="020B0604020202020204" pitchFamily="34" charset="0"/>
              <a:ea typeface="新宋体" panose="02010609030101010101" pitchFamily="49" charset="-122"/>
            </a:endParaRPr>
          </a:p>
        </p:txBody>
      </p:sp>
      <p:sp>
        <p:nvSpPr>
          <p:cNvPr id="97282" name="Text Box 2"/>
          <p:cNvSpPr txBox="1">
            <a:spLocks noChangeArrowheads="1"/>
          </p:cNvSpPr>
          <p:nvPr/>
        </p:nvSpPr>
        <p:spPr bwMode="auto">
          <a:xfrm>
            <a:off x="0" y="0"/>
            <a:ext cx="12192000" cy="6617196"/>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200" b="1" dirty="0">
                <a:solidFill>
                  <a:srgbClr val="000099"/>
                </a:solidFill>
                <a:latin typeface="Microsoft JhengHei" panose="020B0604030504040204" pitchFamily="34" charset="-120"/>
                <a:ea typeface="Microsoft JhengHei" panose="020B0604030504040204" pitchFamily="34" charset="-120"/>
              </a:rPr>
              <a:t>马迪是伊斯兰末世中的第一兆头。                                  </a:t>
            </a:r>
            <a:endParaRPr lang="en-US" altLang="zh-CN" sz="3200" b="1" dirty="0">
              <a:solidFill>
                <a:srgbClr val="000099"/>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200" b="1" dirty="0">
                <a:latin typeface="Microsoft JhengHei" panose="020B0604030504040204" pitchFamily="34" charset="-120"/>
                <a:ea typeface="Microsoft JhengHei" panose="020B0604030504040204" pitchFamily="34" charset="-120"/>
              </a:rPr>
              <a:t>马迪的到来</a:t>
            </a:r>
            <a:r>
              <a:rPr lang="zh-TW" altLang="en-US"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在伊斯兰末世期待中，占了中心地位，</a:t>
            </a:r>
            <a:endParaRPr lang="en-US" altLang="zh-CN" sz="3200" b="1" dirty="0">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200" b="1" dirty="0">
                <a:latin typeface="Microsoft JhengHei" panose="020B0604030504040204" pitchFamily="34" charset="-120"/>
                <a:ea typeface="Microsoft JhengHei" panose="020B0604030504040204" pitchFamily="34" charset="-120"/>
              </a:rPr>
              <a:t>据美国伊斯兰最高委员会主席</a:t>
            </a:r>
            <a:r>
              <a:rPr lang="en-US" altLang="zh-CN" sz="3200" b="1" dirty="0" err="1">
                <a:latin typeface="Microsoft JhengHei" panose="020B0604030504040204" pitchFamily="34" charset="-120"/>
                <a:ea typeface="Microsoft JhengHei" panose="020B0604030504040204" pitchFamily="34" charset="-120"/>
              </a:rPr>
              <a:t>Shaykh</a:t>
            </a:r>
            <a:r>
              <a:rPr lang="en-US" altLang="zh-CN" sz="3200" b="1" dirty="0">
                <a:latin typeface="Microsoft JhengHei" panose="020B0604030504040204" pitchFamily="34" charset="-120"/>
                <a:ea typeface="Microsoft JhengHei" panose="020B0604030504040204" pitchFamily="34" charset="-120"/>
              </a:rPr>
              <a:t> Muhammad </a:t>
            </a:r>
            <a:r>
              <a:rPr lang="en-US" altLang="zh-CN" sz="3200" b="1" dirty="0" err="1">
                <a:latin typeface="Microsoft JhengHei" panose="020B0604030504040204" pitchFamily="34" charset="-120"/>
                <a:ea typeface="Microsoft JhengHei" panose="020B0604030504040204" pitchFamily="34" charset="-120"/>
              </a:rPr>
              <a:t>Hisham</a:t>
            </a:r>
            <a:r>
              <a:rPr lang="en-US" altLang="zh-CN" sz="3200" b="1" dirty="0">
                <a:latin typeface="Microsoft JhengHei" panose="020B0604030504040204" pitchFamily="34" charset="-120"/>
                <a:ea typeface="Microsoft JhengHei" panose="020B0604030504040204" pitchFamily="34" charset="-120"/>
              </a:rPr>
              <a:t> </a:t>
            </a:r>
            <a:r>
              <a:rPr lang="en-US" altLang="zh-CN" sz="3200" b="1" dirty="0" err="1">
                <a:latin typeface="Microsoft JhengHei" panose="020B0604030504040204" pitchFamily="34" charset="-120"/>
                <a:ea typeface="Microsoft JhengHei" panose="020B0604030504040204" pitchFamily="34" charset="-120"/>
              </a:rPr>
              <a:t>Kabbani</a:t>
            </a:r>
            <a:r>
              <a:rPr lang="zh-CN" altLang="en-US" sz="3200" b="1" dirty="0">
                <a:latin typeface="Microsoft JhengHei" panose="020B0604030504040204" pitchFamily="34" charset="-120"/>
                <a:ea typeface="Microsoft JhengHei" panose="020B0604030504040204" pitchFamily="34" charset="-120"/>
              </a:rPr>
              <a:t>称：</a:t>
            </a:r>
            <a:r>
              <a:rPr lang="zh-CN" altLang="zh-TW"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 </a:t>
            </a:r>
            <a:r>
              <a:rPr lang="zh-CN" altLang="zh-TW"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 </a:t>
            </a:r>
            <a:r>
              <a:rPr lang="zh-CN" altLang="zh-TW"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 </a:t>
            </a:r>
            <a:r>
              <a:rPr lang="zh-CN" altLang="zh-TW"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 </a:t>
            </a:r>
            <a:r>
              <a:rPr lang="zh-CN" altLang="zh-TW"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 </a:t>
            </a:r>
            <a:r>
              <a:rPr lang="zh-CN" altLang="zh-TW"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 </a:t>
            </a:r>
            <a:r>
              <a:rPr lang="zh-CN" altLang="zh-TW"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 </a:t>
            </a:r>
            <a:r>
              <a:rPr lang="zh-CN" altLang="zh-TW"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 </a:t>
            </a:r>
            <a:r>
              <a:rPr lang="zh-CN" altLang="zh-TW"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  </a:t>
            </a:r>
            <a:endParaRPr lang="en-US" altLang="zh-CN" sz="3200" b="1" dirty="0">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200" b="1" dirty="0">
                <a:solidFill>
                  <a:srgbClr val="0033CC"/>
                </a:solidFill>
                <a:latin typeface="Microsoft JhengHei" panose="020B0604030504040204" pitchFamily="34" charset="-120"/>
                <a:ea typeface="Microsoft JhengHei" panose="020B0604030504040204" pitchFamily="34" charset="-120"/>
              </a:rPr>
              <a:t>马迪的到来</a:t>
            </a:r>
            <a:r>
              <a:rPr lang="zh-TW" altLang="en-US" sz="3200" b="1" dirty="0">
                <a:solidFill>
                  <a:srgbClr val="0033CC"/>
                </a:solidFill>
                <a:latin typeface="Microsoft JhengHei" panose="020B0604030504040204" pitchFamily="34" charset="-120"/>
                <a:ea typeface="Microsoft JhengHei" panose="020B0604030504040204" pitchFamily="34" charset="-120"/>
              </a:rPr>
              <a:t>，</a:t>
            </a:r>
            <a:r>
              <a:rPr lang="zh-CN" altLang="en-US" sz="3200" b="1" dirty="0">
                <a:solidFill>
                  <a:srgbClr val="0033CC"/>
                </a:solidFill>
                <a:latin typeface="Microsoft JhengHei" panose="020B0604030504040204" pitchFamily="34" charset="-120"/>
                <a:ea typeface="Microsoft JhengHei" panose="020B0604030504040204" pitchFamily="34" charset="-120"/>
              </a:rPr>
              <a:t>对逊尼派和什叶派穆斯林来说，是已经确立的信条，对于全人类来说也是这样</a:t>
            </a:r>
            <a:r>
              <a:rPr lang="zh-CN" altLang="en-US" sz="3200" b="1" dirty="0">
                <a:effectLst>
                  <a:outerShdw blurRad="38100" dist="38100" dir="2700000" algn="tl">
                    <a:srgbClr val="FFFFFF"/>
                  </a:outerShdw>
                </a:effectLst>
                <a:ea typeface="经典楷体简" pitchFamily="49" charset="-122"/>
              </a:rPr>
              <a:t>。</a:t>
            </a:r>
            <a:r>
              <a:rPr lang="en-US" altLang="zh-CN" sz="2400" dirty="0" err="1">
                <a:ea typeface="SimHei" panose="02010609060101010101" pitchFamily="49" charset="-122"/>
              </a:rPr>
              <a:t>Kabbani</a:t>
            </a:r>
            <a:r>
              <a:rPr lang="en-US" altLang="zh-CN" sz="2400" dirty="0">
                <a:ea typeface="SimHei" panose="02010609060101010101" pitchFamily="49" charset="-122"/>
              </a:rPr>
              <a:t>, p. 228</a:t>
            </a:r>
          </a:p>
          <a:p>
            <a:pPr eaLnBrk="1" hangingPunct="1">
              <a:spcBef>
                <a:spcPct val="50000"/>
              </a:spcBef>
              <a:defRPr/>
            </a:pPr>
            <a:r>
              <a:rPr lang="zh-CN" sz="3200" b="1" kern="0" dirty="0">
                <a:effectLst/>
                <a:latin typeface="Microsoft JhengHei" panose="020B0604030504040204" pitchFamily="34" charset="-120"/>
                <a:ea typeface="Microsoft JhengHei" panose="020B0604030504040204" pitchFamily="34" charset="-120"/>
                <a:cs typeface="SimSun" panose="02010600030101010101" pitchFamily="2" charset="-122"/>
              </a:rPr>
              <a:t>当末日的小迹象开始出现并加剧时，人类将遭受极大的苦难</a:t>
            </a:r>
            <a:r>
              <a:rPr lang="zh-CN" altLang="en-US" sz="3200" b="1" kern="0" dirty="0">
                <a:solidFill>
                  <a:srgbClr val="C00000"/>
                </a:solidFill>
                <a:effectLst/>
                <a:latin typeface="Microsoft JhengHei" panose="020B0604030504040204" pitchFamily="34" charset="-120"/>
                <a:ea typeface="Microsoft JhengHei" panose="020B0604030504040204" pitchFamily="34" charset="-120"/>
                <a:cs typeface="SimSun" panose="02010600030101010101" pitchFamily="2" charset="-122"/>
              </a:rPr>
              <a:t>（圣经的</a:t>
            </a:r>
            <a:r>
              <a:rPr lang="en-US" altLang="zh-CN" sz="3200" b="1" kern="0" dirty="0">
                <a:solidFill>
                  <a:srgbClr val="C00000"/>
                </a:solidFill>
                <a:effectLst/>
                <a:latin typeface="Microsoft JhengHei" panose="020B0604030504040204" pitchFamily="34" charset="-120"/>
                <a:ea typeface="Microsoft JhengHei" panose="020B0604030504040204" pitchFamily="34" charset="-120"/>
                <a:cs typeface="SimSun" panose="02010600030101010101" pitchFamily="2" charset="-122"/>
              </a:rPr>
              <a:t>1-4</a:t>
            </a:r>
            <a:r>
              <a:rPr lang="zh-CN" altLang="en-US" sz="3200" b="1" kern="0" dirty="0">
                <a:solidFill>
                  <a:srgbClr val="C00000"/>
                </a:solidFill>
                <a:effectLst/>
                <a:latin typeface="Microsoft JhengHei" panose="020B0604030504040204" pitchFamily="34" charset="-120"/>
                <a:ea typeface="Microsoft JhengHei" panose="020B0604030504040204" pitchFamily="34" charset="-120"/>
                <a:cs typeface="SimSun" panose="02010600030101010101" pitchFamily="2" charset="-122"/>
              </a:rPr>
              <a:t>号；</a:t>
            </a:r>
            <a:r>
              <a:rPr lang="en-US" altLang="zh-CN" sz="3200" b="1" kern="0" dirty="0">
                <a:solidFill>
                  <a:srgbClr val="C00000"/>
                </a:solidFill>
                <a:effectLst/>
                <a:latin typeface="Microsoft JhengHei" panose="020B0604030504040204" pitchFamily="34" charset="-120"/>
                <a:ea typeface="Microsoft JhengHei" panose="020B0604030504040204" pitchFamily="34" charset="-120"/>
                <a:cs typeface="SimSun" panose="02010600030101010101" pitchFamily="2" charset="-122"/>
              </a:rPr>
              <a:t>1-4</a:t>
            </a:r>
            <a:r>
              <a:rPr lang="zh-CN" altLang="en-US" sz="3200" b="1" kern="0" dirty="0">
                <a:solidFill>
                  <a:srgbClr val="C00000"/>
                </a:solidFill>
                <a:effectLst/>
                <a:latin typeface="Microsoft JhengHei" panose="020B0604030504040204" pitchFamily="34" charset="-120"/>
                <a:ea typeface="Microsoft JhengHei" panose="020B0604030504040204" pitchFamily="34" charset="-120"/>
                <a:cs typeface="SimSun" panose="02010600030101010101" pitchFamily="2" charset="-122"/>
              </a:rPr>
              <a:t>碗的灾地球的地，海，河，空全面受到污染）</a:t>
            </a:r>
            <a:r>
              <a:rPr lang="zh-CN" sz="3200" b="1" kern="0" dirty="0">
                <a:effectLst/>
                <a:latin typeface="Microsoft JhengHei" panose="020B0604030504040204" pitchFamily="34" charset="-120"/>
                <a:ea typeface="Microsoft JhengHei" panose="020B0604030504040204" pitchFamily="34" charset="-120"/>
                <a:cs typeface="SimSun" panose="02010600030101010101" pitchFamily="2" charset="-122"/>
              </a:rPr>
              <a:t>。</a:t>
            </a:r>
            <a:endParaRPr lang="en-MY" altLang="zh-CN" sz="3200" b="1" kern="0" dirty="0">
              <a:effectLst/>
              <a:latin typeface="Microsoft JhengHei" panose="020B0604030504040204" pitchFamily="34" charset="-120"/>
              <a:ea typeface="Microsoft JhengHei" panose="020B0604030504040204" pitchFamily="34" charset="-120"/>
              <a:cs typeface="SimSun" panose="02010600030101010101" pitchFamily="2" charset="-122"/>
            </a:endParaRPr>
          </a:p>
          <a:p>
            <a:pPr eaLnBrk="1" hangingPunct="1">
              <a:spcBef>
                <a:spcPct val="50000"/>
              </a:spcBef>
              <a:defRPr/>
            </a:pPr>
            <a:r>
              <a:rPr lang="zh-CN" sz="3200" b="1" kern="0" dirty="0">
                <a:effectLst/>
                <a:latin typeface="Microsoft JhengHei" panose="020B0604030504040204" pitchFamily="34" charset="-120"/>
                <a:ea typeface="Microsoft JhengHei" panose="020B0604030504040204" pitchFamily="34" charset="-120"/>
                <a:cs typeface="SimSun" panose="02010600030101010101" pitchFamily="2" charset="-122"/>
              </a:rPr>
              <a:t>然后</a:t>
            </a:r>
            <a:r>
              <a:rPr lang="en-MY" sz="3200" b="1" kern="0" dirty="0">
                <a:effectLst/>
                <a:latin typeface="Microsoft JhengHei" panose="020B0604030504040204" pitchFamily="34" charset="-120"/>
                <a:ea typeface="Microsoft JhengHei" panose="020B0604030504040204" pitchFamily="34" charset="-120"/>
                <a:cs typeface="Times New Roman" panose="02020603050405020304" pitchFamily="18" charset="0"/>
              </a:rPr>
              <a:t>…</a:t>
            </a:r>
            <a:r>
              <a:rPr lang="zh-CN" sz="3200" b="1" kern="0" dirty="0">
                <a:effectLst/>
                <a:latin typeface="Microsoft JhengHei" panose="020B0604030504040204" pitchFamily="34" charset="-120"/>
                <a:ea typeface="Microsoft JhengHei" panose="020B0604030504040204" pitchFamily="34" charset="-120"/>
                <a:cs typeface="SimSun" panose="02010600030101010101" pitchFamily="2" charset="-122"/>
              </a:rPr>
              <a:t>人们翘首以待的马赫迪才会出现。他是末日迹象中第一个显而易见的主要迹象。</a:t>
            </a:r>
            <a:r>
              <a:rPr lang="en-US" sz="3200" b="0" i="0" dirty="0">
                <a:solidFill>
                  <a:srgbClr val="222222"/>
                </a:solidFill>
                <a:effectLst/>
                <a:highlight>
                  <a:srgbClr val="FFFFFF"/>
                </a:highlight>
                <a:latin typeface="Verdana" panose="020B0604030504040204" pitchFamily="34" charset="0"/>
              </a:rPr>
              <a:t> </a:t>
            </a:r>
            <a:r>
              <a:rPr lang="en-US" sz="2400" b="1" i="0" dirty="0">
                <a:solidFill>
                  <a:srgbClr val="222222"/>
                </a:solidFill>
                <a:effectLst/>
                <a:highlight>
                  <a:srgbClr val="FFFFFF"/>
                </a:highlight>
                <a:latin typeface="Microsoft JhengHei" panose="020B0604030504040204" pitchFamily="34" charset="-120"/>
                <a:ea typeface="Microsoft JhengHei" panose="020B0604030504040204" pitchFamily="34" charset="-120"/>
              </a:rPr>
              <a:t>Ibn </a:t>
            </a:r>
            <a:r>
              <a:rPr lang="en-US" sz="2400" b="1" i="0" dirty="0" err="1">
                <a:solidFill>
                  <a:srgbClr val="222222"/>
                </a:solidFill>
                <a:effectLst/>
                <a:highlight>
                  <a:srgbClr val="FFFFFF"/>
                </a:highlight>
                <a:latin typeface="Microsoft JhengHei" panose="020B0604030504040204" pitchFamily="34" charset="-120"/>
                <a:ea typeface="Microsoft JhengHei" panose="020B0604030504040204" pitchFamily="34" charset="-120"/>
              </a:rPr>
              <a:t>Kathir</a:t>
            </a:r>
            <a:r>
              <a:rPr lang="en-US" sz="2400" b="1" i="0" dirty="0">
                <a:solidFill>
                  <a:srgbClr val="222222"/>
                </a:solidFill>
                <a:effectLst/>
                <a:highlight>
                  <a:srgbClr val="FFFFFF"/>
                </a:highlight>
                <a:latin typeface="Microsoft JhengHei" panose="020B0604030504040204" pitchFamily="34" charset="-120"/>
                <a:ea typeface="Microsoft JhengHei" panose="020B0604030504040204" pitchFamily="34" charset="-120"/>
              </a:rPr>
              <a:t>, </a:t>
            </a:r>
            <a:r>
              <a:rPr lang="en-US" sz="2400" b="1" i="1" dirty="0">
                <a:solidFill>
                  <a:srgbClr val="222222"/>
                </a:solidFill>
                <a:effectLst/>
                <a:highlight>
                  <a:srgbClr val="FFFFFF"/>
                </a:highlight>
                <a:latin typeface="Microsoft JhengHei" panose="020B0604030504040204" pitchFamily="34" charset="-120"/>
                <a:ea typeface="Microsoft JhengHei" panose="020B0604030504040204" pitchFamily="34" charset="-120"/>
              </a:rPr>
              <a:t>The Signs Before the Day of Judgement </a:t>
            </a:r>
            <a:r>
              <a:rPr lang="en-US" sz="2400" b="1" i="0" dirty="0">
                <a:solidFill>
                  <a:srgbClr val="222222"/>
                </a:solidFill>
                <a:effectLst/>
                <a:highlight>
                  <a:srgbClr val="FFFFFF"/>
                </a:highlight>
                <a:latin typeface="Microsoft JhengHei" panose="020B0604030504040204" pitchFamily="34" charset="-120"/>
                <a:ea typeface="Microsoft JhengHei" panose="020B0604030504040204" pitchFamily="34" charset="-120"/>
              </a:rPr>
              <a:t>(London, Dar Al-</a:t>
            </a:r>
            <a:r>
              <a:rPr lang="en-US" sz="2400" b="1" i="0" dirty="0" err="1">
                <a:solidFill>
                  <a:srgbClr val="222222"/>
                </a:solidFill>
                <a:effectLst/>
                <a:highlight>
                  <a:srgbClr val="FFFFFF"/>
                </a:highlight>
                <a:latin typeface="Microsoft JhengHei" panose="020B0604030504040204" pitchFamily="34" charset="-120"/>
                <a:ea typeface="Microsoft JhengHei" panose="020B0604030504040204" pitchFamily="34" charset="-120"/>
              </a:rPr>
              <a:t>Taqwa</a:t>
            </a:r>
            <a:r>
              <a:rPr lang="en-US" sz="2400" b="1" i="0" dirty="0">
                <a:solidFill>
                  <a:srgbClr val="222222"/>
                </a:solidFill>
                <a:effectLst/>
                <a:highlight>
                  <a:srgbClr val="FFFFFF"/>
                </a:highlight>
                <a:latin typeface="Microsoft JhengHei" panose="020B0604030504040204" pitchFamily="34" charset="-120"/>
                <a:ea typeface="Microsoft JhengHei" panose="020B0604030504040204" pitchFamily="34" charset="-120"/>
              </a:rPr>
              <a:t>, 1991), p. 18</a:t>
            </a:r>
            <a:endParaRPr lang="en-MY" sz="2400" b="1" kern="100" dirty="0">
              <a:effectLst/>
              <a:latin typeface="Microsoft JhengHei" panose="020B0604030504040204" pitchFamily="34" charset="-120"/>
              <a:ea typeface="Microsoft JhengHei"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203728350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灯片编号占位符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13A81F7E-1C02-4769-8992-225E73CDFFB6}"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122</a:t>
            </a:fld>
            <a:endParaRPr lang="zh-CN" altLang="en-US" sz="1200">
              <a:solidFill>
                <a:srgbClr val="898989"/>
              </a:solidFill>
              <a:latin typeface="Arial" panose="020B0604020202020204" pitchFamily="34" charset="0"/>
              <a:ea typeface="SimHei" panose="02010609060101010101" pitchFamily="49" charset="-122"/>
            </a:endParaRPr>
          </a:p>
        </p:txBody>
      </p:sp>
      <p:sp>
        <p:nvSpPr>
          <p:cNvPr id="154627" name="TextBox 2"/>
          <p:cNvSpPr txBox="1">
            <a:spLocks noChangeArrowheads="1"/>
          </p:cNvSpPr>
          <p:nvPr/>
        </p:nvSpPr>
        <p:spPr bwMode="auto">
          <a:xfrm>
            <a:off x="0" y="0"/>
            <a:ext cx="12192000" cy="675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r>
              <a:rPr lang="zh-CN" altLang="zh-CN" b="1" dirty="0">
                <a:solidFill>
                  <a:srgbClr val="FF0000"/>
                </a:solidFill>
              </a:rPr>
              <a:t>他被誉为要领导所有穆斯林的世界领袖</a:t>
            </a:r>
            <a:endParaRPr lang="zh-CN" altLang="zh-CN" dirty="0">
              <a:solidFill>
                <a:srgbClr val="FF0000"/>
              </a:solidFill>
            </a:endParaRPr>
          </a:p>
          <a:p>
            <a:pPr>
              <a:buNone/>
            </a:pPr>
            <a:r>
              <a:rPr lang="zh-CN" altLang="zh-CN" b="1" dirty="0">
                <a:latin typeface="Microsoft JhengHei" panose="020B0604030504040204" pitchFamily="34" charset="-120"/>
                <a:ea typeface="Microsoft JhengHei" panose="020B0604030504040204" pitchFamily="34" charset="-120"/>
              </a:rPr>
              <a:t>整个伊斯兰世界有个强烈的呼声，要求恢复哈里发统治。哈里发（</a:t>
            </a:r>
            <a:r>
              <a:rPr lang="en-US" altLang="zh-CN" b="1" i="1" dirty="0" err="1">
                <a:latin typeface="Microsoft JhengHei" panose="020B0604030504040204" pitchFamily="34" charset="-120"/>
                <a:ea typeface="Microsoft JhengHei" panose="020B0604030504040204" pitchFamily="34" charset="-120"/>
              </a:rPr>
              <a:t>Khalifa</a:t>
            </a:r>
            <a:r>
              <a:rPr lang="zh-CN" altLang="zh-CN" b="1" dirty="0">
                <a:latin typeface="Microsoft JhengHei" panose="020B0604030504040204" pitchFamily="34" charset="-120"/>
                <a:ea typeface="Microsoft JhengHei" panose="020B0604030504040204" pitchFamily="34" charset="-120"/>
              </a:rPr>
              <a:t>）被尊为安拉在地上的代理人。当</a:t>
            </a:r>
            <a:r>
              <a:rPr lang="en-US" altLang="zh-CN" b="1" dirty="0">
                <a:latin typeface="Microsoft JhengHei" panose="020B0604030504040204" pitchFamily="34" charset="-120"/>
                <a:ea typeface="Microsoft JhengHei" panose="020B0604030504040204" pitchFamily="34" charset="-120"/>
              </a:rPr>
              <a:t>ISIS</a:t>
            </a:r>
            <a:r>
              <a:rPr lang="zh-CN" altLang="zh-CN" b="1" dirty="0">
                <a:latin typeface="Microsoft JhengHei" panose="020B0604030504040204" pitchFamily="34" charset="-120"/>
                <a:ea typeface="Microsoft JhengHei" panose="020B0604030504040204" pitchFamily="34" charset="-120"/>
              </a:rPr>
              <a:t>穆斯林呼吁：恢复哈里发的统治，根本上就是在呼唤马迪，因为马迪是被期待的最后一位哈里发。各地的穆斯林，服从</a:t>
            </a:r>
            <a:r>
              <a:rPr lang="zh-CN" altLang="en-US" b="1" dirty="0">
                <a:latin typeface="Microsoft JhengHei" panose="020B0604030504040204" pitchFamily="34" charset="-120"/>
                <a:ea typeface="Microsoft JhengHei" panose="020B0604030504040204" pitchFamily="34" charset="-120"/>
              </a:rPr>
              <a:t>他</a:t>
            </a:r>
            <a:r>
              <a:rPr lang="zh-CN" altLang="zh-CN" b="1" dirty="0">
                <a:latin typeface="Microsoft JhengHei" panose="020B0604030504040204" pitchFamily="34" charset="-120"/>
                <a:ea typeface="Microsoft JhengHei" panose="020B0604030504040204" pitchFamily="34" charset="-120"/>
              </a:rPr>
              <a:t>成了他们的末世义务</a:t>
            </a:r>
            <a:r>
              <a:rPr lang="en-US" altLang="zh-CN" b="1" dirty="0">
                <a:latin typeface="Microsoft JhengHei" panose="020B0604030504040204" pitchFamily="34" charset="-120"/>
                <a:ea typeface="Microsoft JhengHei" panose="020B0604030504040204" pitchFamily="34" charset="-120"/>
              </a:rPr>
              <a:t>  </a:t>
            </a:r>
            <a:r>
              <a:rPr lang="zh-CN" altLang="zh-CN" b="1" dirty="0">
                <a:latin typeface="Microsoft JhengHei" panose="020B0604030504040204" pitchFamily="34" charset="-120"/>
                <a:ea typeface="Microsoft JhengHei" panose="020B0604030504040204" pitchFamily="34" charset="-120"/>
              </a:rPr>
              <a:t>。</a:t>
            </a:r>
            <a:r>
              <a:rPr lang="zh-CN" altLang="zh-CN" b="1" dirty="0">
                <a:solidFill>
                  <a:srgbClr val="009900"/>
                </a:solidFill>
                <a:latin typeface="Microsoft JhengHei" panose="020B0604030504040204" pitchFamily="34" charset="-120"/>
                <a:ea typeface="Microsoft JhengHei" panose="020B0604030504040204" pitchFamily="34" charset="-120"/>
              </a:rPr>
              <a:t>「如果你看到他，就去向他宣誓效忠，哪怕你必须爬过冰山。因为马迪正是安拉在人间的代理人（哈里发）</a:t>
            </a:r>
            <a:r>
              <a:rPr lang="en-US" altLang="zh-CN" sz="2400" b="1" dirty="0">
                <a:latin typeface="Microsoft JhengHei" panose="020B0604030504040204" pitchFamily="34" charset="-120"/>
                <a:ea typeface="Microsoft JhengHei" panose="020B0604030504040204" pitchFamily="34" charset="-120"/>
              </a:rPr>
              <a:t>Ibn Maja, </a:t>
            </a:r>
            <a:r>
              <a:rPr lang="en-US" altLang="zh-CN" sz="2400" b="1" dirty="0" err="1">
                <a:latin typeface="Microsoft JhengHei" panose="020B0604030504040204" pitchFamily="34" charset="-120"/>
                <a:ea typeface="Microsoft JhengHei" panose="020B0604030504040204" pitchFamily="34" charset="-120"/>
              </a:rPr>
              <a:t>Kitab</a:t>
            </a:r>
            <a:r>
              <a:rPr lang="en-US" altLang="zh-CN" sz="2400" b="1" dirty="0">
                <a:latin typeface="Microsoft JhengHei" panose="020B0604030504040204" pitchFamily="34" charset="-120"/>
                <a:ea typeface="Microsoft JhengHei" panose="020B0604030504040204" pitchFamily="34" charset="-120"/>
              </a:rPr>
              <a:t> al-</a:t>
            </a:r>
            <a:r>
              <a:rPr lang="en-US" altLang="zh-CN" sz="2400" b="1" dirty="0" err="1">
                <a:latin typeface="Microsoft JhengHei" panose="020B0604030504040204" pitchFamily="34" charset="-120"/>
                <a:ea typeface="Microsoft JhengHei" panose="020B0604030504040204" pitchFamily="34" charset="-120"/>
              </a:rPr>
              <a:t>Fitan</a:t>
            </a:r>
            <a:r>
              <a:rPr lang="en-US" altLang="zh-CN" sz="2400" b="1" dirty="0">
                <a:latin typeface="Microsoft JhengHei" panose="020B0604030504040204" pitchFamily="34" charset="-120"/>
                <a:ea typeface="Microsoft JhengHei" panose="020B0604030504040204" pitchFamily="34" charset="-120"/>
              </a:rPr>
              <a:t> #4084 as quoted by </a:t>
            </a:r>
            <a:r>
              <a:rPr lang="en-US" altLang="zh-CN" sz="2400" b="1" dirty="0" err="1">
                <a:latin typeface="Microsoft JhengHei" panose="020B0604030504040204" pitchFamily="34" charset="-120"/>
                <a:ea typeface="Microsoft JhengHei" panose="020B0604030504040204" pitchFamily="34" charset="-120"/>
              </a:rPr>
              <a:t>Kabbani</a:t>
            </a:r>
            <a:r>
              <a:rPr lang="en-US" altLang="zh-CN" sz="2400" b="1" dirty="0">
                <a:latin typeface="Microsoft JhengHei" panose="020B0604030504040204" pitchFamily="34" charset="-120"/>
                <a:ea typeface="Microsoft JhengHei" panose="020B0604030504040204" pitchFamily="34" charset="-120"/>
              </a:rPr>
              <a:t>, p. 231 </a:t>
            </a:r>
            <a:r>
              <a:rPr lang="en-US" altLang="zh-CN" b="1" dirty="0">
                <a:latin typeface="Microsoft JhengHei" panose="020B0604030504040204" pitchFamily="34" charset="-120"/>
                <a:ea typeface="Microsoft JhengHei" panose="020B0604030504040204" pitchFamily="34" charset="-120"/>
              </a:rPr>
              <a:t>   </a:t>
            </a:r>
            <a:r>
              <a:rPr lang="zh-CN" altLang="zh-CN" b="1" dirty="0">
                <a:latin typeface="Microsoft JhengHei" panose="020B0604030504040204" pitchFamily="34" charset="-120"/>
                <a:ea typeface="Microsoft JhengHei" panose="020B0604030504040204" pitchFamily="34" charset="-120"/>
              </a:rPr>
              <a:t>他将铺平道路，为穆罕默德的群体，建立</a:t>
            </a:r>
            <a:r>
              <a:rPr lang="zh-CN" altLang="en-US" b="1" dirty="0">
                <a:latin typeface="Microsoft JhengHei" panose="020B0604030504040204" pitchFamily="34" charset="-120"/>
                <a:ea typeface="Microsoft JhengHei" panose="020B0604030504040204" pitchFamily="34" charset="-120"/>
              </a:rPr>
              <a:t>新的神国</a:t>
            </a:r>
            <a:r>
              <a:rPr lang="zh-CN" altLang="zh-CN" b="1" dirty="0">
                <a:latin typeface="Microsoft JhengHei" panose="020B0604030504040204" pitchFamily="34" charset="-120"/>
                <a:ea typeface="Microsoft JhengHei" panose="020B0604030504040204" pitchFamily="34" charset="-120"/>
              </a:rPr>
              <a:t>政权…每一个信徒都有义务支持他。 </a:t>
            </a:r>
            <a:endParaRPr lang="en-US" altLang="zh-CN" b="1" dirty="0">
              <a:latin typeface="Microsoft JhengHei" panose="020B0604030504040204" pitchFamily="34" charset="-120"/>
              <a:ea typeface="Microsoft JhengHei" panose="020B0604030504040204" pitchFamily="34" charset="-120"/>
            </a:endParaRPr>
          </a:p>
          <a:p>
            <a:pPr>
              <a:buNone/>
            </a:pPr>
            <a:r>
              <a:rPr lang="zh-CN" altLang="zh-CN" b="1" dirty="0">
                <a:solidFill>
                  <a:srgbClr val="FF0000"/>
                </a:solidFill>
                <a:latin typeface="Microsoft JhengHei" panose="020B0604030504040204" pitchFamily="34" charset="-120"/>
                <a:ea typeface="Microsoft JhengHei" panose="020B0604030504040204" pitchFamily="34" charset="-120"/>
              </a:rPr>
              <a:t>他被誉为：世界的统治者 </a:t>
            </a:r>
            <a:endParaRPr lang="zh-CN" altLang="zh-CN" dirty="0">
              <a:solidFill>
                <a:srgbClr val="FF0000"/>
              </a:solidFill>
              <a:latin typeface="Microsoft JhengHei" panose="020B0604030504040204" pitchFamily="34" charset="-120"/>
              <a:ea typeface="Microsoft JhengHei" panose="020B0604030504040204" pitchFamily="34" charset="-120"/>
            </a:endParaRPr>
          </a:p>
          <a:p>
            <a:pPr>
              <a:buNone/>
              <a:defRPr/>
            </a:pPr>
            <a:r>
              <a:rPr lang="zh-CN" altLang="en-US" b="1" dirty="0">
                <a:latin typeface="Microsoft JhengHei" panose="020B0604030504040204" pitchFamily="34" charset="-120"/>
                <a:ea typeface="Microsoft JhengHei" panose="020B0604030504040204" pitchFamily="34" charset="-120"/>
              </a:rPr>
              <a:t>马迪被认为是世界未来的领袖，他不仅要统领伊斯兰世界，也要统领非穆斯林世界。</a:t>
            </a:r>
            <a:r>
              <a:rPr lang="zh-CN" altLang="en-US" b="1" dirty="0">
                <a:solidFill>
                  <a:srgbClr val="009900"/>
                </a:solidFill>
                <a:latin typeface="Microsoft JhengHei" panose="020B0604030504040204" pitchFamily="34" charset="-120"/>
                <a:ea typeface="Microsoft JhengHei" panose="020B0604030504040204" pitchFamily="34" charset="-120"/>
              </a:rPr>
              <a:t>马迪将在世间确立正义与公平，根除邪恶与腐败。他将攻打那些穆斯林的敌人而得胜。</a:t>
            </a:r>
            <a:r>
              <a:rPr lang="en-US" altLang="zh-CN" sz="2400" b="1" dirty="0" err="1">
                <a:latin typeface="Microsoft JhengHei" panose="020B0604030504040204" pitchFamily="34" charset="-120"/>
                <a:ea typeface="Microsoft JhengHei" panose="020B0604030504040204" pitchFamily="34" charset="-120"/>
              </a:rPr>
              <a:t>Sideeque</a:t>
            </a:r>
            <a:r>
              <a:rPr lang="en-US" altLang="zh-CN" sz="2400" b="1" dirty="0">
                <a:latin typeface="Microsoft JhengHei" panose="020B0604030504040204" pitchFamily="34" charset="-120"/>
                <a:ea typeface="Microsoft JhengHei" panose="020B0604030504040204" pitchFamily="34" charset="-120"/>
              </a:rPr>
              <a:t> M.A. </a:t>
            </a:r>
            <a:r>
              <a:rPr lang="en-US" altLang="zh-CN" sz="2400" b="1" dirty="0" err="1">
                <a:latin typeface="Microsoft JhengHei" panose="020B0604030504040204" pitchFamily="34" charset="-120"/>
                <a:ea typeface="Microsoft JhengHei" panose="020B0604030504040204" pitchFamily="34" charset="-120"/>
              </a:rPr>
              <a:t>Veliankode</a:t>
            </a:r>
            <a:r>
              <a:rPr lang="en-US" altLang="zh-CN" sz="2400" b="1" dirty="0">
                <a:latin typeface="Microsoft JhengHei" panose="020B0604030504040204" pitchFamily="34" charset="-120"/>
                <a:ea typeface="Microsoft JhengHei" panose="020B0604030504040204" pitchFamily="34" charset="-120"/>
              </a:rPr>
              <a:t>, </a:t>
            </a:r>
            <a:r>
              <a:rPr lang="en-US" altLang="zh-CN" sz="2400" b="1" i="1" dirty="0">
                <a:latin typeface="Microsoft JhengHei" panose="020B0604030504040204" pitchFamily="34" charset="-120"/>
                <a:ea typeface="Microsoft JhengHei" panose="020B0604030504040204" pitchFamily="34" charset="-120"/>
              </a:rPr>
              <a:t>Doomsday Portents and Prophecies</a:t>
            </a:r>
            <a:r>
              <a:rPr lang="en-US" altLang="zh-CN" sz="2400" b="1" dirty="0">
                <a:latin typeface="Microsoft JhengHei" panose="020B0604030504040204" pitchFamily="34" charset="-120"/>
                <a:ea typeface="Microsoft JhengHei" panose="020B0604030504040204" pitchFamily="34" charset="-120"/>
              </a:rPr>
              <a:t> (Scarborough, Canada, 1999) p. 277</a:t>
            </a:r>
            <a:endParaRPr lang="zh-CN" altLang="en-US" sz="2400" b="1" dirty="0">
              <a:solidFill>
                <a:srgbClr val="009900"/>
              </a:solidFill>
              <a:latin typeface="Microsoft JhengHei" panose="020B0604030504040204" pitchFamily="34" charset="-120"/>
              <a:ea typeface="Microsoft JhengHei" panose="020B0604030504040204" pitchFamily="34" charset="-120"/>
            </a:endParaRPr>
          </a:p>
          <a:p>
            <a:pPr>
              <a:defRPr/>
            </a:pPr>
            <a:r>
              <a:rPr lang="zh-CN" altLang="en-US" b="1" dirty="0">
                <a:solidFill>
                  <a:srgbClr val="009900"/>
                </a:solidFill>
                <a:latin typeface="Microsoft JhengHei" panose="020B0604030504040204" pitchFamily="34" charset="-120"/>
                <a:ea typeface="Microsoft JhengHei" panose="020B0604030504040204" pitchFamily="34" charset="-120"/>
              </a:rPr>
              <a:t>他将于指定的那天重现，然后引领一次世界性的革命，与邪恶势力战斗；他将建立一个基于公平、正义和伦理的世界新秩序</a:t>
            </a:r>
            <a:r>
              <a:rPr lang="en-US" altLang="zh-CN" b="1" dirty="0">
                <a:solidFill>
                  <a:srgbClr val="009900"/>
                </a:solidFill>
                <a:latin typeface="Microsoft JhengHei" panose="020B0604030504040204" pitchFamily="34" charset="-120"/>
                <a:ea typeface="Microsoft JhengHei" panose="020B0604030504040204" pitchFamily="34" charset="-120"/>
              </a:rPr>
              <a:t>...</a:t>
            </a:r>
            <a:r>
              <a:rPr lang="zh-CN" altLang="en-US" b="1" dirty="0">
                <a:solidFill>
                  <a:srgbClr val="009900"/>
                </a:solidFill>
                <a:latin typeface="Microsoft JhengHei" panose="020B0604030504040204" pitchFamily="34" charset="-120"/>
                <a:ea typeface="Microsoft JhengHei" panose="020B0604030504040204" pitchFamily="34" charset="-120"/>
              </a:rPr>
              <a:t>最终正义将统领整个世界，伊斯兰将胜过所有宗教。</a:t>
            </a:r>
            <a:r>
              <a:rPr lang="it-IT" altLang="zh-CN" sz="2400" b="1" dirty="0">
                <a:latin typeface="Microsoft JhengHei" panose="020B0604030504040204" pitchFamily="34" charset="-120"/>
                <a:ea typeface="Microsoft JhengHei" panose="020B0604030504040204" pitchFamily="34" charset="-120"/>
              </a:rPr>
              <a:t>Al-Sadr and Mutahhari, prologue, pp. 4,5</a:t>
            </a:r>
            <a:r>
              <a:rPr lang="en-US" altLang="zh-CN" sz="2400" b="1" dirty="0">
                <a:solidFill>
                  <a:srgbClr val="009900"/>
                </a:solidFill>
                <a:latin typeface="Microsoft JhengHei" panose="020B0604030504040204" pitchFamily="34" charset="-120"/>
                <a:ea typeface="Microsoft JhengHei" panose="020B0604030504040204" pitchFamily="34" charset="-120"/>
              </a:rPr>
              <a:t> </a:t>
            </a:r>
            <a:endParaRPr lang="en-US" altLang="zh-CN" b="1" dirty="0">
              <a:solidFill>
                <a:srgbClr val="009900"/>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93980406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093976"/>
          </a:xfrm>
          <a:prstGeom prst="rect">
            <a:avLst/>
          </a:prstGeom>
        </p:spPr>
        <p:txBody>
          <a:bodyPr wrap="square">
            <a:spAutoFit/>
          </a:bodyPr>
          <a:lstStyle/>
          <a:p>
            <a:pPr algn="just">
              <a:spcAft>
                <a:spcPts val="0"/>
              </a:spcAft>
            </a:pPr>
            <a:r>
              <a:rPr lang="zh-CN" altLang="zh-CN" sz="30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他是真理胜利和撒旦国垮台的前兆；</a:t>
            </a:r>
            <a:r>
              <a:rPr lang="en-US" altLang="zh-CN" sz="30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                          </a:t>
            </a:r>
            <a:endParaRPr lang="zh-CN" altLang="zh-CN" sz="3000" kern="100" dirty="0">
              <a:solidFill>
                <a:srgbClr val="FF0000"/>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3000" b="1" kern="100" dirty="0">
                <a:latin typeface="Calibri" panose="020F0502020204030204" pitchFamily="34" charset="0"/>
                <a:ea typeface="SimHei" panose="02010609060101010101" pitchFamily="49" charset="-122"/>
                <a:cs typeface="Times New Roman" panose="02020603050405020304" pitchFamily="18" charset="0"/>
              </a:rPr>
              <a:t>他昭示着不公平和受压迫的终结；昭示着一个崭新的开端</a:t>
            </a:r>
            <a:r>
              <a:rPr lang="en-US" altLang="zh-CN" sz="3000" b="1" kern="100" dirty="0">
                <a:latin typeface="Calibri" panose="020F0502020204030204" pitchFamily="34" charset="0"/>
                <a:ea typeface="SimHei" panose="02010609060101010101" pitchFamily="49" charset="-122"/>
                <a:cs typeface="Times New Roman" panose="02020603050405020304" pitchFamily="18" charset="0"/>
              </a:rPr>
              <a:t>---</a:t>
            </a:r>
            <a:r>
              <a:rPr lang="zh-CN" altLang="zh-CN" sz="3000" b="1" kern="100" dirty="0">
                <a:latin typeface="Calibri" panose="020F0502020204030204" pitchFamily="34" charset="0"/>
                <a:ea typeface="SimHei" panose="02010609060101010101" pitchFamily="49" charset="-122"/>
                <a:cs typeface="Times New Roman" panose="02020603050405020304" pitchFamily="18" charset="0"/>
              </a:rPr>
              <a:t>伊斯兰的太阳，最终升起并永不落下，人类的幸福和尊严将得到保证…</a:t>
            </a:r>
            <a:endParaRPr lang="en-MY" altLang="zh-CN" sz="30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endParaRPr lang="en-MY" altLang="zh-CN" sz="30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3000" b="1" kern="100" dirty="0">
                <a:latin typeface="Calibri" panose="020F0502020204030204" pitchFamily="34" charset="0"/>
                <a:ea typeface="SimHei" panose="02010609060101010101" pitchFamily="49" charset="-122"/>
                <a:cs typeface="Times New Roman" panose="02020603050405020304" pitchFamily="18" charset="0"/>
              </a:rPr>
              <a:t>马迪完成世界革命的手段，包括军事行动或者说圣战（</a:t>
            </a:r>
            <a:r>
              <a:rPr lang="en-US" altLang="zh-CN" sz="3000" b="1" i="1" kern="100" dirty="0">
                <a:latin typeface="Calibri" panose="020F0502020204030204" pitchFamily="34" charset="0"/>
                <a:ea typeface="SimHei" panose="02010609060101010101" pitchFamily="49" charset="-122"/>
                <a:cs typeface="Times New Roman" panose="02020603050405020304" pitchFamily="18" charset="0"/>
              </a:rPr>
              <a:t>jihad</a:t>
            </a:r>
            <a:r>
              <a:rPr lang="zh-CN" altLang="zh-CN" sz="3000" b="1" kern="100" dirty="0">
                <a:latin typeface="Calibri" panose="020F0502020204030204" pitchFamily="34" charset="0"/>
                <a:ea typeface="SimHei" panose="02010609060101010101" pitchFamily="49" charset="-122"/>
                <a:cs typeface="Times New Roman" panose="02020603050405020304" pitchFamily="18" charset="0"/>
              </a:rPr>
              <a:t>）。很多圣训的描绘是说，非穆斯林是被马迪所征服。</a:t>
            </a:r>
            <a:endParaRPr lang="en-US" altLang="zh-CN" sz="30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endParaRPr lang="en-US" altLang="zh-CN" sz="30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3000" b="1" kern="100" dirty="0">
                <a:latin typeface="Calibri" panose="020F0502020204030204" pitchFamily="34" charset="0"/>
                <a:ea typeface="SimHei" panose="02010609060101010101" pitchFamily="49" charset="-122"/>
                <a:cs typeface="Times New Roman" panose="02020603050405020304" pitchFamily="18" charset="0"/>
              </a:rPr>
              <a:t>《最后天启</a:t>
            </a:r>
            <a:r>
              <a:rPr lang="en-US" altLang="zh-CN" sz="3000" b="1" kern="100" dirty="0">
                <a:latin typeface="Calibri" panose="020F0502020204030204" pitchFamily="34" charset="0"/>
                <a:ea typeface="SimHei" panose="02010609060101010101" pitchFamily="49" charset="-122"/>
                <a:cs typeface="Times New Roman" panose="02020603050405020304" pitchFamily="18" charset="0"/>
              </a:rPr>
              <a:t>The Last Apocalypse</a:t>
            </a:r>
            <a:r>
              <a:rPr lang="zh-CN" altLang="zh-CN" sz="3000" b="1" kern="100" dirty="0">
                <a:latin typeface="Calibri" panose="020F0502020204030204" pitchFamily="34" charset="0"/>
                <a:ea typeface="SimHei" panose="02010609060101010101" pitchFamily="49" charset="-122"/>
                <a:cs typeface="Times New Roman" panose="02020603050405020304" pitchFamily="18" charset="0"/>
              </a:rPr>
              <a:t>》一书的作者</a:t>
            </a:r>
            <a:r>
              <a:rPr lang="en-US" altLang="zh-CN" sz="3000" b="1" kern="100" dirty="0" err="1">
                <a:latin typeface="Calibri" panose="020F0502020204030204" pitchFamily="34" charset="0"/>
                <a:ea typeface="SimHei" panose="02010609060101010101" pitchFamily="49" charset="-122"/>
                <a:cs typeface="Times New Roman" panose="02020603050405020304" pitchFamily="18" charset="0"/>
              </a:rPr>
              <a:t>Abduallrahman</a:t>
            </a:r>
            <a:r>
              <a:rPr lang="en-US" altLang="zh-CN" sz="3000" b="1" kern="100" dirty="0">
                <a:latin typeface="Calibri" panose="020F0502020204030204" pitchFamily="34" charset="0"/>
                <a:ea typeface="SimHei" panose="02010609060101010101" pitchFamily="49" charset="-122"/>
                <a:cs typeface="Times New Roman" panose="02020603050405020304" pitchFamily="18" charset="0"/>
              </a:rPr>
              <a:t> </a:t>
            </a:r>
            <a:r>
              <a:rPr lang="en-US" altLang="zh-CN" sz="3000" b="1" kern="100" dirty="0" err="1">
                <a:latin typeface="Calibri" panose="020F0502020204030204" pitchFamily="34" charset="0"/>
                <a:ea typeface="SimHei" panose="02010609060101010101" pitchFamily="49" charset="-122"/>
                <a:cs typeface="Times New Roman" panose="02020603050405020304" pitchFamily="18" charset="0"/>
              </a:rPr>
              <a:t>Kelani</a:t>
            </a:r>
            <a:r>
              <a:rPr lang="zh-CN" altLang="zh-CN" sz="3000" b="1" kern="100" dirty="0">
                <a:latin typeface="Calibri" panose="020F0502020204030204" pitchFamily="34" charset="0"/>
                <a:ea typeface="SimHei" panose="02010609060101010101" pitchFamily="49" charset="-122"/>
                <a:cs typeface="Times New Roman" panose="02020603050405020304" pitchFamily="18" charset="0"/>
              </a:rPr>
              <a:t>描述了马迪将领导多场的战役：</a:t>
            </a:r>
            <a:endParaRPr lang="en-MY" altLang="zh-CN" sz="30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endParaRPr lang="en-MY" altLang="zh-CN" sz="30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30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马迪作为末世穆斯林的哈里发，接受人们向他的效忠。他将领导穆斯林发动很多的圣战。战争将接二连三地，在穆斯林与不信道的人之间发生。他的统治将是哈里发式（原教旨）的统治，遵循了先知的指引。</a:t>
            </a:r>
            <a:endParaRPr lang="zh-CN" altLang="zh-CN" sz="3000" kern="100" dirty="0">
              <a:solidFill>
                <a:srgbClr val="009900"/>
              </a:solidFill>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72675349"/>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灯片编号占位符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F5E3AD4-4409-45A0-B2BA-B6AED9ADFC3E}"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124</a:t>
            </a:fld>
            <a:endParaRPr lang="zh-CN" altLang="en-US" sz="1200">
              <a:solidFill>
                <a:srgbClr val="898989"/>
              </a:solidFill>
              <a:latin typeface="Arial" panose="020B0604020202020204" pitchFamily="34" charset="0"/>
              <a:ea typeface="SimHei" panose="02010609060101010101" pitchFamily="49" charset="-122"/>
            </a:endParaRPr>
          </a:p>
        </p:txBody>
      </p:sp>
      <p:sp>
        <p:nvSpPr>
          <p:cNvPr id="155651" name="TextBox 2"/>
          <p:cNvSpPr txBox="1">
            <a:spLocks noChangeArrowheads="1"/>
          </p:cNvSpPr>
          <p:nvPr/>
        </p:nvSpPr>
        <p:spPr bwMode="auto">
          <a:xfrm>
            <a:off x="-76200" y="1"/>
            <a:ext cx="12268200" cy="545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dirty="0">
                <a:latin typeface="SimHei" panose="02010609060101010101" pitchFamily="49" charset="-122"/>
                <a:ea typeface="SimHei" panose="02010609060101010101" pitchFamily="49" charset="-122"/>
              </a:rPr>
              <a:t>穆斯林论</a:t>
            </a:r>
            <a:r>
              <a:rPr lang="zh-TW" altLang="en-US" b="1" dirty="0">
                <a:latin typeface="SimHei" panose="02010609060101010101" pitchFamily="49" charset="-122"/>
                <a:ea typeface="SimHei" panose="02010609060101010101" pitchFamily="49" charset="-122"/>
              </a:rPr>
              <a:t>关于马赫迪的</a:t>
            </a:r>
            <a:r>
              <a:rPr lang="zh-CN" altLang="en-US" b="1" dirty="0">
                <a:latin typeface="SimHei" panose="02010609060101010101" pitchFamily="49" charset="-122"/>
                <a:ea typeface="SimHei" panose="02010609060101010101" pitchFamily="49" charset="-122"/>
              </a:rPr>
              <a:t>信仰</a:t>
            </a:r>
            <a:r>
              <a:rPr lang="zh-TW" altLang="en-US" b="1" dirty="0">
                <a:latin typeface="SimHei" panose="02010609060101010101" pitchFamily="49" charset="-122"/>
                <a:ea typeface="SimHei" panose="02010609060101010101" pitchFamily="49" charset="-122"/>
              </a:rPr>
              <a:t>，</a:t>
            </a:r>
            <a:r>
              <a:rPr lang="zh-CN" altLang="en-US" b="1" dirty="0">
                <a:latin typeface="SimHei" panose="02010609060101010101" pitchFamily="49" charset="-122"/>
                <a:ea typeface="SimHei" panose="02010609060101010101" pitchFamily="49" charset="-122"/>
              </a:rPr>
              <a:t>经常会</a:t>
            </a:r>
            <a:r>
              <a:rPr lang="zh-TW" altLang="en-US" b="1" dirty="0">
                <a:latin typeface="SimHei" panose="02010609060101010101" pitchFamily="49" charset="-122"/>
                <a:ea typeface="SimHei" panose="02010609060101010101" pitchFamily="49" charset="-122"/>
              </a:rPr>
              <a:t>说</a:t>
            </a:r>
            <a:r>
              <a:rPr lang="zh-CN" altLang="en-US" b="1" dirty="0">
                <a:latin typeface="SimHei" panose="02010609060101010101" pitchFamily="49" charset="-122"/>
                <a:ea typeface="SimHei" panose="02010609060101010101" pitchFamily="49" charset="-122"/>
              </a:rPr>
              <a:t>到</a:t>
            </a:r>
            <a:r>
              <a:rPr lang="zh-TW" altLang="en-US" b="1" dirty="0">
                <a:latin typeface="SimHei" panose="02010609060101010101" pitchFamily="49" charset="-122"/>
                <a:ea typeface="SimHei" panose="02010609060101010101" pitchFamily="49" charset="-122"/>
              </a:rPr>
              <a:t>马赫迪将出自于穆罕默德家族、并拥有穆罕默德的名字的传统：</a:t>
            </a:r>
          </a:p>
          <a:p>
            <a:pPr eaLnBrk="1" hangingPunct="1">
              <a:lnSpc>
                <a:spcPct val="100000"/>
              </a:lnSpc>
              <a:spcBef>
                <a:spcPct val="0"/>
              </a:spcBef>
              <a:buFontTx/>
              <a:buNone/>
            </a:pPr>
            <a:r>
              <a:rPr lang="zh-TW" altLang="en-US" b="1" dirty="0">
                <a:latin typeface="SimHei" panose="02010609060101010101" pitchFamily="49" charset="-122"/>
                <a:ea typeface="SimHei" panose="02010609060101010101" pitchFamily="49" charset="-122"/>
              </a:rPr>
              <a:t> </a:t>
            </a:r>
          </a:p>
          <a:p>
            <a:pPr eaLnBrk="1" hangingPunct="1">
              <a:lnSpc>
                <a:spcPct val="100000"/>
              </a:lnSpc>
              <a:spcBef>
                <a:spcPct val="0"/>
              </a:spcBef>
              <a:buFontTx/>
              <a:buNone/>
            </a:pPr>
            <a:r>
              <a:rPr lang="zh-TW" altLang="en-US" sz="3200" b="1" dirty="0">
                <a:latin typeface="SimHei" panose="02010609060101010101" pitchFamily="49" charset="-122"/>
                <a:ea typeface="SimHei" panose="02010609060101010101" pitchFamily="49" charset="-122"/>
              </a:rPr>
              <a:t>世界将不会结束，直到我的家族中和我有同样名字的一个人开始统治阿拉伯人</a:t>
            </a:r>
            <a:r>
              <a:rPr lang="zh-CN" altLang="en-US" sz="3200" b="1" dirty="0">
                <a:latin typeface="SimHei" panose="02010609060101010101" pitchFamily="49" charset="-122"/>
                <a:ea typeface="SimHei" panose="02010609060101010101" pitchFamily="49" charset="-122"/>
              </a:rPr>
              <a:t>（穆斯林）</a:t>
            </a:r>
            <a:r>
              <a:rPr lang="zh-TW" altLang="en-US" sz="3200" b="1" dirty="0">
                <a:latin typeface="SimHei" panose="02010609060101010101" pitchFamily="49" charset="-122"/>
                <a:ea typeface="SimHei" panose="02010609060101010101" pitchFamily="49" charset="-122"/>
              </a:rPr>
              <a:t>为止</a:t>
            </a:r>
            <a:r>
              <a:rPr lang="zh-TW" altLang="en-US" sz="3200" b="1" dirty="0">
                <a:solidFill>
                  <a:srgbClr val="008000"/>
                </a:solidFill>
                <a:latin typeface="SimHei" panose="02010609060101010101" pitchFamily="49" charset="-122"/>
                <a:ea typeface="SimHei" panose="02010609060101010101" pitchFamily="49" charset="-122"/>
              </a:rPr>
              <a:t>。</a:t>
            </a:r>
            <a:r>
              <a:rPr lang="en-US" altLang="zh-CN" sz="2400" dirty="0" err="1">
                <a:latin typeface="Arial" panose="020B0604020202020204" pitchFamily="34" charset="0"/>
                <a:ea typeface="宋体" panose="02010600030101010101" pitchFamily="2" charset="-122"/>
              </a:rPr>
              <a:t>Tirmidhi</a:t>
            </a:r>
            <a:r>
              <a:rPr lang="en-US" altLang="zh-CN" sz="2400" dirty="0">
                <a:latin typeface="Arial" panose="020B0604020202020204" pitchFamily="34" charset="0"/>
                <a:ea typeface="宋体" panose="02010600030101010101" pitchFamily="2" charset="-122"/>
              </a:rPr>
              <a:t> </a:t>
            </a:r>
            <a:r>
              <a:rPr lang="en-US" altLang="zh-CN" sz="2400" dirty="0" err="1">
                <a:latin typeface="Arial" panose="020B0604020202020204" pitchFamily="34" charset="0"/>
                <a:ea typeface="宋体" panose="02010600030101010101" pitchFamily="2" charset="-122"/>
              </a:rPr>
              <a:t>Sahih</a:t>
            </a:r>
            <a:r>
              <a:rPr lang="en-US" altLang="zh-CN" sz="2400" dirty="0">
                <a:latin typeface="Arial" panose="020B0604020202020204" pitchFamily="34" charset="0"/>
                <a:ea typeface="宋体" panose="02010600030101010101" pitchFamily="2" charset="-122"/>
              </a:rPr>
              <a:t>, </a:t>
            </a:r>
            <a:r>
              <a:rPr lang="en-US" altLang="zh-CN" sz="2400" dirty="0" err="1">
                <a:latin typeface="Arial" panose="020B0604020202020204" pitchFamily="34" charset="0"/>
                <a:ea typeface="宋体" panose="02010600030101010101" pitchFamily="2" charset="-122"/>
              </a:rPr>
              <a:t>Sunan</a:t>
            </a:r>
            <a:r>
              <a:rPr lang="en-US" altLang="zh-CN" sz="2400" dirty="0">
                <a:latin typeface="Arial" panose="020B0604020202020204" pitchFamily="34" charset="0"/>
                <a:ea typeface="宋体" panose="02010600030101010101" pitchFamily="2" charset="-122"/>
              </a:rPr>
              <a:t> Abu </a:t>
            </a:r>
            <a:r>
              <a:rPr lang="en-US" altLang="zh-CN" sz="2400" dirty="0" err="1">
                <a:latin typeface="Arial" panose="020B0604020202020204" pitchFamily="34" charset="0"/>
                <a:ea typeface="宋体" panose="02010600030101010101" pitchFamily="2" charset="-122"/>
              </a:rPr>
              <a:t>Dawud</a:t>
            </a:r>
            <a:r>
              <a:rPr lang="en-US" altLang="zh-CN" sz="2400" dirty="0">
                <a:latin typeface="Arial" panose="020B0604020202020204" pitchFamily="34" charset="0"/>
                <a:ea typeface="宋体" panose="02010600030101010101" pitchFamily="2" charset="-122"/>
              </a:rPr>
              <a:t>, (</a:t>
            </a:r>
            <a:r>
              <a:rPr lang="en-US" altLang="zh-CN" sz="2400" dirty="0" err="1">
                <a:latin typeface="Arial" panose="020B0604020202020204" pitchFamily="34" charset="0"/>
                <a:ea typeface="宋体" panose="02010600030101010101" pitchFamily="2" charset="-122"/>
              </a:rPr>
              <a:t>Sahih</a:t>
            </a:r>
            <a:r>
              <a:rPr lang="en-US" altLang="zh-CN" sz="2400" dirty="0">
                <a:latin typeface="Arial" panose="020B0604020202020204" pitchFamily="34" charset="0"/>
                <a:ea typeface="宋体" panose="02010600030101010101" pitchFamily="2" charset="-122"/>
              </a:rPr>
              <a:t>), Vol. 5, P. 207; also Narrated by Ali b. Abi </a:t>
            </a:r>
            <a:r>
              <a:rPr lang="en-US" altLang="zh-CN" sz="2400" dirty="0" err="1">
                <a:latin typeface="Arial" panose="020B0604020202020204" pitchFamily="34" charset="0"/>
                <a:ea typeface="宋体" panose="02010600030101010101" pitchFamily="2" charset="-122"/>
              </a:rPr>
              <a:t>Talib</a:t>
            </a:r>
            <a:r>
              <a:rPr lang="en-US" altLang="zh-CN" sz="2400" dirty="0">
                <a:latin typeface="Arial" panose="020B0604020202020204" pitchFamily="34" charset="0"/>
                <a:ea typeface="宋体" panose="02010600030101010101" pitchFamily="2" charset="-122"/>
              </a:rPr>
              <a:t>, Abu </a:t>
            </a:r>
            <a:r>
              <a:rPr lang="en-US" altLang="zh-CN" sz="2400" dirty="0" err="1">
                <a:latin typeface="Arial" panose="020B0604020202020204" pitchFamily="34" charset="0"/>
                <a:ea typeface="宋体" panose="02010600030101010101" pitchFamily="2" charset="-122"/>
              </a:rPr>
              <a:t>Sa'id</a:t>
            </a:r>
            <a:r>
              <a:rPr lang="en-US" altLang="zh-CN" sz="2400" dirty="0">
                <a:latin typeface="Arial" panose="020B0604020202020204" pitchFamily="34" charset="0"/>
                <a:ea typeface="宋体" panose="02010600030101010101" pitchFamily="2" charset="-122"/>
              </a:rPr>
              <a:t>, Umm Salma, Abu </a:t>
            </a:r>
            <a:r>
              <a:rPr lang="en-US" altLang="zh-CN" sz="2400" dirty="0" err="1">
                <a:latin typeface="Arial" panose="020B0604020202020204" pitchFamily="34" charset="0"/>
                <a:ea typeface="宋体" panose="02010600030101010101" pitchFamily="2" charset="-122"/>
              </a:rPr>
              <a:t>Hurayra</a:t>
            </a:r>
            <a:endParaRPr lang="en-US" altLang="zh-CN" dirty="0">
              <a:latin typeface="Arial" panose="020B0604020202020204" pitchFamily="34" charset="0"/>
              <a:ea typeface="宋体" panose="02010600030101010101" pitchFamily="2" charset="-122"/>
            </a:endParaRPr>
          </a:p>
          <a:p>
            <a:pPr eaLnBrk="1" hangingPunct="1">
              <a:lnSpc>
                <a:spcPct val="100000"/>
              </a:lnSpc>
              <a:spcBef>
                <a:spcPct val="0"/>
              </a:spcBef>
              <a:buFontTx/>
              <a:buNone/>
            </a:pPr>
            <a:endParaRPr lang="en-US" altLang="zh-TW" b="1" baseline="30000" dirty="0">
              <a:solidFill>
                <a:srgbClr val="008000"/>
              </a:solidFill>
              <a:latin typeface="SimHei" panose="02010609060101010101" pitchFamily="49" charset="-122"/>
              <a:ea typeface="SimHei" panose="02010609060101010101" pitchFamily="49" charset="-122"/>
            </a:endParaRPr>
          </a:p>
          <a:p>
            <a:pPr eaLnBrk="1" hangingPunct="1">
              <a:lnSpc>
                <a:spcPct val="100000"/>
              </a:lnSpc>
              <a:spcBef>
                <a:spcPct val="0"/>
              </a:spcBef>
              <a:buFontTx/>
              <a:buNone/>
            </a:pPr>
            <a:endParaRPr lang="zh-TW" altLang="en-US" b="1" dirty="0">
              <a:solidFill>
                <a:srgbClr val="008000"/>
              </a:solidFill>
              <a:latin typeface="SimHei" panose="02010609060101010101" pitchFamily="49" charset="-122"/>
              <a:ea typeface="SimHei" panose="02010609060101010101" pitchFamily="49" charset="-122"/>
            </a:endParaRPr>
          </a:p>
          <a:p>
            <a:pPr eaLnBrk="1" hangingPunct="1">
              <a:lnSpc>
                <a:spcPct val="100000"/>
              </a:lnSpc>
              <a:spcBef>
                <a:spcPct val="0"/>
              </a:spcBef>
              <a:buFontTx/>
              <a:buNone/>
            </a:pPr>
            <a:r>
              <a:rPr lang="zh-TW" altLang="en-US" sz="3000" b="1" dirty="0">
                <a:solidFill>
                  <a:srgbClr val="008000"/>
                </a:solidFill>
                <a:latin typeface="SimHei" panose="02010609060101010101" pitchFamily="49" charset="-122"/>
                <a:ea typeface="SimHei" panose="02010609060101010101" pitchFamily="49" charset="-122"/>
              </a:rPr>
              <a:t>先知说：马赫迪将来自我的家族，将是法蒂玛（穆罕默德的女儿）的后裔</a:t>
            </a:r>
            <a:r>
              <a:rPr lang="zh-TW" altLang="en-US" b="1" dirty="0">
                <a:solidFill>
                  <a:srgbClr val="008000"/>
                </a:solidFill>
                <a:latin typeface="SimHei" panose="02010609060101010101" pitchFamily="49" charset="-122"/>
                <a:ea typeface="SimHei" panose="02010609060101010101" pitchFamily="49" charset="-122"/>
              </a:rPr>
              <a:t>。</a:t>
            </a:r>
            <a:r>
              <a:rPr lang="en-US" altLang="zh-CN" sz="2400" i="1" dirty="0" err="1">
                <a:latin typeface="Arial" panose="020B0604020202020204" pitchFamily="34" charset="0"/>
                <a:ea typeface="宋体" panose="02010600030101010101" pitchFamily="2" charset="-122"/>
              </a:rPr>
              <a:t>Sunan</a:t>
            </a:r>
            <a:r>
              <a:rPr lang="en-US" altLang="zh-CN" sz="2400" i="1" dirty="0">
                <a:latin typeface="Arial" panose="020B0604020202020204" pitchFamily="34" charset="0"/>
                <a:ea typeface="宋体" panose="02010600030101010101" pitchFamily="2" charset="-122"/>
              </a:rPr>
              <a:t> Abu </a:t>
            </a:r>
            <a:r>
              <a:rPr lang="en-US" altLang="zh-CN" sz="2400" i="1" dirty="0" err="1">
                <a:latin typeface="Arial" panose="020B0604020202020204" pitchFamily="34" charset="0"/>
                <a:ea typeface="宋体" panose="02010600030101010101" pitchFamily="2" charset="-122"/>
              </a:rPr>
              <a:t>Dawud</a:t>
            </a:r>
            <a:r>
              <a:rPr lang="en-US" altLang="zh-CN" sz="2400" i="1" dirty="0">
                <a:latin typeface="Arial" panose="020B0604020202020204" pitchFamily="34" charset="0"/>
                <a:ea typeface="宋体" panose="02010600030101010101" pitchFamily="2" charset="-122"/>
              </a:rPr>
              <a:t>, Book 36, Number 4271</a:t>
            </a:r>
            <a:r>
              <a:rPr lang="en-US" altLang="zh-CN" sz="2400" dirty="0">
                <a:latin typeface="Arial" panose="020B0604020202020204" pitchFamily="34" charset="0"/>
                <a:ea typeface="宋体" panose="02010600030101010101" pitchFamily="2" charset="-122"/>
              </a:rPr>
              <a:t> Narrated by Umm </a:t>
            </a:r>
            <a:r>
              <a:rPr lang="en-US" altLang="zh-CN" sz="2400" dirty="0" err="1">
                <a:latin typeface="Arial" panose="020B0604020202020204" pitchFamily="34" charset="0"/>
                <a:ea typeface="宋体" panose="02010600030101010101" pitchFamily="2" charset="-122"/>
              </a:rPr>
              <a:t>Salamah</a:t>
            </a:r>
            <a:r>
              <a:rPr lang="en-US" altLang="zh-CN" sz="2400" dirty="0">
                <a:latin typeface="Arial" panose="020B0604020202020204" pitchFamily="34" charset="0"/>
                <a:ea typeface="宋体" panose="02010600030101010101" pitchFamily="2" charset="-122"/>
              </a:rPr>
              <a:t>, </a:t>
            </a:r>
            <a:r>
              <a:rPr lang="en-US" altLang="zh-CN" sz="2400" dirty="0" err="1">
                <a:latin typeface="Arial" panose="020B0604020202020204" pitchFamily="34" charset="0"/>
                <a:ea typeface="宋体" panose="02010600030101010101" pitchFamily="2" charset="-122"/>
              </a:rPr>
              <a:t>Ummul</a:t>
            </a:r>
            <a:r>
              <a:rPr lang="en-US" altLang="zh-CN" sz="2400" dirty="0">
                <a:latin typeface="Arial" panose="020B0604020202020204" pitchFamily="34" charset="0"/>
                <a:ea typeface="宋体" panose="02010600030101010101" pitchFamily="2" charset="-122"/>
              </a:rPr>
              <a:t> </a:t>
            </a:r>
            <a:r>
              <a:rPr lang="en-US" altLang="zh-CN" sz="2400" dirty="0" err="1">
                <a:latin typeface="Arial" panose="020B0604020202020204" pitchFamily="34" charset="0"/>
                <a:ea typeface="宋体" panose="02010600030101010101" pitchFamily="2" charset="-122"/>
              </a:rPr>
              <a:t>Mu'minin</a:t>
            </a:r>
            <a:endParaRPr lang="en-US" altLang="zh-CN" sz="2400" dirty="0">
              <a:latin typeface="Arial" panose="020B0604020202020204" pitchFamily="34" charset="0"/>
              <a:ea typeface="宋体" panose="02010600030101010101" pitchFamily="2" charset="-122"/>
            </a:endParaRPr>
          </a:p>
          <a:p>
            <a:pPr eaLnBrk="1" hangingPunct="1">
              <a:lnSpc>
                <a:spcPct val="100000"/>
              </a:lnSpc>
              <a:spcBef>
                <a:spcPct val="0"/>
              </a:spcBef>
              <a:buFontTx/>
              <a:buNone/>
            </a:pPr>
            <a:endParaRPr lang="zh-TW" altLang="en-US" b="1" dirty="0">
              <a:solidFill>
                <a:srgbClr val="008000"/>
              </a:solidFill>
              <a:latin typeface="SimHei" panose="02010609060101010101" pitchFamily="49" charset="-122"/>
              <a:ea typeface="SimHei" panose="02010609060101010101" pitchFamily="49" charset="-122"/>
            </a:endParaRPr>
          </a:p>
          <a:p>
            <a:pPr eaLnBrk="1" hangingPunct="1">
              <a:lnSpc>
                <a:spcPct val="100000"/>
              </a:lnSpc>
              <a:spcBef>
                <a:spcPct val="0"/>
              </a:spcBef>
              <a:buFontTx/>
              <a:buNone/>
            </a:pPr>
            <a:endParaRPr lang="zh-CN" altLang="en-US" sz="18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66137394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BFEF5AE4-234C-47CD-AB7C-D0DA5996FE9E}"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125</a:t>
            </a:fld>
            <a:endParaRPr lang="en-US" altLang="zh-CN" sz="1400">
              <a:latin typeface="Arial" panose="020B0604020202020204" pitchFamily="34" charset="0"/>
              <a:ea typeface="新宋体" panose="02010609030101010101" pitchFamily="49" charset="-122"/>
            </a:endParaRPr>
          </a:p>
        </p:txBody>
      </p:sp>
      <p:sp>
        <p:nvSpPr>
          <p:cNvPr id="101378" name="Text Box 2"/>
          <p:cNvSpPr txBox="1">
            <a:spLocks noChangeArrowheads="1"/>
          </p:cNvSpPr>
          <p:nvPr/>
        </p:nvSpPr>
        <p:spPr bwMode="auto">
          <a:xfrm>
            <a:off x="0" y="1"/>
            <a:ext cx="12192000" cy="4401205"/>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en-US" altLang="zh-CN"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最后天启</a:t>
            </a:r>
            <a:r>
              <a:rPr lang="en-US" altLang="zh-CN" sz="3200" b="1" dirty="0">
                <a:latin typeface="Microsoft JhengHei" panose="020B0604030504040204" pitchFamily="34" charset="-120"/>
                <a:ea typeface="Microsoft JhengHei" panose="020B0604030504040204" pitchFamily="34" charset="-120"/>
              </a:rPr>
              <a:t>The Last Apocalypse》</a:t>
            </a:r>
            <a:r>
              <a:rPr lang="zh-CN" altLang="en-US" sz="3200" b="1" dirty="0">
                <a:latin typeface="Microsoft JhengHei" panose="020B0604030504040204" pitchFamily="34" charset="-120"/>
                <a:ea typeface="Microsoft JhengHei" panose="020B0604030504040204" pitchFamily="34" charset="-120"/>
              </a:rPr>
              <a:t>一书的作者</a:t>
            </a:r>
            <a:r>
              <a:rPr lang="en-US" altLang="zh-CN" sz="3200" b="1" dirty="0" err="1">
                <a:latin typeface="Microsoft JhengHei" panose="020B0604030504040204" pitchFamily="34" charset="-120"/>
                <a:ea typeface="Microsoft JhengHei" panose="020B0604030504040204" pitchFamily="34" charset="-120"/>
              </a:rPr>
              <a:t>Abduallrahman</a:t>
            </a:r>
            <a:r>
              <a:rPr lang="en-US" altLang="zh-CN" sz="3200" b="1" dirty="0">
                <a:latin typeface="Microsoft JhengHei" panose="020B0604030504040204" pitchFamily="34" charset="-120"/>
                <a:ea typeface="Microsoft JhengHei" panose="020B0604030504040204" pitchFamily="34" charset="-120"/>
              </a:rPr>
              <a:t> </a:t>
            </a:r>
            <a:r>
              <a:rPr lang="en-US" altLang="zh-CN" sz="3200" b="1" dirty="0" err="1">
                <a:latin typeface="Microsoft JhengHei" panose="020B0604030504040204" pitchFamily="34" charset="-120"/>
                <a:ea typeface="Microsoft JhengHei" panose="020B0604030504040204" pitchFamily="34" charset="-120"/>
              </a:rPr>
              <a:t>Kelani</a:t>
            </a:r>
            <a:r>
              <a:rPr lang="zh-CN" altLang="en-US" sz="3200" b="1" dirty="0">
                <a:latin typeface="Microsoft JhengHei" panose="020B0604030504040204" pitchFamily="34" charset="-120"/>
                <a:ea typeface="Microsoft JhengHei" panose="020B0604030504040204" pitchFamily="34" charset="-120"/>
              </a:rPr>
              <a:t>描述了马迪将领导多场</a:t>
            </a:r>
            <a:r>
              <a:rPr lang="zh-TW" altLang="en-US" sz="3200" b="1" dirty="0">
                <a:latin typeface="Microsoft JhengHei" panose="020B0604030504040204" pitchFamily="34" charset="-120"/>
                <a:ea typeface="Microsoft JhengHei" panose="020B0604030504040204" pitchFamily="34" charset="-120"/>
              </a:rPr>
              <a:t>的</a:t>
            </a:r>
            <a:r>
              <a:rPr lang="zh-CN" altLang="en-US" sz="3200" b="1" dirty="0">
                <a:latin typeface="Microsoft JhengHei" panose="020B0604030504040204" pitchFamily="34" charset="-120"/>
                <a:ea typeface="Microsoft JhengHei" panose="020B0604030504040204" pitchFamily="34" charset="-120"/>
              </a:rPr>
              <a:t>战役：</a:t>
            </a:r>
            <a:endParaRPr lang="zh-CN" altLang="zh-TW" sz="3200" b="1" dirty="0">
              <a:latin typeface="Microsoft JhengHei" panose="020B0604030504040204" pitchFamily="34" charset="-120"/>
              <a:ea typeface="Microsoft JhengHei" panose="020B0604030504040204" pitchFamily="34" charset="-120"/>
            </a:endParaRPr>
          </a:p>
          <a:p>
            <a:pPr eaLnBrk="1" hangingPunct="1">
              <a:defRPr/>
            </a:pPr>
            <a:endParaRPr lang="zh-CN" altLang="en-US" sz="3600" b="1" dirty="0">
              <a:latin typeface="Microsoft JhengHei" panose="020B0604030504040204" pitchFamily="34" charset="-120"/>
              <a:ea typeface="Microsoft JhengHei" panose="020B0604030504040204" pitchFamily="34" charset="-120"/>
            </a:endParaRPr>
          </a:p>
          <a:p>
            <a:pPr eaLnBrk="1" hangingPunct="1">
              <a:defRPr/>
            </a:pPr>
            <a:r>
              <a:rPr lang="zh-CN" altLang="en-US" sz="3200" b="1" dirty="0">
                <a:solidFill>
                  <a:srgbClr val="009900"/>
                </a:solidFill>
                <a:latin typeface="Microsoft JhengHei" panose="020B0604030504040204" pitchFamily="34" charset="-120"/>
                <a:ea typeface="Microsoft JhengHei" panose="020B0604030504040204" pitchFamily="34" charset="-120"/>
              </a:rPr>
              <a:t>马迪</a:t>
            </a:r>
            <a:r>
              <a:rPr lang="zh-TW" altLang="en-US" sz="3200" b="1" dirty="0">
                <a:solidFill>
                  <a:srgbClr val="009900"/>
                </a:solidFill>
                <a:latin typeface="Microsoft JhengHei" panose="020B0604030504040204" pitchFamily="34" charset="-120"/>
                <a:ea typeface="Microsoft JhengHei" panose="020B0604030504040204" pitchFamily="34" charset="-120"/>
              </a:rPr>
              <a:t>作为</a:t>
            </a:r>
            <a:r>
              <a:rPr lang="zh-CN" altLang="en-US" sz="3200" b="1" dirty="0">
                <a:solidFill>
                  <a:srgbClr val="009900"/>
                </a:solidFill>
                <a:latin typeface="Microsoft JhengHei" panose="020B0604030504040204" pitchFamily="34" charset="-120"/>
                <a:ea typeface="Microsoft JhengHei" panose="020B0604030504040204" pitchFamily="34" charset="-120"/>
              </a:rPr>
              <a:t>末世穆斯林的哈里发，接受人们向他的效忠。他将领导穆斯林发动很多的圣战。战争将接二连三地</a:t>
            </a:r>
            <a:r>
              <a:rPr lang="zh-TW" altLang="en-US" sz="3200" b="1" dirty="0">
                <a:solidFill>
                  <a:srgbClr val="009900"/>
                </a:solidFill>
                <a:latin typeface="Microsoft JhengHei" panose="020B0604030504040204" pitchFamily="34" charset="-120"/>
                <a:ea typeface="Microsoft JhengHei" panose="020B0604030504040204" pitchFamily="34" charset="-120"/>
              </a:rPr>
              <a:t>，</a:t>
            </a:r>
            <a:r>
              <a:rPr lang="zh-CN" altLang="en-US" sz="3200" b="1" dirty="0">
                <a:solidFill>
                  <a:srgbClr val="009900"/>
                </a:solidFill>
                <a:latin typeface="Microsoft JhengHei" panose="020B0604030504040204" pitchFamily="34" charset="-120"/>
                <a:ea typeface="Microsoft JhengHei" panose="020B0604030504040204" pitchFamily="34" charset="-120"/>
              </a:rPr>
              <a:t>在穆斯林与不信道的人之间发生。他的统治将是哈里发式（原教旨）的统治，遵循了先知的指引。</a:t>
            </a:r>
            <a:r>
              <a:rPr lang="en-US" altLang="zh-CN" sz="2400" dirty="0" err="1">
                <a:ea typeface="SimHei" panose="02010609060101010101" pitchFamily="49" charset="-122"/>
              </a:rPr>
              <a:t>Abdulrahman</a:t>
            </a:r>
            <a:r>
              <a:rPr lang="en-US" altLang="zh-CN" sz="2400" dirty="0">
                <a:ea typeface="SimHei" panose="02010609060101010101" pitchFamily="49" charset="-122"/>
              </a:rPr>
              <a:t> </a:t>
            </a:r>
            <a:r>
              <a:rPr lang="en-US" altLang="zh-CN" sz="2400" dirty="0" err="1">
                <a:ea typeface="SimHei" panose="02010609060101010101" pitchFamily="49" charset="-122"/>
              </a:rPr>
              <a:t>Kelani</a:t>
            </a:r>
            <a:r>
              <a:rPr lang="en-US" altLang="zh-CN" sz="2400" dirty="0">
                <a:ea typeface="SimHei" panose="02010609060101010101" pitchFamily="49" charset="-122"/>
              </a:rPr>
              <a:t>, </a:t>
            </a:r>
            <a:r>
              <a:rPr lang="en-US" altLang="zh-CN" sz="2400" i="1" dirty="0">
                <a:ea typeface="SimHei" panose="02010609060101010101" pitchFamily="49" charset="-122"/>
              </a:rPr>
              <a:t>The Last Apocalypse, An Islamic Perspective</a:t>
            </a:r>
            <a:r>
              <a:rPr lang="en-US" altLang="zh-CN" sz="2400" dirty="0">
                <a:ea typeface="SimHei" panose="02010609060101010101" pitchFamily="49" charset="-122"/>
              </a:rPr>
              <a:t>, (</a:t>
            </a:r>
            <a:r>
              <a:rPr lang="en-US" altLang="zh-CN" sz="2400" dirty="0" err="1">
                <a:ea typeface="SimHei" panose="02010609060101010101" pitchFamily="49" charset="-122"/>
              </a:rPr>
              <a:t>Fustat</a:t>
            </a:r>
            <a:r>
              <a:rPr lang="en-US" altLang="zh-CN" sz="2400" dirty="0">
                <a:ea typeface="SimHei" panose="02010609060101010101" pitchFamily="49" charset="-122"/>
              </a:rPr>
              <a:t>, 2003), pp. 34-35</a:t>
            </a:r>
          </a:p>
          <a:p>
            <a:pPr eaLnBrk="1" hangingPunct="1">
              <a:defRPr/>
            </a:pPr>
            <a:endParaRPr lang="en-US" altLang="zh-CN" sz="2800" dirty="0">
              <a:solidFill>
                <a:srgbClr val="0033CC"/>
              </a:solidFill>
              <a:effectLst>
                <a:outerShdw blurRad="38100" dist="38100" dir="2700000" algn="tl">
                  <a:srgbClr val="000000"/>
                </a:outerShdw>
              </a:effectLst>
              <a:ea typeface="SimHei" panose="02010609060101010101" pitchFamily="49" charset="-122"/>
            </a:endParaRPr>
          </a:p>
        </p:txBody>
      </p:sp>
    </p:spTree>
    <p:extLst>
      <p:ext uri="{BB962C8B-B14F-4D97-AF65-F5344CB8AC3E}">
        <p14:creationId xmlns:p14="http://schemas.microsoft.com/office/powerpoint/2010/main" val="191890815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77E45092-F91D-4D77-80AC-42787C892CE3}" type="slidenum">
              <a:rPr lang="zh-CN" altLang="en-US" sz="1400" b="1">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126</a:t>
            </a:fld>
            <a:endParaRPr lang="en-US" altLang="zh-CN" sz="1400" b="1">
              <a:latin typeface="Arial" panose="020B0604020202020204" pitchFamily="34" charset="0"/>
              <a:ea typeface="新宋体" panose="02010609030101010101" pitchFamily="49" charset="-122"/>
            </a:endParaRPr>
          </a:p>
        </p:txBody>
      </p:sp>
      <p:sp>
        <p:nvSpPr>
          <p:cNvPr id="104450" name="Text Box 2"/>
          <p:cNvSpPr txBox="1">
            <a:spLocks noChangeArrowheads="1"/>
          </p:cNvSpPr>
          <p:nvPr/>
        </p:nvSpPr>
        <p:spPr bwMode="auto">
          <a:xfrm>
            <a:off x="0" y="1"/>
            <a:ext cx="12192000" cy="5786199"/>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200" b="1" dirty="0">
                <a:solidFill>
                  <a:srgbClr val="0033CC"/>
                </a:solidFill>
                <a:latin typeface="Microsoft JhengHei" panose="020B0604030504040204" pitchFamily="34" charset="-120"/>
                <a:ea typeface="Microsoft JhengHei" panose="020B0604030504040204" pitchFamily="34" charset="-120"/>
              </a:rPr>
              <a:t>马迪的</a:t>
            </a:r>
            <a:r>
              <a:rPr lang="en-US" altLang="zh-CN" sz="3200" b="1" dirty="0">
                <a:solidFill>
                  <a:srgbClr val="0033CC"/>
                </a:solidFill>
                <a:latin typeface="Microsoft JhengHei" panose="020B0604030504040204" pitchFamily="34" charset="-120"/>
                <a:ea typeface="Microsoft JhengHei" panose="020B0604030504040204" pitchFamily="34" charset="-120"/>
              </a:rPr>
              <a:t>7</a:t>
            </a:r>
            <a:r>
              <a:rPr lang="zh-CN" altLang="en-US" sz="3200" b="1" dirty="0">
                <a:solidFill>
                  <a:srgbClr val="0033CC"/>
                </a:solidFill>
                <a:latin typeface="Microsoft JhengHei" panose="020B0604030504040204" pitchFamily="34" charset="-120"/>
                <a:ea typeface="Microsoft JhengHei" panose="020B0604030504040204" pitchFamily="34" charset="-120"/>
              </a:rPr>
              <a:t>年统治时间 </a:t>
            </a:r>
          </a:p>
          <a:p>
            <a:pPr eaLnBrk="1" hangingPunct="1">
              <a:defRPr/>
            </a:pPr>
            <a:endParaRPr lang="zh-CN" altLang="zh-TW" sz="3200" b="1" dirty="0">
              <a:latin typeface="Microsoft JhengHei" panose="020B0604030504040204" pitchFamily="34" charset="-120"/>
              <a:ea typeface="Microsoft JhengHei" panose="020B0604030504040204" pitchFamily="34" charset="-120"/>
            </a:endParaRPr>
          </a:p>
          <a:p>
            <a:pPr eaLnBrk="1" hangingPunct="1">
              <a:defRPr/>
            </a:pPr>
            <a:r>
              <a:rPr lang="zh-CN" altLang="en-US" sz="3200" b="1" dirty="0">
                <a:latin typeface="Microsoft JhengHei" panose="020B0604030504040204" pitchFamily="34" charset="-120"/>
                <a:ea typeface="Microsoft JhengHei" panose="020B0604030504040204" pitchFamily="34" charset="-120"/>
              </a:rPr>
              <a:t>穆罕默德说</a:t>
            </a:r>
            <a:r>
              <a:rPr lang="zh-CN" altLang="en-US" sz="3200" b="1" dirty="0">
                <a:solidFill>
                  <a:srgbClr val="009900"/>
                </a:solidFill>
                <a:latin typeface="Microsoft JhengHei" panose="020B0604030504040204" pitchFamily="34" charset="-120"/>
                <a:ea typeface="Microsoft JhengHei" panose="020B0604030504040204" pitchFamily="34" charset="-120"/>
              </a:rPr>
              <a:t>：</a:t>
            </a:r>
            <a:endParaRPr lang="zh-CN" altLang="zh-TW" sz="32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r>
              <a:rPr lang="zh-CN" altLang="en-US" sz="3200" b="1" dirty="0">
                <a:solidFill>
                  <a:srgbClr val="009900"/>
                </a:solidFill>
                <a:latin typeface="Microsoft JhengHei" panose="020B0604030504040204" pitchFamily="34" charset="-120"/>
                <a:ea typeface="Microsoft JhengHei" panose="020B0604030504040204" pitchFamily="34" charset="-120"/>
              </a:rPr>
              <a:t>「你</a:t>
            </a:r>
            <a:r>
              <a:rPr lang="zh-TW" altLang="en-US" sz="3200" b="1" dirty="0">
                <a:solidFill>
                  <a:srgbClr val="009900"/>
                </a:solidFill>
                <a:latin typeface="Microsoft JhengHei" panose="020B0604030504040204" pitchFamily="34" charset="-120"/>
                <a:ea typeface="Microsoft JhengHei" panose="020B0604030504040204" pitchFamily="34" charset="-120"/>
              </a:rPr>
              <a:t>（玛帝）</a:t>
            </a:r>
            <a:r>
              <a:rPr lang="zh-CN" altLang="en-US" sz="3200" b="1" dirty="0">
                <a:solidFill>
                  <a:srgbClr val="009900"/>
                </a:solidFill>
                <a:latin typeface="Microsoft JhengHei" panose="020B0604030504040204" pitchFamily="34" charset="-120"/>
                <a:ea typeface="Microsoft JhengHei" panose="020B0604030504040204" pitchFamily="34" charset="-120"/>
              </a:rPr>
              <a:t>将会和罗马人</a:t>
            </a:r>
            <a:r>
              <a:rPr lang="zh-TW" altLang="en-US" sz="3200" b="1" dirty="0">
                <a:solidFill>
                  <a:srgbClr val="009900"/>
                </a:solidFill>
                <a:latin typeface="Microsoft JhengHei" panose="020B0604030504040204" pitchFamily="34" charset="-120"/>
                <a:ea typeface="Microsoft JhengHei" panose="020B0604030504040204" pitchFamily="34" charset="-120"/>
              </a:rPr>
              <a:t>（西方人）</a:t>
            </a:r>
            <a:r>
              <a:rPr lang="zh-CN" altLang="en-US" sz="3200" b="1" dirty="0">
                <a:solidFill>
                  <a:srgbClr val="009900"/>
                </a:solidFill>
                <a:latin typeface="Microsoft JhengHei" panose="020B0604030504040204" pitchFamily="34" charset="-120"/>
                <a:ea typeface="Microsoft JhengHei" panose="020B0604030504040204" pitchFamily="34" charset="-120"/>
              </a:rPr>
              <a:t>签署四份和约。第四份和约将通过可敬的亚伦（祭司宗族）的一个后裔来达成调解，并将维持七年的有效期」。</a:t>
            </a:r>
            <a:r>
              <a:rPr lang="en-US" altLang="zh-CN" sz="2400" b="1" dirty="0" err="1">
                <a:latin typeface="Microsoft JhengHei" panose="020B0604030504040204" pitchFamily="34" charset="-120"/>
                <a:ea typeface="Microsoft JhengHei" panose="020B0604030504040204" pitchFamily="34" charset="-120"/>
              </a:rPr>
              <a:t>Tabarani</a:t>
            </a:r>
            <a:r>
              <a:rPr lang="en-US" altLang="zh-CN" sz="2400" b="1" dirty="0">
                <a:latin typeface="Microsoft JhengHei" panose="020B0604030504040204" pitchFamily="34" charset="-120"/>
                <a:ea typeface="Microsoft JhengHei" panose="020B0604030504040204" pitchFamily="34" charset="-120"/>
              </a:rPr>
              <a:t>, as related by </a:t>
            </a:r>
            <a:r>
              <a:rPr lang="en-US" altLang="zh-CN" sz="2400" b="1" dirty="0" err="1">
                <a:latin typeface="Microsoft JhengHei" panose="020B0604030504040204" pitchFamily="34" charset="-120"/>
                <a:ea typeface="Microsoft JhengHei" panose="020B0604030504040204" pitchFamily="34" charset="-120"/>
              </a:rPr>
              <a:t>Hadrat</a:t>
            </a:r>
            <a:r>
              <a:rPr lang="en-US" altLang="zh-CN" sz="2400" b="1" dirty="0">
                <a:latin typeface="Microsoft JhengHei" panose="020B0604030504040204" pitchFamily="34" charset="-120"/>
                <a:ea typeface="Microsoft JhengHei" panose="020B0604030504040204" pitchFamily="34" charset="-120"/>
              </a:rPr>
              <a:t> Abu </a:t>
            </a:r>
            <a:r>
              <a:rPr lang="en-US" altLang="zh-CN" sz="2400" b="1" dirty="0" err="1">
                <a:latin typeface="Microsoft JhengHei" panose="020B0604030504040204" pitchFamily="34" charset="-120"/>
                <a:ea typeface="Microsoft JhengHei" panose="020B0604030504040204" pitchFamily="34" charset="-120"/>
              </a:rPr>
              <a:t>Umamah</a:t>
            </a:r>
            <a:r>
              <a:rPr lang="en-US" altLang="zh-CN" sz="2400" b="1" dirty="0">
                <a:latin typeface="Microsoft JhengHei" panose="020B0604030504040204" pitchFamily="34" charset="-120"/>
                <a:ea typeface="Microsoft JhengHei" panose="020B0604030504040204" pitchFamily="34" charset="-120"/>
              </a:rPr>
              <a:t>, as quoted by </a:t>
            </a:r>
            <a:r>
              <a:rPr lang="en-US" altLang="zh-CN" sz="2400" b="1" dirty="0" err="1">
                <a:latin typeface="Microsoft JhengHei" panose="020B0604030504040204" pitchFamily="34" charset="-120"/>
                <a:ea typeface="Microsoft JhengHei" panose="020B0604030504040204" pitchFamily="34" charset="-120"/>
              </a:rPr>
              <a:t>Zubair</a:t>
            </a:r>
            <a:r>
              <a:rPr lang="en-US" altLang="zh-CN" sz="2400" b="1" dirty="0">
                <a:latin typeface="Microsoft JhengHei" panose="020B0604030504040204" pitchFamily="34" charset="-120"/>
                <a:ea typeface="Microsoft JhengHei" panose="020B0604030504040204" pitchFamily="34" charset="-120"/>
              </a:rPr>
              <a:t> Ali, p. 43 and </a:t>
            </a:r>
            <a:r>
              <a:rPr lang="en-US" altLang="zh-CN" sz="2400" b="1" dirty="0" err="1">
                <a:latin typeface="Microsoft JhengHei" panose="020B0604030504040204" pitchFamily="34" charset="-120"/>
                <a:ea typeface="Microsoft JhengHei" panose="020B0604030504040204" pitchFamily="34" charset="-120"/>
              </a:rPr>
              <a:t>Abduallah</a:t>
            </a:r>
            <a:r>
              <a:rPr lang="en-US" altLang="zh-CN" sz="2400" b="1" dirty="0">
                <a:latin typeface="Microsoft JhengHei" panose="020B0604030504040204" pitchFamily="34" charset="-120"/>
                <a:ea typeface="Microsoft JhengHei" panose="020B0604030504040204" pitchFamily="34" charset="-120"/>
              </a:rPr>
              <a:t>, p. 55</a:t>
            </a:r>
          </a:p>
          <a:p>
            <a:pPr eaLnBrk="1" hangingPunct="1">
              <a:defRPr/>
            </a:pPr>
            <a:endParaRPr lang="en-US" altLang="zh-CN" sz="3200" b="1" i="1" dirty="0">
              <a:solidFill>
                <a:srgbClr val="009900"/>
              </a:solidFill>
              <a:latin typeface="Microsoft JhengHei" panose="020B0604030504040204" pitchFamily="34" charset="-120"/>
              <a:ea typeface="Microsoft JhengHei" panose="020B0604030504040204" pitchFamily="34" charset="-120"/>
            </a:endParaRPr>
          </a:p>
          <a:p>
            <a:pPr eaLnBrk="1" hangingPunct="1">
              <a:defRPr/>
            </a:pPr>
            <a:r>
              <a:rPr lang="zh-CN" altLang="en-US" sz="3200" b="1" dirty="0">
                <a:latin typeface="Microsoft JhengHei" panose="020B0604030504040204" pitchFamily="34" charset="-120"/>
                <a:ea typeface="Microsoft JhengHei" panose="020B0604030504040204" pitchFamily="34" charset="-120"/>
              </a:rPr>
              <a:t>马迪的和约计划，包挂和犹太人合作，在</a:t>
            </a:r>
            <a:r>
              <a:rPr lang="zh-TW" altLang="en-US" sz="3200" b="1" dirty="0">
                <a:latin typeface="Microsoft JhengHei" panose="020B0604030504040204" pitchFamily="34" charset="-120"/>
                <a:ea typeface="Microsoft JhengHei" panose="020B0604030504040204" pitchFamily="34" charset="-120"/>
              </a:rPr>
              <a:t>耶路撒冷建立</a:t>
            </a:r>
            <a:r>
              <a:rPr lang="zh-CN" altLang="en-US" sz="3200" b="1" dirty="0">
                <a:latin typeface="Microsoft JhengHei" panose="020B0604030504040204" pitchFamily="34" charset="-120"/>
                <a:ea typeface="Microsoft JhengHei" panose="020B0604030504040204" pitchFamily="34" charset="-120"/>
              </a:rPr>
              <a:t>伊斯兰</a:t>
            </a:r>
            <a:r>
              <a:rPr lang="zh-TW" altLang="en-US" sz="3200" b="1" dirty="0">
                <a:latin typeface="Microsoft JhengHei" panose="020B0604030504040204" pitchFamily="34" charset="-120"/>
                <a:ea typeface="Microsoft JhengHei" panose="020B0604030504040204" pitchFamily="34" charset="-120"/>
              </a:rPr>
              <a:t>新的世界</a:t>
            </a:r>
            <a:r>
              <a:rPr lang="zh-CN" altLang="en-US" sz="3200" b="1" dirty="0">
                <a:latin typeface="Microsoft JhengHei" panose="020B0604030504040204" pitchFamily="34" charset="-120"/>
                <a:ea typeface="Microsoft JhengHei" panose="020B0604030504040204" pitchFamily="34" charset="-120"/>
              </a:rPr>
              <a:t>敬拜中心</a:t>
            </a:r>
            <a:r>
              <a:rPr lang="zh-TW" altLang="en-US" sz="3200" b="1" dirty="0">
                <a:latin typeface="Microsoft JhengHei" panose="020B0604030504040204" pitchFamily="34" charset="-120"/>
                <a:ea typeface="Microsoft JhengHei" panose="020B0604030504040204" pitchFamily="34" charset="-120"/>
              </a:rPr>
              <a:t>。</a:t>
            </a:r>
            <a:endParaRPr lang="en-US" altLang="zh-CN" sz="32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endParaRPr lang="en-US" altLang="zh-CN" b="1" dirty="0">
              <a:solidFill>
                <a:srgbClr val="009900"/>
              </a:solidFill>
              <a:effectLst>
                <a:outerShdw blurRad="38100" dist="38100" dir="2700000" algn="tl">
                  <a:srgbClr val="000000"/>
                </a:outerShdw>
              </a:effectLst>
              <a:latin typeface="新宋体" panose="02010609030101010101" pitchFamily="49" charset="-122"/>
              <a:ea typeface="经典楷体简" pitchFamily="49" charset="-122"/>
            </a:endParaRPr>
          </a:p>
          <a:p>
            <a:pPr eaLnBrk="1" hangingPunct="1">
              <a:defRPr/>
            </a:pPr>
            <a:endParaRPr lang="en-US" altLang="zh-CN" sz="3200" b="1" dirty="0">
              <a:solidFill>
                <a:srgbClr val="009900"/>
              </a:solidFill>
              <a:effectLst>
                <a:outerShdw blurRad="38100" dist="38100" dir="2700000" algn="tl">
                  <a:srgbClr val="000000"/>
                </a:outerShdw>
              </a:effectLst>
              <a:ea typeface="经典楷体简" pitchFamily="49" charset="-122"/>
            </a:endParaRPr>
          </a:p>
        </p:txBody>
      </p:sp>
    </p:spTree>
    <p:extLst>
      <p:ext uri="{BB962C8B-B14F-4D97-AF65-F5344CB8AC3E}">
        <p14:creationId xmlns:p14="http://schemas.microsoft.com/office/powerpoint/2010/main" val="258705819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24E74503-4137-4522-9ED3-4CC62B961E50}"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127</a:t>
            </a:fld>
            <a:endParaRPr lang="en-US" altLang="zh-CN" sz="1400">
              <a:latin typeface="Arial" panose="020B0604020202020204" pitchFamily="34" charset="0"/>
              <a:ea typeface="新宋体" panose="02010609030101010101" pitchFamily="49" charset="-122"/>
            </a:endParaRPr>
          </a:p>
        </p:txBody>
      </p:sp>
      <p:sp>
        <p:nvSpPr>
          <p:cNvPr id="102402" name="Text Box 2"/>
          <p:cNvSpPr txBox="1">
            <a:spLocks noChangeArrowheads="1"/>
          </p:cNvSpPr>
          <p:nvPr/>
        </p:nvSpPr>
        <p:spPr bwMode="auto">
          <a:xfrm>
            <a:off x="0" y="1"/>
            <a:ext cx="12192000" cy="6463308"/>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solidFill>
                  <a:srgbClr val="0033CC"/>
                </a:solidFill>
                <a:latin typeface="Microsoft JhengHei" panose="020B0604030504040204" pitchFamily="34" charset="-120"/>
                <a:ea typeface="Microsoft JhengHei" panose="020B0604030504040204" pitchFamily="34" charset="-120"/>
              </a:rPr>
              <a:t>征服以色列</a:t>
            </a:r>
          </a:p>
          <a:p>
            <a:pPr eaLnBrk="1" hangingPunct="1">
              <a:defRPr/>
            </a:pPr>
            <a:r>
              <a:rPr lang="zh-CN" altLang="en-US" sz="3000" b="1" dirty="0">
                <a:latin typeface="Microsoft JhengHei" panose="020B0604030504040204" pitchFamily="34" charset="-120"/>
                <a:ea typeface="Microsoft JhengHei" panose="020B0604030504040204" pitchFamily="34" charset="-120"/>
              </a:rPr>
              <a:t>当犹太人反悔，马迪将带领军队攻入以色列，将其征服。犹太人被大量屠杀，直到所剩无几。</a:t>
            </a:r>
            <a:endParaRPr lang="zh-CN" altLang="zh-TW" sz="3000" b="1" dirty="0">
              <a:latin typeface="Microsoft JhengHei" panose="020B0604030504040204" pitchFamily="34" charset="-120"/>
              <a:ea typeface="Microsoft JhengHei" panose="020B0604030504040204" pitchFamily="34" charset="-120"/>
            </a:endParaRPr>
          </a:p>
          <a:p>
            <a:pPr eaLnBrk="1" hangingPunct="1">
              <a:defRPr/>
            </a:pPr>
            <a:endParaRPr lang="en-US" altLang="zh-CN" sz="3000" b="1" dirty="0">
              <a:latin typeface="Microsoft JhengHei" panose="020B0604030504040204" pitchFamily="34" charset="-120"/>
              <a:ea typeface="Microsoft JhengHei" panose="020B0604030504040204" pitchFamily="34" charset="-120"/>
            </a:endParaRPr>
          </a:p>
          <a:p>
            <a:pPr eaLnBrk="1" hangingPunct="1">
              <a:defRPr/>
            </a:pPr>
            <a:r>
              <a:rPr lang="zh-CN" altLang="en-US" sz="3000" b="1" dirty="0">
                <a:latin typeface="Microsoft JhengHei" panose="020B0604030504040204" pitchFamily="34" charset="-120"/>
                <a:ea typeface="Microsoft JhengHei" panose="020B0604030504040204" pitchFamily="34" charset="-120"/>
              </a:rPr>
              <a:t>穆罕默德说</a:t>
            </a:r>
            <a:r>
              <a:rPr lang="zh-CN" altLang="en-US" sz="3000" b="1" dirty="0">
                <a:solidFill>
                  <a:srgbClr val="009900"/>
                </a:solidFill>
                <a:latin typeface="Microsoft JhengHei" panose="020B0604030504040204" pitchFamily="34" charset="-120"/>
                <a:ea typeface="Microsoft JhengHei" panose="020B0604030504040204" pitchFamily="34" charset="-120"/>
              </a:rPr>
              <a:t>：扛着黑旗的军队将从霍腊散（</a:t>
            </a:r>
            <a:r>
              <a:rPr lang="en-US" altLang="zh-CN" sz="3000" b="1" dirty="0" err="1">
                <a:solidFill>
                  <a:srgbClr val="009900"/>
                </a:solidFill>
                <a:latin typeface="Microsoft JhengHei" panose="020B0604030504040204" pitchFamily="34" charset="-120"/>
                <a:ea typeface="Microsoft JhengHei" panose="020B0604030504040204" pitchFamily="34" charset="-120"/>
              </a:rPr>
              <a:t>Khurasan</a:t>
            </a:r>
            <a:r>
              <a:rPr lang="zh-CN" altLang="en-US" sz="3000" b="1" dirty="0">
                <a:solidFill>
                  <a:srgbClr val="009900"/>
                </a:solidFill>
                <a:latin typeface="Microsoft JhengHei" panose="020B0604030504040204" pitchFamily="34" charset="-120"/>
                <a:ea typeface="Microsoft JhengHei" panose="020B0604030504040204" pitchFamily="34" charset="-120"/>
              </a:rPr>
              <a:t>）出发，所向披靡，势不可挡。他们最终将到达</a:t>
            </a:r>
            <a:r>
              <a:rPr lang="en-US" altLang="zh-CN" sz="3000" b="1" dirty="0" err="1">
                <a:solidFill>
                  <a:srgbClr val="009900"/>
                </a:solidFill>
                <a:latin typeface="Microsoft JhengHei" panose="020B0604030504040204" pitchFamily="34" charset="-120"/>
                <a:ea typeface="Microsoft JhengHei" panose="020B0604030504040204" pitchFamily="34" charset="-120"/>
              </a:rPr>
              <a:t>Eela</a:t>
            </a:r>
            <a:r>
              <a:rPr lang="zh-CN" altLang="en-US" sz="3000" b="1" dirty="0">
                <a:solidFill>
                  <a:srgbClr val="009900"/>
                </a:solidFill>
                <a:latin typeface="Microsoft JhengHei" panose="020B0604030504040204" pitchFamily="34" charset="-120"/>
                <a:ea typeface="Microsoft JhengHei" panose="020B0604030504040204" pitchFamily="34" charset="-120"/>
              </a:rPr>
              <a:t>（耶路撒冷</a:t>
            </a:r>
            <a:r>
              <a:rPr lang="zh-TW" altLang="en-US" sz="3000" b="1" dirty="0">
                <a:solidFill>
                  <a:srgbClr val="009900"/>
                </a:solidFill>
                <a:latin typeface="Microsoft JhengHei" panose="020B0604030504040204" pitchFamily="34" charset="-120"/>
                <a:ea typeface="Microsoft JhengHei" panose="020B0604030504040204" pitchFamily="34" charset="-120"/>
              </a:rPr>
              <a:t>圣地</a:t>
            </a:r>
            <a:r>
              <a:rPr lang="zh-CN" altLang="en-US" sz="3000" b="1" dirty="0">
                <a:solidFill>
                  <a:srgbClr val="009900"/>
                </a:solidFill>
                <a:latin typeface="Microsoft JhengHei" panose="020B0604030504040204" pitchFamily="34" charset="-120"/>
                <a:ea typeface="Microsoft JhengHei" panose="020B0604030504040204" pitchFamily="34" charset="-120"/>
              </a:rPr>
              <a:t>的</a:t>
            </a:r>
            <a:r>
              <a:rPr lang="zh-TW" altLang="en-US" sz="3000" b="1" dirty="0">
                <a:solidFill>
                  <a:srgbClr val="009900"/>
                </a:solidFill>
                <a:latin typeface="Microsoft JhengHei" panose="020B0604030504040204" pitchFamily="34" charset="-120"/>
                <a:ea typeface="Microsoft JhengHei" panose="020B0604030504040204" pitchFamily="34" charset="-120"/>
              </a:rPr>
              <a:t>远寺</a:t>
            </a:r>
            <a:r>
              <a:rPr lang="en-US" altLang="zh-TW" sz="3000" b="1" dirty="0" err="1">
                <a:solidFill>
                  <a:srgbClr val="009900"/>
                </a:solidFill>
                <a:latin typeface="Microsoft JhengHei" panose="020B0604030504040204" pitchFamily="34" charset="-120"/>
                <a:ea typeface="Microsoft JhengHei" panose="020B0604030504040204" pitchFamily="34" charset="-120"/>
              </a:rPr>
              <a:t>Baitul</a:t>
            </a:r>
            <a:r>
              <a:rPr lang="en-US" altLang="zh-TW" sz="3000" b="1" dirty="0">
                <a:solidFill>
                  <a:srgbClr val="009900"/>
                </a:solidFill>
                <a:latin typeface="Microsoft JhengHei" panose="020B0604030504040204" pitchFamily="34" charset="-120"/>
                <a:ea typeface="Microsoft JhengHei" panose="020B0604030504040204" pitchFamily="34" charset="-120"/>
              </a:rPr>
              <a:t> </a:t>
            </a:r>
            <a:r>
              <a:rPr lang="en-US" altLang="zh-TW" sz="3000" b="1" dirty="0" err="1">
                <a:solidFill>
                  <a:srgbClr val="009900"/>
                </a:solidFill>
                <a:latin typeface="Microsoft JhengHei" panose="020B0604030504040204" pitchFamily="34" charset="-120"/>
                <a:ea typeface="Microsoft JhengHei" panose="020B0604030504040204" pitchFamily="34" charset="-120"/>
              </a:rPr>
              <a:t>Maqdas</a:t>
            </a:r>
            <a:r>
              <a:rPr lang="zh-CN" altLang="en-US" sz="3000" b="1" dirty="0">
                <a:solidFill>
                  <a:srgbClr val="009900"/>
                </a:solidFill>
                <a:latin typeface="Microsoft JhengHei" panose="020B0604030504040204" pitchFamily="34" charset="-120"/>
                <a:ea typeface="Microsoft JhengHei" panose="020B0604030504040204" pitchFamily="34" charset="-120"/>
              </a:rPr>
              <a:t>）在那里他们将高举旗帜。</a:t>
            </a:r>
            <a:r>
              <a:rPr lang="zh-CN" altLang="en-US" sz="3000" dirty="0">
                <a:solidFill>
                  <a:srgbClr val="0033CC"/>
                </a:solidFill>
                <a:latin typeface="Microsoft JhengHei" panose="020B0604030504040204" pitchFamily="34" charset="-120"/>
                <a:ea typeface="Microsoft JhengHei" panose="020B0604030504040204" pitchFamily="34" charset="-120"/>
              </a:rPr>
              <a:t>他将於耶路撒冷建立新的伊斯兰世界中心。他将让伊斯兰成为地上唯一被遵从的宗教。</a:t>
            </a:r>
            <a:r>
              <a:rPr lang="en-US" altLang="zh-CN" sz="2400" b="1" dirty="0" err="1">
                <a:latin typeface="Microsoft JhengHei" panose="020B0604030504040204" pitchFamily="34" charset="-120"/>
                <a:ea typeface="Microsoft JhengHei" panose="020B0604030504040204" pitchFamily="34" charset="-120"/>
              </a:rPr>
              <a:t>Tirmidhi</a:t>
            </a:r>
            <a:r>
              <a:rPr lang="en-US" altLang="zh-CN" sz="2400" b="1" dirty="0">
                <a:latin typeface="Microsoft JhengHei" panose="020B0604030504040204" pitchFamily="34" charset="-120"/>
                <a:ea typeface="Microsoft JhengHei" panose="020B0604030504040204" pitchFamily="34" charset="-120"/>
              </a:rPr>
              <a:t> as quoted by Mohammed Ali Ibn </a:t>
            </a:r>
            <a:r>
              <a:rPr lang="en-US" altLang="zh-CN" sz="2400" b="1" dirty="0" err="1">
                <a:latin typeface="Microsoft JhengHei" panose="020B0604030504040204" pitchFamily="34" charset="-120"/>
                <a:ea typeface="Microsoft JhengHei" panose="020B0604030504040204" pitchFamily="34" charset="-120"/>
              </a:rPr>
              <a:t>Zubair</a:t>
            </a:r>
            <a:r>
              <a:rPr lang="en-US" altLang="zh-CN" sz="2400" b="1" dirty="0">
                <a:latin typeface="Microsoft JhengHei" panose="020B0604030504040204" pitchFamily="34" charset="-120"/>
                <a:ea typeface="Microsoft JhengHei" panose="020B0604030504040204" pitchFamily="34" charset="-120"/>
              </a:rPr>
              <a:t> Ali, </a:t>
            </a:r>
            <a:r>
              <a:rPr lang="en-US" altLang="zh-CN" sz="2400" b="1" i="1" dirty="0">
                <a:latin typeface="Microsoft JhengHei" panose="020B0604030504040204" pitchFamily="34" charset="-120"/>
                <a:ea typeface="Microsoft JhengHei" panose="020B0604030504040204" pitchFamily="34" charset="-120"/>
              </a:rPr>
              <a:t>Signs of </a:t>
            </a:r>
            <a:r>
              <a:rPr lang="en-US" altLang="zh-CN" sz="2400" b="1" i="1" dirty="0" err="1">
                <a:latin typeface="Microsoft JhengHei" panose="020B0604030504040204" pitchFamily="34" charset="-120"/>
                <a:ea typeface="Microsoft JhengHei" panose="020B0604030504040204" pitchFamily="34" charset="-120"/>
              </a:rPr>
              <a:t>Qiyamah</a:t>
            </a:r>
            <a:r>
              <a:rPr lang="en-US" altLang="zh-CN" sz="2400" b="1" dirty="0">
                <a:latin typeface="Microsoft JhengHei" panose="020B0604030504040204" pitchFamily="34" charset="-120"/>
                <a:ea typeface="Microsoft JhengHei" panose="020B0604030504040204" pitchFamily="34" charset="-120"/>
              </a:rPr>
              <a:t> (Islamic Book Service, New Delhi, 2004), p. 42 and Prof. M. Abdullah, </a:t>
            </a:r>
            <a:r>
              <a:rPr lang="en-US" altLang="zh-CN" sz="2400" b="1" i="1" dirty="0">
                <a:latin typeface="Microsoft JhengHei" panose="020B0604030504040204" pitchFamily="34" charset="-120"/>
                <a:ea typeface="Microsoft JhengHei" panose="020B0604030504040204" pitchFamily="34" charset="-120"/>
              </a:rPr>
              <a:t>Islam, Jesus, Mehdi, </a:t>
            </a:r>
            <a:r>
              <a:rPr lang="en-US" altLang="zh-CN" sz="2400" b="1" i="1" dirty="0" err="1">
                <a:latin typeface="Microsoft JhengHei" panose="020B0604030504040204" pitchFamily="34" charset="-120"/>
                <a:ea typeface="Microsoft JhengHei" panose="020B0604030504040204" pitchFamily="34" charset="-120"/>
              </a:rPr>
              <a:t>Qadiyanis</a:t>
            </a:r>
            <a:r>
              <a:rPr lang="en-US" altLang="zh-CN" sz="2400" b="1" i="1" dirty="0">
                <a:latin typeface="Microsoft JhengHei" panose="020B0604030504040204" pitchFamily="34" charset="-120"/>
                <a:ea typeface="Microsoft JhengHei" panose="020B0604030504040204" pitchFamily="34" charset="-120"/>
              </a:rPr>
              <a:t> and Doomsday</a:t>
            </a:r>
            <a:r>
              <a:rPr lang="en-US" altLang="zh-CN" sz="2400" b="1" dirty="0">
                <a:latin typeface="Microsoft JhengHei" panose="020B0604030504040204" pitchFamily="34" charset="-120"/>
                <a:ea typeface="Microsoft JhengHei" panose="020B0604030504040204" pitchFamily="34" charset="-120"/>
              </a:rPr>
              <a:t>, (Adam, New Delhi, 2004), p. 54</a:t>
            </a:r>
          </a:p>
          <a:p>
            <a:pPr eaLnBrk="1" hangingPunct="1">
              <a:defRPr/>
            </a:pPr>
            <a:endParaRPr lang="en-US" altLang="zh-CN" sz="3000" b="1" i="1" dirty="0">
              <a:latin typeface="Microsoft JhengHei" panose="020B0604030504040204" pitchFamily="34" charset="-120"/>
              <a:ea typeface="Microsoft JhengHei" panose="020B0604030504040204" pitchFamily="34" charset="-120"/>
            </a:endParaRPr>
          </a:p>
          <a:p>
            <a:pPr eaLnBrk="1" hangingPunct="1">
              <a:defRPr/>
            </a:pPr>
            <a:r>
              <a:rPr lang="en-US" altLang="zh-CN" sz="3000" b="1" i="1" dirty="0" err="1">
                <a:latin typeface="Microsoft JhengHei" panose="020B0604030504040204" pitchFamily="34" charset="-120"/>
                <a:ea typeface="Microsoft JhengHei" panose="020B0604030504040204" pitchFamily="34" charset="-120"/>
              </a:rPr>
              <a:t>Baitul</a:t>
            </a:r>
            <a:r>
              <a:rPr lang="en-US" altLang="zh-CN" sz="3000" b="1" i="1" dirty="0">
                <a:latin typeface="Microsoft JhengHei" panose="020B0604030504040204" pitchFamily="34" charset="-120"/>
                <a:ea typeface="Microsoft JhengHei" panose="020B0604030504040204" pitchFamily="34" charset="-120"/>
              </a:rPr>
              <a:t> </a:t>
            </a:r>
            <a:r>
              <a:rPr lang="en-US" altLang="zh-CN" sz="3000" b="1" i="1" dirty="0" err="1">
                <a:latin typeface="Microsoft JhengHei" panose="020B0604030504040204" pitchFamily="34" charset="-120"/>
                <a:ea typeface="Microsoft JhengHei" panose="020B0604030504040204" pitchFamily="34" charset="-120"/>
              </a:rPr>
              <a:t>Maqdas</a:t>
            </a:r>
            <a:r>
              <a:rPr lang="zh-CN" altLang="en-US" sz="3000" b="1" dirty="0">
                <a:latin typeface="Microsoft JhengHei" panose="020B0604030504040204" pitchFamily="34" charset="-120"/>
                <a:ea typeface="Microsoft JhengHei" panose="020B0604030504040204" pitchFamily="34" charset="-120"/>
              </a:rPr>
              <a:t>。在阿拉伯语的意思是「圣殿」，指的就是耶路撒冷，圣殿山上的圣岩圆顶清真寺 </a:t>
            </a:r>
          </a:p>
        </p:txBody>
      </p:sp>
    </p:spTree>
    <p:extLst>
      <p:ext uri="{BB962C8B-B14F-4D97-AF65-F5344CB8AC3E}">
        <p14:creationId xmlns:p14="http://schemas.microsoft.com/office/powerpoint/2010/main" val="128447865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539430"/>
          </a:xfrm>
          <a:prstGeom prst="rect">
            <a:avLst/>
          </a:prstGeom>
        </p:spPr>
        <p:txBody>
          <a:bodyPr wrap="square">
            <a:spAutoFit/>
          </a:bodyPr>
          <a:lstStyle/>
          <a:p>
            <a:r>
              <a:rPr lang="zh-CN" altLang="en-US" sz="3200" b="1" dirty="0">
                <a:solidFill>
                  <a:srgbClr val="0000FF"/>
                </a:solidFill>
              </a:rPr>
              <a:t>在伊斯兰中有两种旗：</a:t>
            </a:r>
            <a:r>
              <a:rPr lang="zh-CN" altLang="en-US" sz="3200" b="1" dirty="0"/>
              <a:t>一种是白色的，另一种是黑色的。</a:t>
            </a:r>
            <a:endParaRPr lang="en-US" altLang="zh-CN" sz="3200" b="1" dirty="0"/>
          </a:p>
          <a:p>
            <a:r>
              <a:rPr lang="zh-CN" altLang="en-US" sz="3200" b="1" dirty="0"/>
              <a:t>白旗叫做</a:t>
            </a:r>
            <a:r>
              <a:rPr lang="en-US" sz="3200" b="1" i="1" dirty="0"/>
              <a:t>Al-</a:t>
            </a:r>
            <a:r>
              <a:rPr lang="en-US" sz="3200" b="1" i="1" dirty="0" err="1"/>
              <a:t>Liwaa</a:t>
            </a:r>
            <a:r>
              <a:rPr lang="zh-CN" altLang="en-US" sz="3200" b="1" dirty="0"/>
              <a:t>，作为穆斯林军队首领的一个标志使用，也是伊斯兰国家的旗帜。</a:t>
            </a:r>
            <a:endParaRPr lang="en-MY" altLang="zh-CN" sz="3200" b="1" dirty="0"/>
          </a:p>
          <a:p>
            <a:endParaRPr lang="en-US" altLang="zh-CN" sz="3200" b="1" dirty="0"/>
          </a:p>
          <a:p>
            <a:r>
              <a:rPr lang="zh-CN" altLang="en-US" sz="3200" b="1" dirty="0"/>
              <a:t>黑旗叫做</a:t>
            </a:r>
            <a:r>
              <a:rPr lang="en-US" sz="3200" b="1" i="1" dirty="0"/>
              <a:t>Al-Raya</a:t>
            </a:r>
            <a:r>
              <a:rPr lang="zh-CN" altLang="en-US" sz="3200" b="1" dirty="0"/>
              <a:t>，是穆斯林军队所使用的。它也称作圣战之旗，穆斯林军队扛着这旗奔赴战场。</a:t>
            </a:r>
            <a:endParaRPr lang="en-MY" altLang="zh-CN" sz="3200" b="1" dirty="0"/>
          </a:p>
          <a:p>
            <a:endParaRPr lang="en-US" sz="3200" b="1" dirty="0"/>
          </a:p>
        </p:txBody>
      </p:sp>
      <p:sp>
        <p:nvSpPr>
          <p:cNvPr id="3" name="灯片编号占位符 2"/>
          <p:cNvSpPr>
            <a:spLocks noGrp="1"/>
          </p:cNvSpPr>
          <p:nvPr>
            <p:ph type="sldNum" sz="quarter" idx="12"/>
          </p:nvPr>
        </p:nvSpPr>
        <p:spPr/>
        <p:txBody>
          <a:bodyPr/>
          <a:lstStyle/>
          <a:p>
            <a:fld id="{9576211E-CA21-4440-97B9-2D6006DA80D4}" type="slidenum">
              <a:rPr lang="zh-CN" altLang="en-US" smtClean="0"/>
              <a:t>128</a:t>
            </a:fld>
            <a:endParaRPr lang="zh-CN" altLang="en-US"/>
          </a:p>
        </p:txBody>
      </p:sp>
      <p:pic>
        <p:nvPicPr>
          <p:cNvPr id="162819" name="Picture 4" descr="tc-19-22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2409" y="3855284"/>
            <a:ext cx="2674352" cy="225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2821" name="矩形 2"/>
          <p:cNvSpPr>
            <a:spLocks noChangeArrowheads="1"/>
          </p:cNvSpPr>
          <p:nvPr/>
        </p:nvSpPr>
        <p:spPr bwMode="auto">
          <a:xfrm>
            <a:off x="0" y="3855284"/>
            <a:ext cx="28424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TW" b="1" dirty="0">
                <a:latin typeface="Microsoft JhengHei" panose="020B0604030504040204" pitchFamily="34" charset="-120"/>
                <a:ea typeface="Microsoft JhengHei" panose="020B0604030504040204" pitchFamily="34" charset="-120"/>
              </a:rPr>
              <a:t>Al-</a:t>
            </a:r>
            <a:r>
              <a:rPr lang="en-US" altLang="zh-TW" b="1" dirty="0" err="1">
                <a:latin typeface="Microsoft JhengHei" panose="020B0604030504040204" pitchFamily="34" charset="-120"/>
                <a:ea typeface="Microsoft JhengHei" panose="020B0604030504040204" pitchFamily="34" charset="-120"/>
              </a:rPr>
              <a:t>Rāya</a:t>
            </a:r>
            <a:r>
              <a:rPr lang="zh-TW" altLang="en-US" b="1" dirty="0">
                <a:latin typeface="Microsoft JhengHei" panose="020B0604030504040204" pitchFamily="34" charset="-120"/>
                <a:ea typeface="Microsoft JhengHei" panose="020B0604030504040204" pitchFamily="34" charset="-120"/>
              </a:rPr>
              <a:t>－伊斯兰的黑色旗帜，上</a:t>
            </a:r>
            <a:r>
              <a:rPr lang="zh-CN" altLang="en-US" b="1" dirty="0">
                <a:latin typeface="Microsoft JhengHei" panose="020B0604030504040204" pitchFamily="34" charset="-120"/>
                <a:ea typeface="Microsoft JhengHei" panose="020B0604030504040204" pitchFamily="34" charset="-120"/>
              </a:rPr>
              <a:t>写有清真言</a:t>
            </a:r>
            <a:r>
              <a:rPr lang="en-US" altLang="zh-CN" b="1" dirty="0">
                <a:latin typeface="Microsoft JhengHei" panose="020B0604030504040204" pitchFamily="34" charset="-120"/>
                <a:ea typeface="Microsoft JhengHei" panose="020B0604030504040204" pitchFamily="34" charset="-120"/>
              </a:rPr>
              <a:t>shahada</a:t>
            </a:r>
            <a:r>
              <a:rPr lang="zh-TW" altLang="en-US" b="1" dirty="0">
                <a:latin typeface="Microsoft JhengHei" panose="020B0604030504040204" pitchFamily="34" charset="-120"/>
                <a:ea typeface="Microsoft JhengHei" panose="020B0604030504040204" pitchFamily="34" charset="-120"/>
              </a:rPr>
              <a:t>和穆罕默德的剑</a:t>
            </a:r>
            <a:r>
              <a:rPr lang="en-US" altLang="zh-TW" b="1" dirty="0">
                <a:latin typeface="Microsoft JhengHei" panose="020B0604030504040204" pitchFamily="34" charset="-120"/>
                <a:ea typeface="Microsoft JhengHei" panose="020B0604030504040204" pitchFamily="34" charset="-120"/>
              </a:rPr>
              <a:t>(</a:t>
            </a:r>
            <a:r>
              <a:rPr lang="zh-CN" altLang="en-US" b="1" dirty="0">
                <a:latin typeface="Microsoft JhengHei" panose="020B0604030504040204" pitchFamily="34" charset="-120"/>
                <a:ea typeface="Microsoft JhengHei" panose="020B0604030504040204" pitchFamily="34" charset="-120"/>
              </a:rPr>
              <a:t>预表圣战）</a:t>
            </a:r>
            <a:endParaRPr lang="zh-TW" altLang="en-US" dirty="0">
              <a:latin typeface="Microsoft JhengHei" panose="020B0604030504040204" pitchFamily="34" charset="-120"/>
              <a:ea typeface="Microsoft JhengHei" panose="020B0604030504040204" pitchFamily="34" charset="-120"/>
            </a:endParaRPr>
          </a:p>
        </p:txBody>
      </p:sp>
      <p:pic>
        <p:nvPicPr>
          <p:cNvPr id="162818" name="Picture 2" descr="tc-19-22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0302" y="4126934"/>
            <a:ext cx="2917780" cy="1943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2820" name="矩形 1"/>
          <p:cNvSpPr>
            <a:spLocks noChangeArrowheads="1"/>
          </p:cNvSpPr>
          <p:nvPr/>
        </p:nvSpPr>
        <p:spPr bwMode="auto">
          <a:xfrm>
            <a:off x="9798082" y="3938962"/>
            <a:ext cx="2428923"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TW" b="1" dirty="0">
                <a:latin typeface="Microsoft JhengHei" panose="020B0604030504040204" pitchFamily="34" charset="-120"/>
                <a:ea typeface="Microsoft JhengHei" panose="020B0604030504040204" pitchFamily="34" charset="-120"/>
              </a:rPr>
              <a:t>Al-</a:t>
            </a:r>
            <a:r>
              <a:rPr lang="en-US" altLang="zh-TW" b="1" dirty="0" err="1">
                <a:latin typeface="Microsoft JhengHei" panose="020B0604030504040204" pitchFamily="34" charset="-120"/>
                <a:ea typeface="Microsoft JhengHei" panose="020B0604030504040204" pitchFamily="34" charset="-120"/>
              </a:rPr>
              <a:t>Rāya</a:t>
            </a:r>
            <a:r>
              <a:rPr lang="zh-TW" altLang="en-US" b="1" dirty="0">
                <a:latin typeface="Microsoft JhengHei" panose="020B0604030504040204" pitchFamily="34" charset="-120"/>
                <a:ea typeface="Microsoft JhengHei" panose="020B0604030504040204" pitchFamily="34" charset="-120"/>
              </a:rPr>
              <a:t>一个原始的版本，不仅有「沙哈达」，还有「穆罕默德的</a:t>
            </a:r>
            <a:r>
              <a:rPr lang="zh-CN" altLang="en-US" b="1" dirty="0">
                <a:latin typeface="Microsoft JhengHei" panose="020B0604030504040204" pitchFamily="34" charset="-120"/>
                <a:ea typeface="Microsoft JhengHei" panose="020B0604030504040204" pitchFamily="34" charset="-120"/>
              </a:rPr>
              <a:t>先知</a:t>
            </a:r>
            <a:r>
              <a:rPr lang="zh-TW" altLang="en-US" b="1" dirty="0">
                <a:latin typeface="Microsoft JhengHei" panose="020B0604030504040204" pitchFamily="34" charset="-120"/>
                <a:ea typeface="Microsoft JhengHei" panose="020B0604030504040204" pitchFamily="34" charset="-120"/>
              </a:rPr>
              <a:t>封印」。</a:t>
            </a:r>
            <a:endParaRPr lang="zh-TW" altLang="en-US"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413626111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0"/>
            <a:ext cx="12099073" cy="4370427"/>
          </a:xfrm>
          <a:prstGeom prst="rect">
            <a:avLst/>
          </a:prstGeom>
          <a:noFill/>
        </p:spPr>
        <p:txBody>
          <a:bodyPr wrap="square" rtlCol="0">
            <a:spAutoFit/>
          </a:bodyPr>
          <a:lstStyle/>
          <a:p>
            <a:r>
              <a:rPr lang="zh-CN" altLang="zh-CN" sz="3200" b="1" dirty="0">
                <a:latin typeface="Microsoft JhengHei" panose="020B0604030504040204" pitchFamily="34" charset="-120"/>
                <a:ea typeface="Microsoft JhengHei" panose="020B0604030504040204" pitchFamily="34" charset="-120"/>
              </a:rPr>
              <a:t>埃及作家</a:t>
            </a:r>
            <a:r>
              <a:rPr lang="en-US" altLang="zh-CN" sz="3200" b="1" dirty="0">
                <a:latin typeface="Microsoft JhengHei" panose="020B0604030504040204" pitchFamily="34" charset="-120"/>
                <a:ea typeface="Microsoft JhengHei" panose="020B0604030504040204" pitchFamily="34" charset="-120"/>
              </a:rPr>
              <a:t>Muhammad </a:t>
            </a:r>
            <a:r>
              <a:rPr lang="en-US" altLang="zh-CN" sz="3200" b="1" dirty="0" err="1">
                <a:latin typeface="Microsoft JhengHei" panose="020B0604030504040204" pitchFamily="34" charset="-120"/>
                <a:ea typeface="Microsoft JhengHei" panose="020B0604030504040204" pitchFamily="34" charset="-120"/>
              </a:rPr>
              <a:t>ibn</a:t>
            </a:r>
            <a:r>
              <a:rPr lang="en-US" altLang="zh-CN" sz="3200" b="1" dirty="0">
                <a:latin typeface="Microsoft JhengHei" panose="020B0604030504040204" pitchFamily="34" charset="-120"/>
                <a:ea typeface="Microsoft JhengHei" panose="020B0604030504040204" pitchFamily="34" charset="-120"/>
              </a:rPr>
              <a:t> </a:t>
            </a:r>
            <a:r>
              <a:rPr lang="en-US" altLang="zh-CN" sz="3200" b="1" dirty="0" err="1">
                <a:latin typeface="Microsoft JhengHei" panose="020B0604030504040204" pitchFamily="34" charset="-120"/>
                <a:ea typeface="Microsoft JhengHei" panose="020B0604030504040204" pitchFamily="34" charset="-120"/>
              </a:rPr>
              <a:t>Izzat</a:t>
            </a:r>
            <a:r>
              <a:rPr lang="zh-CN" altLang="zh-CN" sz="3200" b="1" dirty="0">
                <a:latin typeface="Microsoft JhengHei" panose="020B0604030504040204" pitchFamily="34" charset="-120"/>
                <a:ea typeface="Microsoft JhengHei" panose="020B0604030504040204" pitchFamily="34" charset="-120"/>
              </a:rPr>
              <a:t>和</a:t>
            </a:r>
            <a:r>
              <a:rPr lang="en-US" altLang="zh-CN" sz="3200" b="1" dirty="0" err="1">
                <a:latin typeface="Microsoft JhengHei" panose="020B0604030504040204" pitchFamily="34" charset="-120"/>
                <a:ea typeface="Microsoft JhengHei" panose="020B0604030504040204" pitchFamily="34" charset="-120"/>
              </a:rPr>
              <a:t>Muhammd</a:t>
            </a:r>
            <a:r>
              <a:rPr lang="en-US" altLang="zh-CN" sz="3200" b="1" dirty="0">
                <a:latin typeface="Microsoft JhengHei" panose="020B0604030504040204" pitchFamily="34" charset="-120"/>
                <a:ea typeface="Microsoft JhengHei" panose="020B0604030504040204" pitchFamily="34" charset="-120"/>
              </a:rPr>
              <a:t> ‘</a:t>
            </a:r>
            <a:r>
              <a:rPr lang="en-US" altLang="zh-CN" sz="3200" b="1" dirty="0" err="1">
                <a:latin typeface="Microsoft JhengHei" panose="020B0604030504040204" pitchFamily="34" charset="-120"/>
                <a:ea typeface="Microsoft JhengHei" panose="020B0604030504040204" pitchFamily="34" charset="-120"/>
              </a:rPr>
              <a:t>Arif</a:t>
            </a:r>
            <a:r>
              <a:rPr lang="zh-CN" altLang="zh-CN" sz="3200" b="1" dirty="0">
                <a:latin typeface="Microsoft JhengHei" panose="020B0604030504040204" pitchFamily="34" charset="-120"/>
                <a:ea typeface="Microsoft JhengHei" panose="020B0604030504040204" pitchFamily="34" charset="-120"/>
              </a:rPr>
              <a:t>以一种极其恶毒的方式这样评论上面的传统： </a:t>
            </a:r>
          </a:p>
          <a:p>
            <a:endParaRPr lang="en-US" altLang="zh-CN" sz="3200" b="1" dirty="0">
              <a:solidFill>
                <a:srgbClr val="FF0000"/>
              </a:solidFill>
              <a:latin typeface="KaiTi" pitchFamily="49" charset="-122"/>
              <a:ea typeface="KaiTi" pitchFamily="49" charset="-122"/>
            </a:endParaRPr>
          </a:p>
          <a:p>
            <a:r>
              <a:rPr lang="zh-CN" altLang="zh-CN" sz="3000" b="1" dirty="0">
                <a:solidFill>
                  <a:srgbClr val="009900"/>
                </a:solidFill>
                <a:latin typeface="Microsoft JhengHei" panose="020B0604030504040204" pitchFamily="34" charset="-120"/>
                <a:ea typeface="Microsoft JhengHei" panose="020B0604030504040204" pitchFamily="34" charset="-120"/>
              </a:rPr>
              <a:t>马赫迪将</a:t>
            </a:r>
            <a:r>
              <a:rPr lang="zh-CN" altLang="en-US" sz="3000" b="1" dirty="0">
                <a:solidFill>
                  <a:srgbClr val="009900"/>
                </a:solidFill>
                <a:latin typeface="Microsoft JhengHei" panose="020B0604030504040204" pitchFamily="34" charset="-120"/>
                <a:ea typeface="Microsoft JhengHei" panose="020B0604030504040204" pitchFamily="34" charset="-120"/>
              </a:rPr>
              <a:t>攻打以色列并</a:t>
            </a:r>
            <a:r>
              <a:rPr lang="zh-CN" altLang="zh-CN" sz="3000" b="1" dirty="0">
                <a:solidFill>
                  <a:srgbClr val="009900"/>
                </a:solidFill>
                <a:latin typeface="Microsoft JhengHei" panose="020B0604030504040204" pitchFamily="34" charset="-120"/>
                <a:ea typeface="Microsoft JhengHei" panose="020B0604030504040204" pitchFamily="34" charset="-120"/>
              </a:rPr>
              <a:t>获得胜利，会铲除那些猪和狗，还有今世的偶像，然后像圣训所说的那样，重新恢复以先知身份为基础的哈里发政权</a:t>
            </a:r>
            <a:r>
              <a:rPr lang="en-US" altLang="zh-CN" sz="3000" b="1" dirty="0">
                <a:solidFill>
                  <a:srgbClr val="009900"/>
                </a:solidFill>
                <a:latin typeface="Microsoft JhengHei" panose="020B0604030504040204" pitchFamily="34" charset="-120"/>
                <a:ea typeface="Microsoft JhengHei" panose="020B0604030504040204" pitchFamily="34" charset="-120"/>
              </a:rPr>
              <a:t>…</a:t>
            </a:r>
            <a:r>
              <a:rPr lang="zh-CN" altLang="zh-CN" sz="3000" b="1" dirty="0">
                <a:solidFill>
                  <a:srgbClr val="009900"/>
                </a:solidFill>
                <a:latin typeface="Microsoft JhengHei" panose="020B0604030504040204" pitchFamily="34" charset="-120"/>
                <a:ea typeface="Microsoft JhengHei" panose="020B0604030504040204" pitchFamily="34" charset="-120"/>
              </a:rPr>
              <a:t>耶路撒冷将是被正确指引的哈里发政权的所在地，将成为伊斯兰的统治中心，并被伊玛目马赫迪所统领</a:t>
            </a:r>
            <a:r>
              <a:rPr lang="en-US" altLang="zh-CN" sz="3000" b="1" dirty="0">
                <a:solidFill>
                  <a:srgbClr val="009900"/>
                </a:solidFill>
                <a:latin typeface="Microsoft JhengHei" panose="020B0604030504040204" pitchFamily="34" charset="-120"/>
                <a:ea typeface="Microsoft JhengHei" panose="020B0604030504040204" pitchFamily="34" charset="-120"/>
              </a:rPr>
              <a:t>…</a:t>
            </a:r>
            <a:r>
              <a:rPr lang="zh-CN" altLang="zh-CN" sz="3000" b="1" dirty="0">
                <a:solidFill>
                  <a:srgbClr val="009900"/>
                </a:solidFill>
                <a:latin typeface="Microsoft JhengHei" panose="020B0604030504040204" pitchFamily="34" charset="-120"/>
                <a:ea typeface="Microsoft JhengHei" panose="020B0604030504040204" pitchFamily="34" charset="-120"/>
              </a:rPr>
              <a:t>到时犹太人的领导地位将被废除</a:t>
            </a:r>
            <a:r>
              <a:rPr lang="en-US" altLang="zh-CN" sz="3000" b="1" dirty="0">
                <a:solidFill>
                  <a:srgbClr val="009900"/>
                </a:solidFill>
                <a:latin typeface="Microsoft JhengHei" panose="020B0604030504040204" pitchFamily="34" charset="-120"/>
                <a:ea typeface="Microsoft JhengHei" panose="020B0604030504040204" pitchFamily="34" charset="-120"/>
              </a:rPr>
              <a:t>…</a:t>
            </a:r>
            <a:r>
              <a:rPr lang="zh-CN" altLang="zh-CN" sz="3000" b="1" dirty="0">
                <a:solidFill>
                  <a:srgbClr val="009900"/>
                </a:solidFill>
                <a:latin typeface="Microsoft JhengHei" panose="020B0604030504040204" pitchFamily="34" charset="-120"/>
                <a:ea typeface="Microsoft JhengHei" panose="020B0604030504040204" pitchFamily="34" charset="-120"/>
              </a:rPr>
              <a:t>撒旦的统治律法不同于世界的真主授予的伊斯兰律法。</a:t>
            </a:r>
            <a:endParaRPr lang="en-US" altLang="zh-CN" sz="3000" b="1" dirty="0">
              <a:solidFill>
                <a:srgbClr val="009900"/>
              </a:solidFill>
              <a:latin typeface="Microsoft JhengHei" panose="020B0604030504040204" pitchFamily="34" charset="-120"/>
              <a:ea typeface="Microsoft JhengHei" panose="020B0604030504040204" pitchFamily="34" charset="-120"/>
            </a:endParaRPr>
          </a:p>
          <a:p>
            <a:r>
              <a:rPr lang="en-US" altLang="zh-CN" sz="2400" b="1" dirty="0" err="1"/>
              <a:t>Izzat</a:t>
            </a:r>
            <a:r>
              <a:rPr lang="en-US" altLang="zh-CN" sz="2400" b="1" dirty="0"/>
              <a:t> and </a:t>
            </a:r>
            <a:r>
              <a:rPr lang="en-US" altLang="zh-CN" sz="2400" b="1" dirty="0" err="1"/>
              <a:t>Arif</a:t>
            </a:r>
            <a:r>
              <a:rPr lang="en-US" altLang="zh-CN" sz="2400" b="1" dirty="0"/>
              <a:t>, p.40</a:t>
            </a:r>
            <a:endParaRPr lang="zh-CN" altLang="en-US" sz="2400" b="1" dirty="0">
              <a:latin typeface="+mj-ea"/>
              <a:ea typeface="+mj-ea"/>
            </a:endParaRPr>
          </a:p>
        </p:txBody>
      </p:sp>
      <p:sp>
        <p:nvSpPr>
          <p:cNvPr id="3" name="灯片编号占位符 2"/>
          <p:cNvSpPr>
            <a:spLocks noGrp="1"/>
          </p:cNvSpPr>
          <p:nvPr>
            <p:ph type="sldNum" sz="quarter" idx="12"/>
          </p:nvPr>
        </p:nvSpPr>
        <p:spPr/>
        <p:txBody>
          <a:bodyPr/>
          <a:lstStyle/>
          <a:p>
            <a:fld id="{9576211E-CA21-4440-97B9-2D6006DA80D4}" type="slidenum">
              <a:rPr lang="zh-CN" altLang="en-US" smtClean="0"/>
              <a:t>129</a:t>
            </a:fld>
            <a:endParaRPr lang="zh-CN" altLang="en-US"/>
          </a:p>
        </p:txBody>
      </p:sp>
    </p:spTree>
    <p:extLst>
      <p:ext uri="{BB962C8B-B14F-4D97-AF65-F5344CB8AC3E}">
        <p14:creationId xmlns:p14="http://schemas.microsoft.com/office/powerpoint/2010/main" val="518680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0"/>
            <a:ext cx="75438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531" name="TextBox 4"/>
          <p:cNvSpPr txBox="1">
            <a:spLocks noChangeArrowheads="1"/>
          </p:cNvSpPr>
          <p:nvPr/>
        </p:nvSpPr>
        <p:spPr bwMode="auto">
          <a:xfrm>
            <a:off x="1554163" y="3962401"/>
            <a:ext cx="91440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dirty="0">
                <a:solidFill>
                  <a:srgbClr val="000099"/>
                </a:solidFill>
                <a:latin typeface="SimHei" panose="02010609060101010101" pitchFamily="49" charset="-122"/>
                <a:ea typeface="SimHei" panose="02010609060101010101" pitchFamily="49" charset="-122"/>
              </a:rPr>
              <a:t>这是启</a:t>
            </a:r>
            <a:r>
              <a:rPr lang="en-US" altLang="zh-CN" b="1" dirty="0">
                <a:solidFill>
                  <a:srgbClr val="000099"/>
                </a:solidFill>
                <a:latin typeface="SimHei" panose="02010609060101010101" pitchFamily="49" charset="-122"/>
                <a:ea typeface="SimHei" panose="02010609060101010101" pitchFamily="49" charset="-122"/>
              </a:rPr>
              <a:t>13</a:t>
            </a:r>
            <a:r>
              <a:rPr lang="zh-CN" altLang="en-US" b="1" dirty="0">
                <a:solidFill>
                  <a:srgbClr val="000099"/>
                </a:solidFill>
                <a:latin typeface="SimHei" panose="02010609060101010101" pitchFamily="49" charset="-122"/>
                <a:ea typeface="SimHei" panose="02010609060101010101" pitchFamily="49" charset="-122"/>
              </a:rPr>
              <a:t>：</a:t>
            </a:r>
            <a:r>
              <a:rPr lang="en-US" altLang="zh-CN" b="1" dirty="0">
                <a:solidFill>
                  <a:srgbClr val="000099"/>
                </a:solidFill>
                <a:latin typeface="SimHei" panose="02010609060101010101" pitchFamily="49" charset="-122"/>
                <a:ea typeface="SimHei" panose="02010609060101010101" pitchFamily="49" charset="-122"/>
              </a:rPr>
              <a:t>16-18</a:t>
            </a:r>
            <a:r>
              <a:rPr lang="zh-CN" altLang="en-US" b="1" dirty="0">
                <a:solidFill>
                  <a:srgbClr val="000099"/>
                </a:solidFill>
                <a:latin typeface="SimHei" panose="02010609060101010101" pitchFamily="49" charset="-122"/>
                <a:ea typeface="SimHei" panose="02010609060101010101" pitchFamily="49" charset="-122"/>
              </a:rPr>
              <a:t>希腊原文兽名与兽数的写法。其实它不是一个希腊字，而是约翰看见他无法了解的一个符号，被用在于描述兽名的符号。这符号虽然用了类似希腊文字母的速写，就算晓得希腊文的人，也有困难理解它正在的意思。因为那是个符号，一个未来的预言。</a:t>
            </a:r>
            <a:endParaRPr lang="en-US" altLang="en-US" b="1" dirty="0">
              <a:solidFill>
                <a:srgbClr val="000099"/>
              </a:solidFill>
              <a:latin typeface="SimHei" panose="02010609060101010101" pitchFamily="49" charset="-122"/>
              <a:ea typeface="SimHei" panose="02010609060101010101" pitchFamily="49" charset="-122"/>
            </a:endParaRPr>
          </a:p>
        </p:txBody>
      </p:sp>
      <p:sp>
        <p:nvSpPr>
          <p:cNvPr id="22532" name="TextBox 1"/>
          <p:cNvSpPr txBox="1">
            <a:spLocks noChangeArrowheads="1"/>
          </p:cNvSpPr>
          <p:nvPr/>
        </p:nvSpPr>
        <p:spPr bwMode="auto">
          <a:xfrm>
            <a:off x="6934200" y="2971801"/>
            <a:ext cx="838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a:solidFill>
                  <a:srgbClr val="FF0000"/>
                </a:solidFill>
                <a:latin typeface="Arial" panose="020B0604020202020204" pitchFamily="34" charset="0"/>
                <a:ea typeface="宋体" panose="02010600030101010101" pitchFamily="2" charset="-122"/>
              </a:rPr>
              <a:t>6</a:t>
            </a:r>
            <a:endParaRPr lang="en-US" altLang="en-US">
              <a:solidFill>
                <a:srgbClr val="FF0000"/>
              </a:solidFill>
              <a:latin typeface="Arial" panose="020B0604020202020204" pitchFamily="34" charset="0"/>
              <a:ea typeface="宋体" panose="02010600030101010101" pitchFamily="2" charset="-122"/>
            </a:endParaRPr>
          </a:p>
        </p:txBody>
      </p:sp>
      <p:sp>
        <p:nvSpPr>
          <p:cNvPr id="22533" name="TextBox 2"/>
          <p:cNvSpPr txBox="1">
            <a:spLocks noChangeArrowheads="1"/>
          </p:cNvSpPr>
          <p:nvPr/>
        </p:nvSpPr>
        <p:spPr bwMode="auto">
          <a:xfrm>
            <a:off x="5943600" y="2992439"/>
            <a:ext cx="11430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a:solidFill>
                  <a:srgbClr val="FF0000"/>
                </a:solidFill>
                <a:latin typeface="Arial" panose="020B0604020202020204" pitchFamily="34" charset="0"/>
                <a:ea typeface="宋体" panose="02010600030101010101" pitchFamily="2" charset="-122"/>
              </a:rPr>
              <a:t>60</a:t>
            </a:r>
            <a:endParaRPr lang="en-US" altLang="en-US">
              <a:solidFill>
                <a:srgbClr val="FF0000"/>
              </a:solidFill>
              <a:latin typeface="Arial" panose="020B0604020202020204" pitchFamily="34" charset="0"/>
              <a:ea typeface="宋体" panose="02010600030101010101" pitchFamily="2" charset="-122"/>
            </a:endParaRPr>
          </a:p>
        </p:txBody>
      </p:sp>
      <p:sp>
        <p:nvSpPr>
          <p:cNvPr id="22534" name="TextBox 5"/>
          <p:cNvSpPr txBox="1">
            <a:spLocks noChangeArrowheads="1"/>
          </p:cNvSpPr>
          <p:nvPr/>
        </p:nvSpPr>
        <p:spPr bwMode="auto">
          <a:xfrm>
            <a:off x="4587875" y="2992439"/>
            <a:ext cx="13716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b="1">
                <a:solidFill>
                  <a:srgbClr val="FF0000"/>
                </a:solidFill>
                <a:latin typeface="Arial" panose="020B0604020202020204" pitchFamily="34" charset="0"/>
                <a:ea typeface="宋体" panose="02010600030101010101" pitchFamily="2" charset="-122"/>
              </a:rPr>
              <a:t>600</a:t>
            </a:r>
            <a:endParaRPr lang="en-US" altLang="en-US" b="1">
              <a:solidFill>
                <a:srgbClr val="FF0000"/>
              </a:solidFill>
              <a:latin typeface="Arial" panose="020B0604020202020204" pitchFamily="34" charset="0"/>
              <a:ea typeface="宋体" panose="02010600030101010101" pitchFamily="2" charset="-122"/>
            </a:endParaRPr>
          </a:p>
        </p:txBody>
      </p:sp>
      <p:sp>
        <p:nvSpPr>
          <p:cNvPr id="22535" name="TextBox 6"/>
          <p:cNvSpPr txBox="1">
            <a:spLocks noChangeArrowheads="1"/>
          </p:cNvSpPr>
          <p:nvPr/>
        </p:nvSpPr>
        <p:spPr bwMode="auto">
          <a:xfrm>
            <a:off x="3124200" y="762001"/>
            <a:ext cx="2362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2400" b="1">
                <a:solidFill>
                  <a:srgbClr val="0000CC"/>
                </a:solidFill>
                <a:latin typeface="Arial" panose="020B0604020202020204" pitchFamily="34" charset="0"/>
                <a:ea typeface="宋体" panose="02010600030101010101" pitchFamily="2" charset="-122"/>
              </a:rPr>
              <a:t>主后</a:t>
            </a:r>
            <a:r>
              <a:rPr lang="en-US" altLang="zh-CN" sz="2400" b="1">
                <a:solidFill>
                  <a:srgbClr val="0000CC"/>
                </a:solidFill>
                <a:latin typeface="Arial" panose="020B0604020202020204" pitchFamily="34" charset="0"/>
                <a:ea typeface="宋体" panose="02010600030101010101" pitchFamily="2" charset="-122"/>
              </a:rPr>
              <a:t>350</a:t>
            </a:r>
            <a:r>
              <a:rPr lang="zh-CN" altLang="en-US" sz="2400" b="1">
                <a:solidFill>
                  <a:srgbClr val="0000CC"/>
                </a:solidFill>
                <a:latin typeface="Arial" panose="020B0604020202020204" pitchFamily="34" charset="0"/>
                <a:ea typeface="宋体" panose="02010600030101010101" pitchFamily="2" charset="-122"/>
              </a:rPr>
              <a:t>年</a:t>
            </a:r>
            <a:endParaRPr lang="en-US" altLang="zh-CN" sz="2400" b="1">
              <a:solidFill>
                <a:srgbClr val="0000CC"/>
              </a:solidFill>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sz="2400" b="1">
                <a:solidFill>
                  <a:srgbClr val="0000CC"/>
                </a:solidFill>
                <a:latin typeface="Arial" panose="020B0604020202020204" pitchFamily="34" charset="0"/>
                <a:ea typeface="宋体" panose="02010600030101010101" pitchFamily="2" charset="-122"/>
              </a:rPr>
              <a:t>梵蒂冈抄本</a:t>
            </a:r>
            <a:endParaRPr lang="en-US" altLang="en-US" sz="2400" b="1">
              <a:solidFill>
                <a:srgbClr val="0000CC"/>
              </a:solidFill>
              <a:latin typeface="Arial" panose="020B0604020202020204" pitchFamily="34" charset="0"/>
              <a:ea typeface="宋体" panose="02010600030101010101" pitchFamily="2" charset="-122"/>
            </a:endParaRPr>
          </a:p>
        </p:txBody>
      </p:sp>
      <p:sp>
        <p:nvSpPr>
          <p:cNvPr id="2253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E20D8544-FC99-4D52-B18D-801736565ECB}"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13</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58511904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14411F70-E41F-40BA-8D6F-D9B6479B2969}"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130</a:t>
            </a:fld>
            <a:endParaRPr lang="en-US" altLang="zh-CN" sz="1400">
              <a:latin typeface="Arial" panose="020B0604020202020204" pitchFamily="34" charset="0"/>
              <a:ea typeface="新宋体" panose="02010609030101010101" pitchFamily="49" charset="-122"/>
            </a:endParaRPr>
          </a:p>
        </p:txBody>
      </p:sp>
      <p:sp>
        <p:nvSpPr>
          <p:cNvPr id="103426" name="Text Box 2"/>
          <p:cNvSpPr txBox="1">
            <a:spLocks noChangeArrowheads="1"/>
          </p:cNvSpPr>
          <p:nvPr/>
        </p:nvSpPr>
        <p:spPr bwMode="auto">
          <a:xfrm>
            <a:off x="-1" y="-45403"/>
            <a:ext cx="12080487" cy="6370975"/>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有个说到穆斯林，要向以色列发动军事打击的名圣言录：</a:t>
            </a:r>
            <a:endParaRPr lang="zh-CN" altLang="en-US" sz="3000" b="1" i="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先知（穆氏）说</a:t>
            </a:r>
            <a:r>
              <a:rPr lang="en-US" altLang="zh-CN"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endParaRPr lang="en-US" altLang="zh-TW"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009900"/>
                </a:solidFill>
                <a:latin typeface="Microsoft JhengHei" panose="020B0604030504040204" pitchFamily="34" charset="-120"/>
                <a:ea typeface="Microsoft JhengHei" panose="020B0604030504040204" pitchFamily="34" charset="-120"/>
              </a:rPr>
              <a:t>末日将不会来临，除非穆斯林攻打犹太人，穆斯林将会屠杀犹太人，直到犹太人走投无路，藏在石头或树的后面，这些石头或树会开口说：穆斯林，或安拉的仆人，我的后面藏了一个犹太人，快来杀了他</a:t>
            </a:r>
            <a:r>
              <a:rPr lang="en-US" altLang="zh-CN" sz="3000" b="1" dirty="0">
                <a:solidFill>
                  <a:srgbClr val="009900"/>
                </a:solidFill>
                <a:latin typeface="Microsoft JhengHei" panose="020B0604030504040204" pitchFamily="34" charset="-120"/>
                <a:ea typeface="Microsoft JhengHei" panose="020B0604030504040204" pitchFamily="34" charset="-120"/>
              </a:rPr>
              <a:t>…</a:t>
            </a:r>
            <a:r>
              <a:rPr lang="en-US" altLang="zh-TW" sz="3000" b="1" dirty="0">
                <a:solidFill>
                  <a:srgbClr val="009900"/>
                </a:solidFill>
                <a:latin typeface="Microsoft JhengHei" panose="020B0604030504040204" pitchFamily="34" charset="-120"/>
                <a:ea typeface="Microsoft JhengHei" panose="020B0604030504040204" pitchFamily="34" charset="-120"/>
              </a:rPr>
              <a:t>      </a:t>
            </a:r>
            <a:r>
              <a:rPr lang="en-US" altLang="zh-CN" sz="2400" b="1" dirty="0">
                <a:effectLst>
                  <a:outerShdw blurRad="38100" dist="38100" dir="2700000" algn="tl">
                    <a:srgbClr val="000000">
                      <a:alpha val="43137"/>
                    </a:srgbClr>
                  </a:outerShdw>
                </a:effectLst>
                <a:latin typeface="Microsoft JhengHei" panose="020B0604030504040204" pitchFamily="34" charset="-120"/>
                <a:ea typeface="Microsoft JhengHei" panose="020B0604030504040204" pitchFamily="34" charset="-120"/>
              </a:rPr>
              <a:t>Sahih Muslim Book 041, Number 6985 </a:t>
            </a:r>
            <a:endParaRPr lang="en-US" altLang="zh-CN" sz="3000" b="1" dirty="0">
              <a:effectLst>
                <a:outerShdw blurRad="38100" dist="38100" dir="2700000" algn="tl">
                  <a:srgbClr val="000000">
                    <a:alpha val="43137"/>
                  </a:srgbClr>
                </a:outerShdw>
              </a:effectLst>
              <a:latin typeface="Microsoft JhengHei" panose="020B0604030504040204" pitchFamily="34" charset="-120"/>
              <a:ea typeface="Microsoft JhengHei" panose="020B0604030504040204" pitchFamily="34" charset="-120"/>
            </a:endParaRPr>
          </a:p>
          <a:p>
            <a:pPr eaLnBrk="1" hangingPunct="1">
              <a:defRPr/>
            </a:pPr>
            <a:endParaRPr lang="en-US" altLang="zh-CN"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一个被人类所爱戴的非凡施主</a:t>
            </a:r>
            <a:endPar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穆罕默德曾经说：  </a:t>
            </a:r>
          </a:p>
          <a:p>
            <a:pPr eaLnBrk="1" hangingPunct="1">
              <a:defRPr/>
            </a:pPr>
            <a:r>
              <a:rPr lang="zh-CN" altLang="en-US" sz="3000" b="1" dirty="0">
                <a:solidFill>
                  <a:srgbClr val="008000"/>
                </a:solidFill>
                <a:latin typeface="Microsoft JhengHei" panose="020B0604030504040204" pitchFamily="34" charset="-120"/>
                <a:ea typeface="Microsoft JhengHei" panose="020B0604030504040204" pitchFamily="34" charset="-120"/>
              </a:rPr>
              <a:t>在我的乌玛（</a:t>
            </a:r>
            <a:r>
              <a:rPr lang="en-US" altLang="zh-CN" sz="3000" b="1" dirty="0" err="1">
                <a:solidFill>
                  <a:srgbClr val="008000"/>
                </a:solidFill>
                <a:latin typeface="Microsoft JhengHei" panose="020B0604030504040204" pitchFamily="34" charset="-120"/>
                <a:ea typeface="Microsoft JhengHei" panose="020B0604030504040204" pitchFamily="34" charset="-120"/>
              </a:rPr>
              <a:t>Ummah</a:t>
            </a:r>
            <a:r>
              <a:rPr lang="zh-CN" altLang="en-US" sz="3000" b="1" dirty="0">
                <a:solidFill>
                  <a:srgbClr val="008000"/>
                </a:solidFill>
                <a:latin typeface="Microsoft JhengHei" panose="020B0604030504040204" pitchFamily="34" charset="-120"/>
                <a:ea typeface="Microsoft JhengHei" panose="020B0604030504040204" pitchFamily="34" charset="-120"/>
              </a:rPr>
              <a:t>，伊斯兰总体）的最后的日子里，马赫将会显现。安拉将赋予他驾驭风雨的大能，地上将有丰收。他将大量地施舍财富；牛羊也将成群，乌玛将会越来越强大和荣耀</a:t>
            </a:r>
            <a:r>
              <a:rPr lang="en-US" altLang="zh-CN" sz="3000" b="1" dirty="0">
                <a:solidFill>
                  <a:srgbClr val="008000"/>
                </a:solidFill>
                <a:latin typeface="Microsoft JhengHei" panose="020B0604030504040204" pitchFamily="34" charset="-120"/>
                <a:ea typeface="Microsoft JhengHei" panose="020B0604030504040204" pitchFamily="34" charset="-120"/>
              </a:rPr>
              <a:t>…</a:t>
            </a:r>
          </a:p>
          <a:p>
            <a:pPr eaLnBrk="1" hangingPunct="1">
              <a:defRPr/>
            </a:pPr>
            <a:r>
              <a:rPr lang="en-US" altLang="zh-CN" sz="2400" dirty="0" err="1">
                <a:ea typeface="SimHei" panose="02010609060101010101" pitchFamily="49" charset="-122"/>
              </a:rPr>
              <a:t>Sahih</a:t>
            </a:r>
            <a:r>
              <a:rPr lang="en-US" altLang="zh-CN" sz="2400" dirty="0">
                <a:ea typeface="SimHei" panose="02010609060101010101" pitchFamily="49" charset="-122"/>
              </a:rPr>
              <a:t> Hakim </a:t>
            </a:r>
            <a:r>
              <a:rPr lang="en-US" altLang="zh-CN" sz="2400" dirty="0" err="1">
                <a:ea typeface="SimHei" panose="02010609060101010101" pitchFamily="49" charset="-122"/>
              </a:rPr>
              <a:t>Mustadrak</a:t>
            </a:r>
            <a:r>
              <a:rPr lang="en-US" altLang="zh-CN" sz="2400" dirty="0">
                <a:ea typeface="SimHei" panose="02010609060101010101" pitchFamily="49" charset="-122"/>
              </a:rPr>
              <a:t>, related by Abu </a:t>
            </a:r>
            <a:r>
              <a:rPr lang="en-US" altLang="zh-CN" sz="2400" dirty="0" err="1">
                <a:ea typeface="SimHei" panose="02010609060101010101" pitchFamily="49" charset="-122"/>
              </a:rPr>
              <a:t>Sa’id</a:t>
            </a:r>
            <a:r>
              <a:rPr lang="en-US" altLang="zh-CN" sz="2400" dirty="0">
                <a:ea typeface="SimHei" panose="02010609060101010101" pitchFamily="49" charset="-122"/>
              </a:rPr>
              <a:t> al-</a:t>
            </a:r>
            <a:r>
              <a:rPr lang="en-US" altLang="zh-CN" sz="2400" dirty="0" err="1">
                <a:ea typeface="SimHei" panose="02010609060101010101" pitchFamily="49" charset="-122"/>
              </a:rPr>
              <a:t>Khudri</a:t>
            </a:r>
            <a:r>
              <a:rPr lang="en-US" altLang="zh-CN" sz="2400" dirty="0">
                <a:ea typeface="SimHei" panose="02010609060101010101" pitchFamily="49" charset="-122"/>
              </a:rPr>
              <a:t> (4:557 and 558), as quoted by </a:t>
            </a:r>
            <a:r>
              <a:rPr lang="en-US" altLang="zh-CN" sz="2400" dirty="0" err="1">
                <a:ea typeface="SimHei" panose="02010609060101010101" pitchFamily="49" charset="-122"/>
              </a:rPr>
              <a:t>Kabbani</a:t>
            </a:r>
            <a:r>
              <a:rPr lang="en-US" altLang="zh-CN" sz="2400" dirty="0">
                <a:ea typeface="SimHei" panose="02010609060101010101" pitchFamily="49" charset="-122"/>
              </a:rPr>
              <a:t> p. 233</a:t>
            </a:r>
            <a:endParaRPr lang="en-US" altLang="zh-CN" sz="2400" b="1" dirty="0">
              <a:solidFill>
                <a:srgbClr val="008000"/>
              </a:solidFill>
              <a:effectLst>
                <a:outerShdw blurRad="38100" dist="38100" dir="2700000" algn="tl">
                  <a:srgbClr val="000000"/>
                </a:outerShdw>
              </a:effectLst>
              <a:ea typeface="经典楷体简" pitchFamily="49" charset="-122"/>
            </a:endParaRPr>
          </a:p>
        </p:txBody>
      </p:sp>
    </p:spTree>
    <p:extLst>
      <p:ext uri="{BB962C8B-B14F-4D97-AF65-F5344CB8AC3E}">
        <p14:creationId xmlns:p14="http://schemas.microsoft.com/office/powerpoint/2010/main" val="407094746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6675"/>
            <a:ext cx="12306300" cy="6863417"/>
          </a:xfrm>
          <a:prstGeom prst="rect">
            <a:avLst/>
          </a:prstGeom>
          <a:noFill/>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1" dirty="0">
                <a:solidFill>
                  <a:srgbClr val="FF0000"/>
                </a:solidFill>
                <a:latin typeface="Microsoft JhengHei" panose="020B0604030504040204" pitchFamily="34" charset="-120"/>
                <a:ea typeface="Microsoft JhengHei" panose="020B0604030504040204" pitchFamily="34" charset="-120"/>
              </a:rPr>
              <a:t>玛赫迪：一个能拥有，支配分配世纪资源的领袖</a:t>
            </a:r>
            <a:endParaRPr lang="en-US" altLang="zh-CN" sz="2800" b="1" dirty="0">
              <a:solidFill>
                <a:srgbClr val="FF0000"/>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solidFill>
                  <a:srgbClr val="008000"/>
                </a:solidFill>
                <a:latin typeface="Microsoft JhengHei" panose="020B0604030504040204" pitchFamily="34" charset="-120"/>
                <a:ea typeface="Microsoft JhengHei" panose="020B0604030504040204" pitchFamily="34" charset="-120"/>
              </a:rPr>
              <a:t>在那些年月里，我的社群将享受前所未有的幸福时光。天堂将降下倾盆大雨，地上不会阻挡任何植物的生长，财富将临到每一个人。有人会说：「马迪，请赐予我吧！」，马迪就会说，「拿去吧。」</a:t>
            </a:r>
            <a:r>
              <a:rPr lang="en-US" altLang="zh-CN" sz="2400" b="1" dirty="0">
                <a:latin typeface="Microsoft JhengHei" panose="020B0604030504040204" pitchFamily="34" charset="-120"/>
                <a:ea typeface="Microsoft JhengHei" panose="020B0604030504040204" pitchFamily="34" charset="-120"/>
              </a:rPr>
              <a:t>At-</a:t>
            </a:r>
            <a:r>
              <a:rPr lang="en-US" altLang="zh-CN" sz="2400" b="1" dirty="0" err="1">
                <a:latin typeface="Microsoft JhengHei" panose="020B0604030504040204" pitchFamily="34" charset="-120"/>
                <a:ea typeface="Microsoft JhengHei" panose="020B0604030504040204" pitchFamily="34" charset="-120"/>
              </a:rPr>
              <a:t>Tabarani</a:t>
            </a:r>
            <a:r>
              <a:rPr lang="en-US" altLang="zh-CN" sz="2400" b="1" dirty="0">
                <a:latin typeface="Microsoft JhengHei" panose="020B0604030504040204" pitchFamily="34" charset="-120"/>
                <a:ea typeface="Microsoft JhengHei" panose="020B0604030504040204" pitchFamily="34" charset="-120"/>
              </a:rPr>
              <a:t>, Related by Abu </a:t>
            </a:r>
            <a:r>
              <a:rPr lang="en-US" altLang="zh-CN" sz="2400" b="1" dirty="0" err="1">
                <a:latin typeface="Microsoft JhengHei" panose="020B0604030504040204" pitchFamily="34" charset="-120"/>
                <a:ea typeface="Microsoft JhengHei" panose="020B0604030504040204" pitchFamily="34" charset="-120"/>
              </a:rPr>
              <a:t>Hurayra</a:t>
            </a:r>
            <a:r>
              <a:rPr lang="en-US" altLang="zh-CN" sz="2400" b="1" dirty="0">
                <a:latin typeface="Microsoft JhengHei" panose="020B0604030504040204" pitchFamily="34" charset="-120"/>
                <a:ea typeface="Microsoft JhengHei" panose="020B0604030504040204" pitchFamily="34" charset="-120"/>
              </a:rPr>
              <a:t>, as quoted by ‘</a:t>
            </a:r>
            <a:r>
              <a:rPr lang="en-US" altLang="zh-CN" sz="2400" b="1" dirty="0" err="1">
                <a:latin typeface="Microsoft JhengHei" panose="020B0604030504040204" pitchFamily="34" charset="-120"/>
                <a:ea typeface="Microsoft JhengHei" panose="020B0604030504040204" pitchFamily="34" charset="-120"/>
              </a:rPr>
              <a:t>Izzat</a:t>
            </a:r>
            <a:r>
              <a:rPr lang="en-US" altLang="zh-CN" sz="2400" b="1" dirty="0">
                <a:latin typeface="Microsoft JhengHei" panose="020B0604030504040204" pitchFamily="34" charset="-120"/>
                <a:ea typeface="Microsoft JhengHei" panose="020B0604030504040204" pitchFamily="34" charset="-120"/>
              </a:rPr>
              <a:t> and ‘</a:t>
            </a:r>
            <a:r>
              <a:rPr lang="en-US" altLang="zh-CN" sz="2400" b="1" dirty="0" err="1">
                <a:latin typeface="Microsoft JhengHei" panose="020B0604030504040204" pitchFamily="34" charset="-120"/>
                <a:ea typeface="Microsoft JhengHei" panose="020B0604030504040204" pitchFamily="34" charset="-120"/>
              </a:rPr>
              <a:t>Arif</a:t>
            </a:r>
            <a:r>
              <a:rPr lang="en-US" altLang="zh-CN" sz="2400" b="1" dirty="0">
                <a:latin typeface="Microsoft JhengHei" panose="020B0604030504040204" pitchFamily="34" charset="-120"/>
                <a:ea typeface="Microsoft JhengHei" panose="020B0604030504040204" pitchFamily="34" charset="-120"/>
              </a:rPr>
              <a:t>, p. 9</a:t>
            </a:r>
            <a:endParaRPr lang="en-US" altLang="zh-CN" sz="2800" b="1" dirty="0">
              <a:latin typeface="Microsoft JhengHei" panose="020B0604030504040204" pitchFamily="34" charset="-120"/>
              <a:ea typeface="Microsoft JhengHei" panose="020B0604030504040204" pitchFamily="34" charset="-120"/>
            </a:endParaRPr>
          </a:p>
          <a:p>
            <a:pPr>
              <a:defRPr/>
            </a:pPr>
            <a:r>
              <a:rPr lang="zh-TW" altLang="en-US" sz="2800" b="1" dirty="0">
                <a:solidFill>
                  <a:srgbClr val="009900"/>
                </a:solidFill>
                <a:latin typeface="Microsoft JhengHei" panose="020B0604030504040204" pitchFamily="34" charset="-120"/>
                <a:ea typeface="Microsoft JhengHei" panose="020B0604030504040204" pitchFamily="34" charset="-120"/>
              </a:rPr>
              <a:t>由于马赫迪带来了</a:t>
            </a:r>
            <a:r>
              <a:rPr lang="zh-CN" altLang="en-US" sz="2800" b="1" dirty="0">
                <a:solidFill>
                  <a:srgbClr val="009900"/>
                </a:solidFill>
                <a:latin typeface="Microsoft JhengHei" panose="020B0604030504040204" pitchFamily="34" charset="-120"/>
                <a:ea typeface="Microsoft JhengHei" panose="020B0604030504040204" pitchFamily="34" charset="-120"/>
              </a:rPr>
              <a:t>万</a:t>
            </a:r>
            <a:r>
              <a:rPr lang="zh-TW" altLang="en-US" sz="2800" b="1" dirty="0">
                <a:solidFill>
                  <a:srgbClr val="009900"/>
                </a:solidFill>
                <a:latin typeface="Microsoft JhengHei" panose="020B0604030504040204" pitchFamily="34" charset="-120"/>
                <a:ea typeface="Microsoft JhengHei" panose="020B0604030504040204" pitchFamily="34" charset="-120"/>
              </a:rPr>
              <a:t>般的恩惠，世界上所有的人都将深深地爱戴他：安拉将在万民心中植下爱他的种子</a:t>
            </a:r>
            <a:r>
              <a:rPr lang="en-US" altLang="zh-CN" sz="2000" b="1" dirty="0">
                <a:latin typeface="Microsoft JhengHei" panose="020B0604030504040204" pitchFamily="34" charset="-120"/>
                <a:ea typeface="Microsoft JhengHei" panose="020B0604030504040204" pitchFamily="34" charset="-120"/>
              </a:rPr>
              <a:t>El-</a:t>
            </a:r>
            <a:r>
              <a:rPr lang="en-US" altLang="zh-CN" sz="2000" b="1" dirty="0" err="1">
                <a:latin typeface="Microsoft JhengHei" panose="020B0604030504040204" pitchFamily="34" charset="-120"/>
                <a:ea typeface="Microsoft JhengHei" panose="020B0604030504040204" pitchFamily="34" charset="-120"/>
              </a:rPr>
              <a:t>Kavlu'l</a:t>
            </a:r>
            <a:r>
              <a:rPr lang="en-US" altLang="zh-CN" sz="2000" b="1" dirty="0">
                <a:latin typeface="Microsoft JhengHei" panose="020B0604030504040204" pitchFamily="34" charset="-120"/>
                <a:ea typeface="Microsoft JhengHei" panose="020B0604030504040204" pitchFamily="34" charset="-120"/>
              </a:rPr>
              <a:t> </a:t>
            </a:r>
            <a:r>
              <a:rPr lang="en-US" altLang="zh-CN" sz="2000" b="1" dirty="0" err="1">
                <a:latin typeface="Microsoft JhengHei" panose="020B0604030504040204" pitchFamily="34" charset="-120"/>
                <a:ea typeface="Microsoft JhengHei" panose="020B0604030504040204" pitchFamily="34" charset="-120"/>
              </a:rPr>
              <a:t>Muhtasar</a:t>
            </a:r>
            <a:r>
              <a:rPr lang="en-US" altLang="zh-CN" sz="2000" b="1" dirty="0">
                <a:latin typeface="Microsoft JhengHei" panose="020B0604030504040204" pitchFamily="34" charset="-120"/>
                <a:ea typeface="Microsoft JhengHei" panose="020B0604030504040204" pitchFamily="34" charset="-120"/>
              </a:rPr>
              <a:t> Fi </a:t>
            </a:r>
            <a:r>
              <a:rPr lang="en-US" altLang="zh-CN" sz="2000" b="1" dirty="0" err="1">
                <a:latin typeface="Microsoft JhengHei" panose="020B0604030504040204" pitchFamily="34" charset="-120"/>
                <a:ea typeface="Microsoft JhengHei" panose="020B0604030504040204" pitchFamily="34" charset="-120"/>
              </a:rPr>
              <a:t>Alamet-il</a:t>
            </a:r>
            <a:r>
              <a:rPr lang="en-US" altLang="zh-CN" sz="2000" b="1" dirty="0">
                <a:latin typeface="Microsoft JhengHei" panose="020B0604030504040204" pitchFamily="34" charset="-120"/>
                <a:ea typeface="Microsoft JhengHei" panose="020B0604030504040204" pitchFamily="34" charset="-120"/>
              </a:rPr>
              <a:t> </a:t>
            </a:r>
            <a:r>
              <a:rPr lang="en-US" altLang="zh-CN" sz="2000" b="1" dirty="0" err="1">
                <a:latin typeface="Microsoft JhengHei" panose="020B0604030504040204" pitchFamily="34" charset="-120"/>
                <a:ea typeface="Microsoft JhengHei" panose="020B0604030504040204" pitchFamily="34" charset="-120"/>
              </a:rPr>
              <a:t>Mehdiyy-il</a:t>
            </a:r>
            <a:r>
              <a:rPr lang="en-US" altLang="zh-CN" sz="2000" b="1" dirty="0">
                <a:latin typeface="Microsoft JhengHei" panose="020B0604030504040204" pitchFamily="34" charset="-120"/>
                <a:ea typeface="Microsoft JhengHei" panose="020B0604030504040204" pitchFamily="34" charset="-120"/>
              </a:rPr>
              <a:t> </a:t>
            </a:r>
            <a:r>
              <a:rPr lang="en-US" altLang="zh-CN" sz="2000" b="1" dirty="0" err="1">
                <a:latin typeface="Microsoft JhengHei" panose="020B0604030504040204" pitchFamily="34" charset="-120"/>
                <a:ea typeface="Microsoft JhengHei" panose="020B0604030504040204" pitchFamily="34" charset="-120"/>
              </a:rPr>
              <a:t>Muntazar</a:t>
            </a:r>
            <a:r>
              <a:rPr lang="en-US" altLang="zh-CN" sz="2000" b="1" dirty="0">
                <a:latin typeface="Microsoft JhengHei" panose="020B0604030504040204" pitchFamily="34" charset="-120"/>
                <a:ea typeface="Microsoft JhengHei" panose="020B0604030504040204" pitchFamily="34" charset="-120"/>
              </a:rPr>
              <a:t>, as quoted by Harun </a:t>
            </a:r>
            <a:r>
              <a:rPr lang="en-US" altLang="zh-CN" sz="2000" b="1" dirty="0" err="1">
                <a:latin typeface="Microsoft JhengHei" panose="020B0604030504040204" pitchFamily="34" charset="-120"/>
                <a:ea typeface="Microsoft JhengHei" panose="020B0604030504040204" pitchFamily="34" charset="-120"/>
              </a:rPr>
              <a:t>Yahya</a:t>
            </a:r>
            <a:r>
              <a:rPr lang="en-US" altLang="zh-CN" sz="2000" b="1" dirty="0">
                <a:latin typeface="Microsoft JhengHei" panose="020B0604030504040204" pitchFamily="34" charset="-120"/>
                <a:ea typeface="Microsoft JhengHei" panose="020B0604030504040204" pitchFamily="34" charset="-120"/>
              </a:rPr>
              <a:t>,   </a:t>
            </a:r>
            <a:r>
              <a:rPr lang="en-US" altLang="zh-CN" sz="2000" b="1" dirty="0">
                <a:latin typeface="Microsoft JhengHei" panose="020B0604030504040204" pitchFamily="34" charset="-120"/>
                <a:ea typeface="Microsoft JhengHei" panose="020B0604030504040204" pitchFamily="34" charset="-120"/>
                <a:hlinkClick r:id="rId2">
                  <a:extLst>
                    <a:ext uri="{A12FA001-AC4F-418D-AE19-62706E023703}">
                      <ahyp:hlinkClr xmlns:ahyp="http://schemas.microsoft.com/office/drawing/2018/hyperlinkcolor" val="tx"/>
                    </a:ext>
                  </a:extLst>
                </a:hlinkClick>
              </a:rPr>
              <a:t>http://www.endoftimes.net/08mahdiandtheendtimes.html</a:t>
            </a:r>
            <a:endParaRPr lang="en-US" altLang="zh-CN" sz="2000" b="1" dirty="0">
              <a:latin typeface="Microsoft JhengHei" panose="020B0604030504040204" pitchFamily="34" charset="-120"/>
              <a:ea typeface="Microsoft JhengHei" panose="020B0604030504040204" pitchFamily="34" charset="-120"/>
            </a:endParaRPr>
          </a:p>
          <a:p>
            <a:pPr eaLnBrk="1" hangingPunct="1">
              <a:defRPr/>
            </a:pPr>
            <a:endParaRPr lang="en-US" altLang="zh-CN" sz="28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solidFill>
                  <a:srgbClr val="FF0000"/>
                </a:solidFill>
                <a:latin typeface="Microsoft JhengHei" panose="020B0604030504040204" pitchFamily="34" charset="-120"/>
                <a:ea typeface="Microsoft JhengHei" panose="020B0604030504040204" pitchFamily="34" charset="-120"/>
              </a:rPr>
              <a:t>马迪，神奇的考古学家</a:t>
            </a:r>
          </a:p>
          <a:p>
            <a:pPr eaLnBrk="1" hangingPunct="1">
              <a:defRPr/>
            </a:pPr>
            <a:r>
              <a:rPr lang="zh-CN" altLang="en-US" sz="2800" b="1" dirty="0">
                <a:latin typeface="Microsoft JhengHei" panose="020B0604030504040204" pitchFamily="34" charset="-120"/>
                <a:ea typeface="Microsoft JhengHei" panose="020B0604030504040204" pitchFamily="34" charset="-120"/>
              </a:rPr>
              <a:t>在马赫迪的传言中，有说他找到先前圣经古卷和约柜：</a:t>
            </a:r>
            <a:r>
              <a:rPr lang="en-US" altLang="zh-CN" sz="2800" b="1" dirty="0">
                <a:latin typeface="Microsoft JhengHei" panose="020B0604030504040204" pitchFamily="34" charset="-120"/>
                <a:ea typeface="Microsoft JhengHei" panose="020B0604030504040204" pitchFamily="34" charset="-120"/>
              </a:rPr>
              <a:t>  </a:t>
            </a:r>
            <a:r>
              <a:rPr lang="en-US" altLang="zh-CN" sz="2400" b="1" dirty="0" err="1">
                <a:latin typeface="Microsoft JhengHei" panose="020B0604030504040204" pitchFamily="34" charset="-120"/>
                <a:ea typeface="Microsoft JhengHei" panose="020B0604030504040204" pitchFamily="34" charset="-120"/>
              </a:rPr>
              <a:t>Ka’b</a:t>
            </a:r>
            <a:r>
              <a:rPr lang="en-US" altLang="zh-CN" sz="2400" b="1" dirty="0">
                <a:latin typeface="Microsoft JhengHei" panose="020B0604030504040204" pitchFamily="34" charset="-120"/>
                <a:ea typeface="Microsoft JhengHei" panose="020B0604030504040204" pitchFamily="34" charset="-120"/>
              </a:rPr>
              <a:t> al-</a:t>
            </a:r>
            <a:r>
              <a:rPr lang="en-US" altLang="zh-CN" sz="2400" b="1" dirty="0" err="1">
                <a:latin typeface="Microsoft JhengHei" panose="020B0604030504040204" pitchFamily="34" charset="-120"/>
                <a:ea typeface="Microsoft JhengHei" panose="020B0604030504040204" pitchFamily="34" charset="-120"/>
              </a:rPr>
              <a:t>Ahbar</a:t>
            </a:r>
            <a:r>
              <a:rPr lang="zh-CN" altLang="en-US" sz="2800" b="1" dirty="0">
                <a:latin typeface="Microsoft JhengHei" panose="020B0604030504040204" pitchFamily="34" charset="-120"/>
                <a:ea typeface="Microsoft JhengHei" panose="020B0604030504040204" pitchFamily="34" charset="-120"/>
              </a:rPr>
              <a:t>说：</a:t>
            </a:r>
            <a:r>
              <a:rPr lang="zh-CN" altLang="en-US" sz="2800" b="1" dirty="0">
                <a:solidFill>
                  <a:srgbClr val="008000"/>
                </a:solidFill>
                <a:latin typeface="Microsoft JhengHei" panose="020B0604030504040204" pitchFamily="34" charset="-120"/>
                <a:ea typeface="Microsoft JhengHei" panose="020B0604030504040204" pitchFamily="34" charset="-120"/>
              </a:rPr>
              <a:t>他将称为</a:t>
            </a:r>
            <a:r>
              <a:rPr lang="en-US" altLang="zh-CN" sz="2800" b="1" dirty="0">
                <a:solidFill>
                  <a:srgbClr val="008000"/>
                </a:solidFill>
                <a:latin typeface="Microsoft JhengHei" panose="020B0604030504040204" pitchFamily="34" charset="-120"/>
                <a:ea typeface="Microsoft JhengHei" panose="020B0604030504040204" pitchFamily="34" charset="-120"/>
              </a:rPr>
              <a:t>『</a:t>
            </a:r>
            <a:r>
              <a:rPr lang="zh-CN" altLang="en-US" sz="2800" b="1" dirty="0">
                <a:solidFill>
                  <a:srgbClr val="008000"/>
                </a:solidFill>
                <a:latin typeface="Microsoft JhengHei" panose="020B0604030504040204" pitchFamily="34" charset="-120"/>
                <a:ea typeface="Microsoft JhengHei" panose="020B0604030504040204" pitchFamily="34" charset="-120"/>
              </a:rPr>
              <a:t>马迪</a:t>
            </a:r>
            <a:r>
              <a:rPr lang="en-US" altLang="zh-CN" sz="2800" b="1" dirty="0">
                <a:solidFill>
                  <a:srgbClr val="008000"/>
                </a:solidFill>
                <a:latin typeface="Microsoft JhengHei" panose="020B0604030504040204" pitchFamily="34" charset="-120"/>
                <a:ea typeface="Microsoft JhengHei" panose="020B0604030504040204" pitchFamily="34" charset="-120"/>
              </a:rPr>
              <a:t>』</a:t>
            </a:r>
            <a:r>
              <a:rPr lang="zh-CN" altLang="en-US" sz="2800" b="1" dirty="0">
                <a:solidFill>
                  <a:srgbClr val="008000"/>
                </a:solidFill>
                <a:latin typeface="Microsoft JhengHei" panose="020B0604030504040204" pitchFamily="34" charset="-120"/>
                <a:ea typeface="Microsoft JhengHei" panose="020B0604030504040204" pitchFamily="34" charset="-120"/>
              </a:rPr>
              <a:t>，因为他将指引（</a:t>
            </a:r>
            <a:r>
              <a:rPr lang="en-US" altLang="zh-CN" sz="2800" b="1" i="1" dirty="0" err="1">
                <a:solidFill>
                  <a:srgbClr val="008000"/>
                </a:solidFill>
                <a:latin typeface="Microsoft JhengHei" panose="020B0604030504040204" pitchFamily="34" charset="-120"/>
                <a:ea typeface="Microsoft JhengHei" panose="020B0604030504040204" pitchFamily="34" charset="-120"/>
              </a:rPr>
              <a:t>yahdi</a:t>
            </a:r>
            <a:r>
              <a:rPr lang="zh-CN" altLang="en-US" sz="2800" b="1" dirty="0">
                <a:solidFill>
                  <a:srgbClr val="008000"/>
                </a:solidFill>
                <a:latin typeface="Microsoft JhengHei" panose="020B0604030504040204" pitchFamily="34" charset="-120"/>
                <a:ea typeface="Microsoft JhengHei" panose="020B0604030504040204" pitchFamily="34" charset="-120"/>
              </a:rPr>
              <a:t>）人们发现某些隐藏的东西，将从一个叫安提阿的小镇拿出讨拉特和引支勒。</a:t>
            </a:r>
            <a:r>
              <a:rPr lang="en-US" altLang="zh-CN" sz="2000" dirty="0">
                <a:latin typeface="Microsoft JhengHei" panose="020B0604030504040204" pitchFamily="34" charset="-120"/>
                <a:ea typeface="Microsoft JhengHei" panose="020B0604030504040204" pitchFamily="34" charset="-120"/>
              </a:rPr>
              <a:t> </a:t>
            </a:r>
            <a:r>
              <a:rPr lang="en-US" altLang="zh-CN" sz="2400" dirty="0" err="1">
                <a:latin typeface="Microsoft JhengHei" panose="020B0604030504040204" pitchFamily="34" charset="-120"/>
                <a:ea typeface="Microsoft JhengHei" panose="020B0604030504040204" pitchFamily="34" charset="-120"/>
              </a:rPr>
              <a:t>Izzat</a:t>
            </a:r>
            <a:r>
              <a:rPr lang="en-US" altLang="zh-CN" sz="2400" dirty="0">
                <a:latin typeface="Microsoft JhengHei" panose="020B0604030504040204" pitchFamily="34" charset="-120"/>
                <a:ea typeface="Microsoft JhengHei" panose="020B0604030504040204" pitchFamily="34" charset="-120"/>
              </a:rPr>
              <a:t> and </a:t>
            </a:r>
            <a:r>
              <a:rPr lang="en-US" altLang="zh-CN" sz="2400" dirty="0" err="1">
                <a:latin typeface="Microsoft JhengHei" panose="020B0604030504040204" pitchFamily="34" charset="-120"/>
                <a:ea typeface="Microsoft JhengHei" panose="020B0604030504040204" pitchFamily="34" charset="-120"/>
              </a:rPr>
              <a:t>Arif</a:t>
            </a:r>
            <a:r>
              <a:rPr lang="en-US" altLang="zh-CN" sz="2400" dirty="0">
                <a:latin typeface="Microsoft JhengHei" panose="020B0604030504040204" pitchFamily="34" charset="-120"/>
                <a:ea typeface="Microsoft JhengHei" panose="020B0604030504040204" pitchFamily="34" charset="-120"/>
              </a:rPr>
              <a:t>, p. 40</a:t>
            </a:r>
            <a:r>
              <a:rPr lang="zh-CN" altLang="en-US" sz="2400" b="1" dirty="0">
                <a:latin typeface="Microsoft JhengHei" panose="020B0604030504040204" pitchFamily="34" charset="-120"/>
                <a:ea typeface="Microsoft JhengHei" panose="020B0604030504040204" pitchFamily="34" charset="-120"/>
              </a:rPr>
              <a:t>。</a:t>
            </a:r>
            <a:endParaRPr lang="en-US" altLang="zh-CN" sz="2400" b="1" dirty="0">
              <a:latin typeface="Microsoft JhengHei" panose="020B0604030504040204" pitchFamily="34" charset="-120"/>
              <a:ea typeface="Microsoft JhengHei" panose="020B0604030504040204" pitchFamily="34" charset="-120"/>
            </a:endParaRPr>
          </a:p>
          <a:p>
            <a:pPr eaLnBrk="1" hangingPunct="1">
              <a:defRPr/>
            </a:pPr>
            <a:r>
              <a:rPr lang="en-US" altLang="zh-CN" sz="2800" b="1" dirty="0">
                <a:latin typeface="Microsoft JhengHei" panose="020B0604030504040204" pitchFamily="34" charset="-120"/>
                <a:ea typeface="Microsoft JhengHei" panose="020B0604030504040204" pitchFamily="34" charset="-120"/>
              </a:rPr>
              <a:t>As-</a:t>
            </a:r>
            <a:r>
              <a:rPr lang="en-US" altLang="zh-CN" sz="2800" b="1" dirty="0" err="1">
                <a:latin typeface="Microsoft JhengHei" panose="020B0604030504040204" pitchFamily="34" charset="-120"/>
                <a:ea typeface="Microsoft JhengHei" panose="020B0604030504040204" pitchFamily="34" charset="-120"/>
              </a:rPr>
              <a:t>Suyuti</a:t>
            </a:r>
            <a:r>
              <a:rPr lang="zh-CN" altLang="en-US" sz="2800" b="1" dirty="0">
                <a:latin typeface="Microsoft JhengHei" panose="020B0604030504040204" pitchFamily="34" charset="-120"/>
                <a:ea typeface="Microsoft JhengHei" panose="020B0604030504040204" pitchFamily="34" charset="-120"/>
              </a:rPr>
              <a:t>在</a:t>
            </a:r>
            <a:r>
              <a:rPr lang="en-US" altLang="zh-CN" sz="2800" b="1" i="1" dirty="0">
                <a:latin typeface="Microsoft JhengHei" panose="020B0604030504040204" pitchFamily="34" charset="-120"/>
                <a:ea typeface="Microsoft JhengHei" panose="020B0604030504040204" pitchFamily="34" charset="-120"/>
              </a:rPr>
              <a:t>al-</a:t>
            </a:r>
            <a:r>
              <a:rPr lang="en-US" altLang="zh-CN" sz="2800" b="1" i="1" dirty="0" err="1">
                <a:latin typeface="Microsoft JhengHei" panose="020B0604030504040204" pitchFamily="34" charset="-120"/>
                <a:ea typeface="Microsoft JhengHei" panose="020B0604030504040204" pitchFamily="34" charset="-120"/>
              </a:rPr>
              <a:t>Hawi</a:t>
            </a:r>
            <a:r>
              <a:rPr lang="en-US" altLang="zh-CN" sz="2800" b="1" i="1" dirty="0">
                <a:latin typeface="Microsoft JhengHei" panose="020B0604030504040204" pitchFamily="34" charset="-120"/>
                <a:ea typeface="Microsoft JhengHei" panose="020B0604030504040204" pitchFamily="34" charset="-120"/>
              </a:rPr>
              <a:t> </a:t>
            </a:r>
            <a:r>
              <a:rPr lang="zh-CN" altLang="en-US" sz="2800" b="1" dirty="0">
                <a:latin typeface="Microsoft JhengHei" panose="020B0604030504040204" pitchFamily="34" charset="-120"/>
                <a:ea typeface="Microsoft JhengHei" panose="020B0604030504040204" pitchFamily="34" charset="-120"/>
              </a:rPr>
              <a:t>中提到</a:t>
            </a:r>
            <a:r>
              <a:rPr lang="zh-CN" altLang="en-US" sz="2800" b="1" dirty="0">
                <a:solidFill>
                  <a:srgbClr val="008000"/>
                </a:solidFill>
                <a:latin typeface="Microsoft JhengHei" panose="020B0604030504040204" pitchFamily="34" charset="-120"/>
                <a:ea typeface="Microsoft JhengHei" panose="020B0604030504040204" pitchFamily="34" charset="-120"/>
              </a:rPr>
              <a:t>：他叫马迪，因为他将指引人们到叙利亚的一座山上，从那里他将拿出讨拉特以反驳犹太教徒。马迪手里的约柜将在提比利亚湖里找到，并将带到耶路撒冷。</a:t>
            </a:r>
            <a:r>
              <a:rPr lang="en-US" altLang="zh-CN" sz="2400" dirty="0"/>
              <a:t>ibid. p. 16</a:t>
            </a:r>
            <a:endParaRPr lang="en-US" altLang="zh-CN" sz="2800" b="1" dirty="0">
              <a:latin typeface="SimHei" panose="02010609060101010101" pitchFamily="49" charset="-122"/>
              <a:ea typeface="SimHei" panose="02010609060101010101" pitchFamily="49" charset="-122"/>
            </a:endParaRPr>
          </a:p>
        </p:txBody>
      </p:sp>
      <p:sp>
        <p:nvSpPr>
          <p:cNvPr id="165891"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D8934C4B-BA24-416B-9435-0C2B5C135E78}"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131</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352417966"/>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D809C419-3DD5-4BEE-BF60-0A5378472885}" type="slidenum">
              <a:rPr lang="zh-CN" altLang="en-US" sz="1400" b="1">
                <a:ea typeface="新宋体" pitchFamily="49" charset="-122"/>
              </a:rPr>
              <a:pPr eaLnBrk="1" hangingPunct="1"/>
              <a:t>132</a:t>
            </a:fld>
            <a:endParaRPr lang="en-US" altLang="zh-CN" sz="1400" b="1">
              <a:ea typeface="新宋体" pitchFamily="49" charset="-122"/>
            </a:endParaRPr>
          </a:p>
        </p:txBody>
      </p:sp>
      <p:sp>
        <p:nvSpPr>
          <p:cNvPr id="104450" name="Text Box 2"/>
          <p:cNvSpPr txBox="1">
            <a:spLocks noChangeArrowheads="1"/>
          </p:cNvSpPr>
          <p:nvPr/>
        </p:nvSpPr>
        <p:spPr bwMode="auto">
          <a:xfrm>
            <a:off x="133815" y="0"/>
            <a:ext cx="12058185" cy="4678204"/>
          </a:xfrm>
          <a:prstGeom prst="rect">
            <a:avLst/>
          </a:prstGeom>
          <a:noFill/>
          <a:ln w="9525">
            <a:noFill/>
            <a:miter lim="800000"/>
            <a:headEnd/>
            <a:tailEnd/>
          </a:ln>
          <a:effectLst/>
        </p:spPr>
        <p:txBody>
          <a:bodyPr wrap="square">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defRPr/>
            </a:pPr>
            <a:r>
              <a:rPr lang="zh-CN" altLang="en-US" b="1" dirty="0">
                <a:solidFill>
                  <a:srgbClr val="0033CC"/>
                </a:solidFill>
                <a:ea typeface="经典楷体简"/>
                <a:cs typeface="经典楷体简"/>
              </a:rPr>
              <a:t>马迪的</a:t>
            </a:r>
            <a:r>
              <a:rPr lang="en-US" altLang="zh-CN" b="1" dirty="0">
                <a:solidFill>
                  <a:srgbClr val="0033CC"/>
                </a:solidFill>
                <a:ea typeface="经典楷体简"/>
                <a:cs typeface="经典楷体简"/>
              </a:rPr>
              <a:t>7</a:t>
            </a:r>
            <a:r>
              <a:rPr lang="zh-CN" altLang="en-US" b="1" dirty="0">
                <a:solidFill>
                  <a:srgbClr val="0033CC"/>
                </a:solidFill>
                <a:ea typeface="经典楷体简"/>
                <a:cs typeface="经典楷体简"/>
              </a:rPr>
              <a:t>年统治时间</a:t>
            </a:r>
            <a:r>
              <a:rPr lang="zh-CN" altLang="en-US" b="1" dirty="0">
                <a:solidFill>
                  <a:srgbClr val="0033CC"/>
                </a:solidFill>
                <a:latin typeface="新宋体" pitchFamily="49" charset="-122"/>
                <a:ea typeface="经典楷体简"/>
                <a:cs typeface="经典楷体简"/>
              </a:rPr>
              <a:t> </a:t>
            </a:r>
            <a:endParaRPr lang="zh-CN" altLang="en-US" b="1" dirty="0">
              <a:solidFill>
                <a:srgbClr val="0033CC"/>
              </a:solidFill>
              <a:ea typeface="经典楷体简"/>
              <a:cs typeface="经典楷体简"/>
            </a:endParaRPr>
          </a:p>
          <a:p>
            <a:pPr>
              <a:defRPr/>
            </a:pPr>
            <a:endParaRPr lang="zh-CN" altLang="zh-TW" b="1" dirty="0">
              <a:effectLst>
                <a:outerShdw blurRad="38100" dist="38100" dir="2700000" algn="tl">
                  <a:srgbClr val="FFFFFF"/>
                </a:outerShdw>
              </a:effectLst>
              <a:ea typeface="经典楷体简"/>
              <a:cs typeface="经典楷体简"/>
            </a:endParaRPr>
          </a:p>
          <a:p>
            <a:pPr>
              <a:defRPr/>
            </a:pPr>
            <a:r>
              <a:rPr lang="zh-CN" altLang="en-US" b="1" dirty="0">
                <a:effectLst>
                  <a:outerShdw blurRad="38100" dist="38100" dir="2700000" algn="tl">
                    <a:srgbClr val="FFFFFF"/>
                  </a:outerShdw>
                </a:effectLst>
                <a:ea typeface="经典楷体简"/>
                <a:cs typeface="经典楷体简"/>
              </a:rPr>
              <a:t>使徒穆罕默德说</a:t>
            </a:r>
            <a:r>
              <a:rPr lang="zh-CN" altLang="en-US" b="1" dirty="0">
                <a:solidFill>
                  <a:srgbClr val="009900"/>
                </a:solidFill>
                <a:effectLst>
                  <a:outerShdw blurRad="38100" dist="38100" dir="2700000" algn="tl">
                    <a:srgbClr val="000000"/>
                  </a:outerShdw>
                </a:effectLst>
                <a:ea typeface="经典楷体简"/>
                <a:cs typeface="经典楷体简"/>
              </a:rPr>
              <a:t>：</a:t>
            </a:r>
            <a:endParaRPr lang="zh-CN" altLang="zh-TW" b="1" dirty="0">
              <a:solidFill>
                <a:srgbClr val="009900"/>
              </a:solidFill>
              <a:effectLst>
                <a:outerShdw blurRad="38100" dist="38100" dir="2700000" algn="tl">
                  <a:srgbClr val="000000"/>
                </a:outerShdw>
              </a:effectLst>
              <a:ea typeface="经典楷体简"/>
              <a:cs typeface="经典楷体简"/>
            </a:endParaRPr>
          </a:p>
          <a:p>
            <a:pPr>
              <a:defRPr/>
            </a:pPr>
            <a:r>
              <a:rPr lang="zh-CN" altLang="en-US" b="1" dirty="0">
                <a:solidFill>
                  <a:srgbClr val="009900"/>
                </a:solidFill>
                <a:latin typeface="Microsoft JhengHei" panose="020B0604030504040204" pitchFamily="34" charset="-120"/>
                <a:ea typeface="Microsoft JhengHei" panose="020B0604030504040204" pitchFamily="34" charset="-120"/>
                <a:cs typeface="经典楷体简"/>
              </a:rPr>
              <a:t>「你</a:t>
            </a:r>
            <a:r>
              <a:rPr lang="zh-TW" altLang="en-US" b="1" dirty="0">
                <a:solidFill>
                  <a:srgbClr val="009900"/>
                </a:solidFill>
                <a:latin typeface="Microsoft JhengHei" panose="020B0604030504040204" pitchFamily="34" charset="-120"/>
                <a:ea typeface="Microsoft JhengHei" panose="020B0604030504040204" pitchFamily="34" charset="-120"/>
                <a:cs typeface="经典楷体简"/>
              </a:rPr>
              <a:t>（玛帝）</a:t>
            </a:r>
            <a:r>
              <a:rPr lang="zh-CN" altLang="en-US" b="1" dirty="0">
                <a:solidFill>
                  <a:srgbClr val="009900"/>
                </a:solidFill>
                <a:latin typeface="Microsoft JhengHei" panose="020B0604030504040204" pitchFamily="34" charset="-120"/>
                <a:ea typeface="Microsoft JhengHei" panose="020B0604030504040204" pitchFamily="34" charset="-120"/>
                <a:cs typeface="经典楷体简"/>
              </a:rPr>
              <a:t>将会和罗马人</a:t>
            </a:r>
            <a:r>
              <a:rPr lang="zh-TW" altLang="en-US" b="1" dirty="0">
                <a:solidFill>
                  <a:srgbClr val="009900"/>
                </a:solidFill>
                <a:latin typeface="Microsoft JhengHei" panose="020B0604030504040204" pitchFamily="34" charset="-120"/>
                <a:ea typeface="Microsoft JhengHei" panose="020B0604030504040204" pitchFamily="34" charset="-120"/>
                <a:cs typeface="经典楷体简"/>
              </a:rPr>
              <a:t>（西方人）</a:t>
            </a:r>
            <a:r>
              <a:rPr lang="zh-CN" altLang="en-US" b="1" dirty="0">
                <a:solidFill>
                  <a:srgbClr val="009900"/>
                </a:solidFill>
                <a:latin typeface="Microsoft JhengHei" panose="020B0604030504040204" pitchFamily="34" charset="-120"/>
                <a:ea typeface="Microsoft JhengHei" panose="020B0604030504040204" pitchFamily="34" charset="-120"/>
                <a:cs typeface="经典楷体简"/>
              </a:rPr>
              <a:t>签署四份和约。第四份和约将通过可敬的亚伦（祭司宗族）的一个后裔来达成调解，并将维持七年的有效期」。</a:t>
            </a:r>
            <a:r>
              <a:rPr lang="en-US" altLang="zh-CN" sz="2400" i="1" dirty="0" err="1"/>
              <a:t>Tabarani</a:t>
            </a:r>
            <a:r>
              <a:rPr lang="en-US" altLang="zh-CN" sz="2400" i="1" dirty="0"/>
              <a:t>, as related by </a:t>
            </a:r>
            <a:r>
              <a:rPr lang="en-US" altLang="zh-CN" sz="2400" dirty="0" err="1"/>
              <a:t>Hadrat</a:t>
            </a:r>
            <a:r>
              <a:rPr lang="en-US" altLang="zh-CN" sz="2400" dirty="0"/>
              <a:t> Abu </a:t>
            </a:r>
            <a:r>
              <a:rPr lang="en-US" altLang="zh-CN" sz="2400" dirty="0" err="1"/>
              <a:t>Umamah</a:t>
            </a:r>
            <a:r>
              <a:rPr lang="en-US" altLang="zh-CN" sz="2400" dirty="0"/>
              <a:t>, as </a:t>
            </a:r>
            <a:r>
              <a:rPr lang="en-US" altLang="zh-CN" sz="2400" i="1" dirty="0"/>
              <a:t>quoted by </a:t>
            </a:r>
            <a:r>
              <a:rPr lang="en-US" altLang="zh-CN" sz="2400" i="1" dirty="0" err="1"/>
              <a:t>Zubair</a:t>
            </a:r>
            <a:r>
              <a:rPr lang="en-US" altLang="zh-CN" sz="2400" i="1" dirty="0"/>
              <a:t> Ali, p. 43 and </a:t>
            </a:r>
            <a:r>
              <a:rPr lang="en-US" altLang="zh-CN" sz="2400" i="1" dirty="0" err="1"/>
              <a:t>Abduallah</a:t>
            </a:r>
            <a:r>
              <a:rPr lang="en-US" altLang="zh-CN" sz="2400" i="1" dirty="0"/>
              <a:t>, p. 55 </a:t>
            </a:r>
            <a:endParaRPr lang="zh-CN" altLang="zh-CN" sz="2400" dirty="0"/>
          </a:p>
          <a:p>
            <a:pPr>
              <a:defRPr/>
            </a:pPr>
            <a:endParaRPr lang="en-US" altLang="zh-CN" b="1" dirty="0">
              <a:solidFill>
                <a:srgbClr val="009900"/>
              </a:solidFill>
              <a:effectLst>
                <a:outerShdw blurRad="38100" dist="38100" dir="2700000" algn="tl">
                  <a:srgbClr val="000000"/>
                </a:outerShdw>
              </a:effectLst>
              <a:latin typeface="新宋体" pitchFamily="49" charset="-122"/>
              <a:ea typeface="经典楷体简"/>
              <a:cs typeface="经典楷体简"/>
            </a:endParaRPr>
          </a:p>
          <a:p>
            <a:pPr>
              <a:defRPr/>
            </a:pPr>
            <a:endParaRPr lang="en-US" altLang="zh-CN" sz="1800" b="1" dirty="0">
              <a:solidFill>
                <a:srgbClr val="009900"/>
              </a:solidFill>
              <a:effectLst>
                <a:outerShdw blurRad="38100" dist="38100" dir="2700000" algn="tl">
                  <a:srgbClr val="000000"/>
                </a:outerShdw>
              </a:effectLst>
              <a:latin typeface="新宋体" pitchFamily="49" charset="-122"/>
              <a:ea typeface="经典楷体简"/>
              <a:cs typeface="经典楷体简"/>
            </a:endParaRPr>
          </a:p>
          <a:p>
            <a:pPr>
              <a:defRPr/>
            </a:pPr>
            <a:endParaRPr lang="en-US" altLang="zh-CN" b="1" dirty="0">
              <a:solidFill>
                <a:srgbClr val="009900"/>
              </a:solidFill>
              <a:effectLst>
                <a:outerShdw blurRad="38100" dist="38100" dir="2700000" algn="tl">
                  <a:srgbClr val="000000"/>
                </a:outerShdw>
              </a:effectLst>
              <a:ea typeface="经典楷体简"/>
              <a:cs typeface="经典楷体简"/>
            </a:endParaRPr>
          </a:p>
        </p:txBody>
      </p:sp>
    </p:spTree>
    <p:extLst>
      <p:ext uri="{BB962C8B-B14F-4D97-AF65-F5344CB8AC3E}">
        <p14:creationId xmlns:p14="http://schemas.microsoft.com/office/powerpoint/2010/main" val="252089528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Slide Number Placeholder 3"/>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defRPr/>
            </a:pPr>
            <a:fld id="{33470213-FBD0-4CD4-A332-0217CF70ABC2}" type="slidenum">
              <a:rPr lang="zh-CN" altLang="en-US" sz="1400" b="1">
                <a:effectLst>
                  <a:outerShdw blurRad="38100" dist="38100" dir="2700000" algn="tl">
                    <a:srgbClr val="FFFFFF"/>
                  </a:outerShdw>
                </a:effectLst>
                <a:ea typeface="新宋体" pitchFamily="49" charset="-122"/>
              </a:rPr>
              <a:pPr>
                <a:defRPr/>
              </a:pPr>
              <a:t>133</a:t>
            </a:fld>
            <a:endParaRPr lang="en-US" altLang="zh-CN" sz="1400" b="1">
              <a:effectLst>
                <a:outerShdw blurRad="38100" dist="38100" dir="2700000" algn="tl">
                  <a:srgbClr val="FFFFFF"/>
                </a:outerShdw>
              </a:effectLst>
              <a:ea typeface="新宋体" pitchFamily="49" charset="-122"/>
            </a:endParaRPr>
          </a:p>
        </p:txBody>
      </p:sp>
      <p:sp>
        <p:nvSpPr>
          <p:cNvPr id="105474" name="Text Box 2"/>
          <p:cNvSpPr txBox="1">
            <a:spLocks noChangeArrowheads="1"/>
          </p:cNvSpPr>
          <p:nvPr/>
        </p:nvSpPr>
        <p:spPr bwMode="auto">
          <a:xfrm>
            <a:off x="0" y="1"/>
            <a:ext cx="12192000" cy="3540125"/>
          </a:xfrm>
          <a:prstGeom prst="rect">
            <a:avLst/>
          </a:prstGeom>
          <a:noFill/>
          <a:ln w="9525">
            <a:noFill/>
            <a:miter lim="800000"/>
            <a:headEnd/>
            <a:tailEnd/>
          </a:ln>
          <a:effectLst/>
        </p:spPr>
        <p:txBody>
          <a:bodyPr wrap="square">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defRPr/>
            </a:pPr>
            <a:r>
              <a:rPr lang="zh-CN" altLang="en-US" b="1" dirty="0">
                <a:latin typeface="Microsoft JhengHei" panose="020B0604030504040204" pitchFamily="34" charset="-120"/>
                <a:ea typeface="Microsoft JhengHei" panose="020B0604030504040204" pitchFamily="34" charset="-120"/>
                <a:cs typeface="经典楷体简"/>
              </a:rPr>
              <a:t>穆罕默德说</a:t>
            </a:r>
            <a:r>
              <a:rPr lang="en-US" altLang="zh-CN" b="1" dirty="0">
                <a:latin typeface="Microsoft JhengHei" panose="020B0604030504040204" pitchFamily="34" charset="-120"/>
                <a:ea typeface="Microsoft JhengHei" panose="020B0604030504040204" pitchFamily="34" charset="-120"/>
                <a:cs typeface="经典楷体简"/>
              </a:rPr>
              <a:t>…</a:t>
            </a:r>
          </a:p>
          <a:p>
            <a:pPr>
              <a:defRPr/>
            </a:pPr>
            <a:r>
              <a:rPr lang="zh-CN" altLang="en-US" b="1" dirty="0">
                <a:solidFill>
                  <a:srgbClr val="009900"/>
                </a:solidFill>
                <a:latin typeface="Microsoft JhengHei" panose="020B0604030504040204" pitchFamily="34" charset="-120"/>
                <a:ea typeface="Microsoft JhengHei" panose="020B0604030504040204" pitchFamily="34" charset="-120"/>
                <a:cs typeface="经典楷体简"/>
              </a:rPr>
              <a:t>他（马迪）将分割产业，用先知的圣行来治理民众，并在全地建立伊斯兰的信仰。他将维持七年时间，然后死去，穆斯林将为他祷告</a:t>
            </a:r>
            <a:r>
              <a:rPr lang="en-US" altLang="zh-CN" b="1" dirty="0">
                <a:solidFill>
                  <a:srgbClr val="009900"/>
                </a:solidFill>
                <a:latin typeface="Microsoft JhengHei" panose="020B0604030504040204" pitchFamily="34" charset="-120"/>
                <a:ea typeface="Microsoft JhengHei" panose="020B0604030504040204" pitchFamily="34" charset="-120"/>
                <a:cs typeface="经典楷体简"/>
              </a:rPr>
              <a:t>29</a:t>
            </a:r>
            <a:r>
              <a:rPr lang="zh-CN" altLang="en-US" b="1" dirty="0">
                <a:solidFill>
                  <a:srgbClr val="009900"/>
                </a:solidFill>
                <a:latin typeface="Microsoft JhengHei" panose="020B0604030504040204" pitchFamily="34" charset="-120"/>
                <a:ea typeface="Microsoft JhengHei" panose="020B0604030504040204" pitchFamily="34" charset="-120"/>
                <a:cs typeface="经典楷体简"/>
              </a:rPr>
              <a:t>。</a:t>
            </a:r>
            <a:r>
              <a:rPr lang="zh-CN" altLang="en-US" b="1" dirty="0">
                <a:latin typeface="Microsoft JhengHei" panose="020B0604030504040204" pitchFamily="34" charset="-120"/>
                <a:ea typeface="Microsoft JhengHei" panose="020B0604030504040204" pitchFamily="34" charset="-120"/>
                <a:cs typeface="经典楷体简"/>
              </a:rPr>
              <a:t>                </a:t>
            </a:r>
            <a:endParaRPr lang="zh-CN" altLang="zh-TW" b="1" dirty="0">
              <a:latin typeface="Microsoft JhengHei" panose="020B0604030504040204" pitchFamily="34" charset="-120"/>
              <a:ea typeface="Microsoft JhengHei" panose="020B0604030504040204" pitchFamily="34" charset="-120"/>
              <a:cs typeface="经典楷体简"/>
            </a:endParaRPr>
          </a:p>
          <a:p>
            <a:pPr>
              <a:defRPr/>
            </a:pPr>
            <a:endParaRPr lang="zh-CN" altLang="en-US" b="1" dirty="0">
              <a:solidFill>
                <a:srgbClr val="009900"/>
              </a:solidFill>
              <a:latin typeface="Microsoft JhengHei" panose="020B0604030504040204" pitchFamily="34" charset="-120"/>
              <a:ea typeface="Microsoft JhengHei" panose="020B0604030504040204" pitchFamily="34" charset="-120"/>
              <a:cs typeface="经典楷体简"/>
            </a:endParaRPr>
          </a:p>
          <a:p>
            <a:pPr>
              <a:defRPr/>
            </a:pPr>
            <a:r>
              <a:rPr lang="zh-CN" altLang="en-US" b="1" dirty="0">
                <a:solidFill>
                  <a:srgbClr val="0033CC"/>
                </a:solidFill>
                <a:latin typeface="Microsoft JhengHei" panose="020B0604030504040204" pitchFamily="34" charset="-120"/>
                <a:ea typeface="Microsoft JhengHei" panose="020B0604030504040204" pitchFamily="34" charset="-120"/>
                <a:cs typeface="经典楷体简"/>
              </a:rPr>
              <a:t>马迪，骑白色马的人 </a:t>
            </a:r>
          </a:p>
          <a:p>
            <a:pPr>
              <a:defRPr/>
            </a:pPr>
            <a:r>
              <a:rPr lang="zh-CN" altLang="en-US" b="1" dirty="0">
                <a:latin typeface="Microsoft JhengHei" panose="020B0604030504040204" pitchFamily="34" charset="-120"/>
                <a:ea typeface="Microsoft JhengHei" panose="020B0604030504040204" pitchFamily="34" charset="-120"/>
                <a:cs typeface="经典楷体简"/>
              </a:rPr>
              <a:t>马迪被认为是</a:t>
            </a:r>
            <a:r>
              <a:rPr lang="zh-TW" altLang="en-US" b="1" dirty="0">
                <a:latin typeface="Microsoft JhengHei" panose="020B0604030504040204" pitchFamily="34" charset="-120"/>
                <a:ea typeface="Microsoft JhengHei" panose="020B0604030504040204" pitchFamily="34" charset="-120"/>
                <a:cs typeface="经典楷体简"/>
              </a:rPr>
              <a:t>启示录六章中</a:t>
            </a:r>
            <a:r>
              <a:rPr lang="zh-CN" altLang="en-US" b="1" dirty="0">
                <a:latin typeface="Microsoft JhengHei" panose="020B0604030504040204" pitchFamily="34" charset="-120"/>
                <a:ea typeface="Microsoft JhengHei" panose="020B0604030504040204" pitchFamily="34" charset="-120"/>
                <a:cs typeface="经典楷体简"/>
              </a:rPr>
              <a:t>骑白马的人。</a:t>
            </a:r>
          </a:p>
        </p:txBody>
      </p:sp>
    </p:spTree>
    <p:extLst>
      <p:ext uri="{BB962C8B-B14F-4D97-AF65-F5344CB8AC3E}">
        <p14:creationId xmlns:p14="http://schemas.microsoft.com/office/powerpoint/2010/main" val="120930911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Slide Number Placeholder 3"/>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fld id="{B17FF6E6-BD0A-480E-8462-079AA78983C7}" type="slidenum">
              <a:rPr lang="zh-CN" altLang="en-US" sz="1400" b="1">
                <a:effectLst>
                  <a:outerShdw blurRad="38100" dist="38100" dir="2700000" algn="tl">
                    <a:srgbClr val="FFFFFF"/>
                  </a:outerShdw>
                </a:effectLst>
                <a:ea typeface="新宋体" panose="02010609030101010101" pitchFamily="49" charset="-122"/>
              </a:rPr>
              <a:pPr eaLnBrk="1" hangingPunct="1">
                <a:defRPr/>
              </a:pPr>
              <a:t>134</a:t>
            </a:fld>
            <a:endParaRPr lang="en-US" altLang="zh-CN" sz="1400" b="1">
              <a:effectLst>
                <a:outerShdw blurRad="38100" dist="38100" dir="2700000" algn="tl">
                  <a:srgbClr val="FFFFFF"/>
                </a:outerShdw>
              </a:effectLst>
              <a:ea typeface="新宋体" panose="02010609030101010101" pitchFamily="49" charset="-122"/>
            </a:endParaRPr>
          </a:p>
        </p:txBody>
      </p:sp>
      <p:sp>
        <p:nvSpPr>
          <p:cNvPr id="105474" name="Text Box 2"/>
          <p:cNvSpPr txBox="1">
            <a:spLocks noChangeArrowheads="1"/>
          </p:cNvSpPr>
          <p:nvPr/>
        </p:nvSpPr>
        <p:spPr bwMode="auto">
          <a:xfrm>
            <a:off x="-1" y="0"/>
            <a:ext cx="12192001" cy="6986528"/>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1" dirty="0">
                <a:latin typeface="Microsoft JhengHei" panose="020B0604030504040204" pitchFamily="34" charset="-120"/>
                <a:ea typeface="Microsoft JhengHei" panose="020B0604030504040204" pitchFamily="34" charset="-120"/>
              </a:rPr>
              <a:t>穆罕默德说</a:t>
            </a:r>
            <a:r>
              <a:rPr lang="en-US" altLang="zh-CN" sz="2800" b="1" dirty="0">
                <a:latin typeface="Microsoft JhengHei" panose="020B0604030504040204" pitchFamily="34" charset="-120"/>
                <a:ea typeface="Microsoft JhengHei" panose="020B0604030504040204" pitchFamily="34" charset="-120"/>
              </a:rPr>
              <a:t>…</a:t>
            </a:r>
          </a:p>
          <a:p>
            <a:pPr eaLnBrk="1" hangingPunct="1">
              <a:defRPr/>
            </a:pPr>
            <a:r>
              <a:rPr lang="zh-CN" altLang="en-US" sz="2800" b="1" dirty="0">
                <a:solidFill>
                  <a:srgbClr val="009900"/>
                </a:solidFill>
                <a:latin typeface="Microsoft JhengHei" panose="020B0604030504040204" pitchFamily="34" charset="-120"/>
                <a:ea typeface="Microsoft JhengHei" panose="020B0604030504040204" pitchFamily="34" charset="-120"/>
              </a:rPr>
              <a:t>他（马迪）将分割产业，用先知的圣行来治理民众，并在全地建立伊斯兰的信仰。他将维持七年时间，然后死去，穆斯林将为他祷告</a:t>
            </a:r>
            <a:endParaRPr lang="en-US" altLang="zh-CN" sz="28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r>
              <a:rPr lang="en-US" altLang="zh-CN" sz="2400" i="1" dirty="0" err="1">
                <a:latin typeface="Microsoft JhengHei" panose="020B0604030504040204" pitchFamily="34" charset="-120"/>
                <a:ea typeface="Microsoft JhengHei" panose="020B0604030504040204" pitchFamily="34" charset="-120"/>
              </a:rPr>
              <a:t>Sunan</a:t>
            </a:r>
            <a:r>
              <a:rPr lang="en-US" altLang="zh-CN" sz="2400" i="1" dirty="0">
                <a:latin typeface="Microsoft JhengHei" panose="020B0604030504040204" pitchFamily="34" charset="-120"/>
                <a:ea typeface="Microsoft JhengHei" panose="020B0604030504040204" pitchFamily="34" charset="-120"/>
              </a:rPr>
              <a:t> Abu </a:t>
            </a:r>
            <a:r>
              <a:rPr lang="en-US" altLang="zh-CN" sz="2400" i="1" dirty="0" err="1">
                <a:latin typeface="Microsoft JhengHei" panose="020B0604030504040204" pitchFamily="34" charset="-120"/>
                <a:ea typeface="Microsoft JhengHei" panose="020B0604030504040204" pitchFamily="34" charset="-120"/>
              </a:rPr>
              <a:t>Dawud</a:t>
            </a:r>
            <a:r>
              <a:rPr lang="en-US" altLang="zh-CN" sz="2400" i="1" dirty="0">
                <a:latin typeface="Microsoft JhengHei" panose="020B0604030504040204" pitchFamily="34" charset="-120"/>
                <a:ea typeface="Microsoft JhengHei" panose="020B0604030504040204" pitchFamily="34" charset="-120"/>
              </a:rPr>
              <a:t>, Book 36, Number 4273, </a:t>
            </a:r>
            <a:r>
              <a:rPr lang="en-US" altLang="zh-CN" sz="2400" dirty="0">
                <a:latin typeface="Microsoft JhengHei" panose="020B0604030504040204" pitchFamily="34" charset="-120"/>
                <a:ea typeface="Microsoft JhengHei" panose="020B0604030504040204" pitchFamily="34" charset="-120"/>
              </a:rPr>
              <a:t>Narrated by Umm </a:t>
            </a:r>
            <a:r>
              <a:rPr lang="en-US" altLang="zh-CN" sz="2400" dirty="0" err="1">
                <a:latin typeface="Microsoft JhengHei" panose="020B0604030504040204" pitchFamily="34" charset="-120"/>
                <a:ea typeface="Microsoft JhengHei" panose="020B0604030504040204" pitchFamily="34" charset="-120"/>
              </a:rPr>
              <a:t>Salamah</a:t>
            </a:r>
            <a:r>
              <a:rPr lang="en-US" altLang="zh-CN" sz="2400" dirty="0">
                <a:latin typeface="Microsoft JhengHei" panose="020B0604030504040204" pitchFamily="34" charset="-120"/>
                <a:ea typeface="Microsoft JhengHei" panose="020B0604030504040204" pitchFamily="34" charset="-120"/>
              </a:rPr>
              <a:t>, </a:t>
            </a:r>
            <a:r>
              <a:rPr lang="en-US" altLang="zh-CN" sz="2400" dirty="0" err="1">
                <a:latin typeface="Microsoft JhengHei" panose="020B0604030504040204" pitchFamily="34" charset="-120"/>
                <a:ea typeface="Microsoft JhengHei" panose="020B0604030504040204" pitchFamily="34" charset="-120"/>
              </a:rPr>
              <a:t>Ummul</a:t>
            </a:r>
            <a:r>
              <a:rPr lang="en-US" altLang="zh-CN" sz="2400" dirty="0">
                <a:latin typeface="Microsoft JhengHei" panose="020B0604030504040204" pitchFamily="34" charset="-120"/>
                <a:ea typeface="Microsoft JhengHei" panose="020B0604030504040204" pitchFamily="34" charset="-120"/>
              </a:rPr>
              <a:t> </a:t>
            </a:r>
            <a:r>
              <a:rPr lang="en-US" altLang="zh-CN" sz="2400" dirty="0" err="1">
                <a:latin typeface="Microsoft JhengHei" panose="020B0604030504040204" pitchFamily="34" charset="-120"/>
                <a:ea typeface="Microsoft JhengHei" panose="020B0604030504040204" pitchFamily="34" charset="-120"/>
              </a:rPr>
              <a:t>Mu'minin</a:t>
            </a:r>
            <a:r>
              <a:rPr lang="zh-CN" altLang="en-US" sz="2400" b="1" dirty="0">
                <a:solidFill>
                  <a:srgbClr val="009900"/>
                </a:solidFill>
                <a:latin typeface="Microsoft JhengHei" panose="020B0604030504040204" pitchFamily="34" charset="-120"/>
                <a:ea typeface="Microsoft JhengHei" panose="020B0604030504040204" pitchFamily="34" charset="-120"/>
              </a:rPr>
              <a:t>。</a:t>
            </a:r>
            <a:r>
              <a:rPr lang="zh-CN" altLang="en-US" sz="2400" b="1" dirty="0">
                <a:latin typeface="Microsoft JhengHei" panose="020B0604030504040204" pitchFamily="34" charset="-120"/>
                <a:ea typeface="Microsoft JhengHei" panose="020B0604030504040204" pitchFamily="34" charset="-120"/>
              </a:rPr>
              <a:t>                </a:t>
            </a:r>
            <a:endParaRPr lang="zh-CN" altLang="zh-TW" sz="2400" b="1" dirty="0">
              <a:latin typeface="Microsoft JhengHei" panose="020B0604030504040204" pitchFamily="34" charset="-120"/>
              <a:ea typeface="Microsoft JhengHei" panose="020B0604030504040204" pitchFamily="34" charset="-120"/>
            </a:endParaRPr>
          </a:p>
          <a:p>
            <a:pPr eaLnBrk="1" hangingPunct="1">
              <a:defRPr/>
            </a:pPr>
            <a:endParaRPr lang="zh-CN" altLang="en-US" sz="28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solidFill>
                  <a:srgbClr val="0033CC"/>
                </a:solidFill>
                <a:latin typeface="Microsoft JhengHei" panose="020B0604030504040204" pitchFamily="34" charset="-120"/>
                <a:ea typeface="Microsoft JhengHei" panose="020B0604030504040204" pitchFamily="34" charset="-120"/>
              </a:rPr>
              <a:t>马迪，骑白色马的人 </a:t>
            </a:r>
          </a:p>
          <a:p>
            <a:pPr eaLnBrk="1" hangingPunct="1">
              <a:defRPr/>
            </a:pPr>
            <a:r>
              <a:rPr lang="zh-CN" altLang="en-US" sz="2800" b="1" dirty="0">
                <a:latin typeface="Microsoft JhengHei" panose="020B0604030504040204" pitchFamily="34" charset="-120"/>
                <a:ea typeface="Microsoft JhengHei" panose="020B0604030504040204" pitchFamily="34" charset="-120"/>
              </a:rPr>
              <a:t>马迪被认为是</a:t>
            </a:r>
            <a:r>
              <a:rPr lang="zh-TW" altLang="en-US" sz="2800" b="1" dirty="0">
                <a:latin typeface="Microsoft JhengHei" panose="020B0604030504040204" pitchFamily="34" charset="-120"/>
                <a:ea typeface="Microsoft JhengHei" panose="020B0604030504040204" pitchFamily="34" charset="-120"/>
              </a:rPr>
              <a:t>启示录六章中</a:t>
            </a:r>
            <a:r>
              <a:rPr lang="zh-CN" altLang="en-US" sz="2800" b="1" dirty="0">
                <a:latin typeface="Microsoft JhengHei" panose="020B0604030504040204" pitchFamily="34" charset="-120"/>
                <a:ea typeface="Microsoft JhengHei" panose="020B0604030504040204" pitchFamily="34" charset="-120"/>
              </a:rPr>
              <a:t>骑白马的人。</a:t>
            </a:r>
            <a:r>
              <a:rPr lang="zh-TW" altLang="en-US" sz="2800" b="1" dirty="0">
                <a:latin typeface="Microsoft JhengHei" panose="020B0604030504040204" pitchFamily="34" charset="-120"/>
                <a:ea typeface="Microsoft JhengHei" panose="020B0604030504040204" pitchFamily="34" charset="-120"/>
              </a:rPr>
              <a:t>初期</a:t>
            </a:r>
            <a:r>
              <a:rPr lang="zh-CN" altLang="en-US" sz="2800" b="1" dirty="0">
                <a:latin typeface="Microsoft JhengHei" panose="020B0604030504040204" pitchFamily="34" charset="-120"/>
                <a:ea typeface="Microsoft JhengHei" panose="020B0604030504040204" pitchFamily="34" charset="-120"/>
              </a:rPr>
              <a:t>穆斯林学者</a:t>
            </a:r>
            <a:r>
              <a:rPr lang="en-US" altLang="zh-CN" sz="2800" b="1" dirty="0" err="1">
                <a:latin typeface="Microsoft JhengHei" panose="020B0604030504040204" pitchFamily="34" charset="-120"/>
                <a:ea typeface="Microsoft JhengHei" panose="020B0604030504040204" pitchFamily="34" charset="-120"/>
              </a:rPr>
              <a:t>Ka’b</a:t>
            </a:r>
            <a:r>
              <a:rPr lang="en-US" altLang="zh-CN" sz="2800" b="1" dirty="0">
                <a:latin typeface="Microsoft JhengHei" panose="020B0604030504040204" pitchFamily="34" charset="-120"/>
                <a:ea typeface="Microsoft JhengHei" panose="020B0604030504040204" pitchFamily="34" charset="-120"/>
              </a:rPr>
              <a:t> al-</a:t>
            </a:r>
            <a:r>
              <a:rPr lang="en-US" altLang="zh-CN" sz="2800" b="1" dirty="0" err="1">
                <a:latin typeface="Microsoft JhengHei" panose="020B0604030504040204" pitchFamily="34" charset="-120"/>
                <a:ea typeface="Microsoft JhengHei" panose="020B0604030504040204" pitchFamily="34" charset="-120"/>
              </a:rPr>
              <a:t>Ahbar</a:t>
            </a:r>
            <a:r>
              <a:rPr lang="en-US" altLang="zh-CN" sz="2800" b="1" dirty="0">
                <a:latin typeface="Microsoft JhengHei" panose="020B0604030504040204" pitchFamily="34" charset="-120"/>
                <a:ea typeface="Microsoft JhengHei" panose="020B0604030504040204" pitchFamily="34" charset="-120"/>
              </a:rPr>
              <a:t>, </a:t>
            </a:r>
            <a:r>
              <a:rPr lang="zh-CN" altLang="en-US" sz="2800" b="1" dirty="0">
                <a:latin typeface="Microsoft JhengHei" panose="020B0604030504040204" pitchFamily="34" charset="-120"/>
                <a:ea typeface="Microsoft JhengHei" panose="020B0604030504040204" pitchFamily="34" charset="-120"/>
              </a:rPr>
              <a:t>是可信赖的圣训传送者。</a:t>
            </a:r>
            <a:r>
              <a:rPr lang="zh-CN" altLang="en-US" sz="2800" b="1" dirty="0">
                <a:solidFill>
                  <a:srgbClr val="008000"/>
                </a:solidFill>
                <a:latin typeface="Microsoft JhengHei" panose="020B0604030504040204" pitchFamily="34" charset="-120"/>
                <a:ea typeface="Microsoft JhengHei" panose="020B0604030504040204" pitchFamily="34" charset="-120"/>
              </a:rPr>
              <a:t>他认为启示录中骑白马的人就是马迪</a:t>
            </a:r>
            <a:r>
              <a:rPr lang="zh-TW" altLang="en-US" sz="2800" b="1" dirty="0">
                <a:solidFill>
                  <a:srgbClr val="008000"/>
                </a:solidFill>
                <a:latin typeface="Microsoft JhengHei" panose="020B0604030504040204" pitchFamily="34" charset="-120"/>
                <a:ea typeface="Microsoft JhengHei" panose="020B0604030504040204" pitchFamily="34" charset="-120"/>
              </a:rPr>
              <a:t>。</a:t>
            </a:r>
          </a:p>
          <a:p>
            <a:pPr eaLnBrk="1" hangingPunct="1">
              <a:defRPr/>
            </a:pPr>
            <a:r>
              <a:rPr lang="zh-CN" altLang="en-US" sz="2800" b="1" dirty="0">
                <a:latin typeface="Microsoft JhengHei" panose="020B0604030504040204" pitchFamily="34" charset="-120"/>
                <a:ea typeface="Microsoft JhengHei" panose="020B0604030504040204" pitchFamily="34" charset="-120"/>
              </a:rPr>
              <a:t>著名埃及作者</a:t>
            </a:r>
            <a:r>
              <a:rPr lang="en-US" altLang="zh-CN" sz="2800" b="1" dirty="0">
                <a:latin typeface="Microsoft JhengHei" panose="020B0604030504040204" pitchFamily="34" charset="-120"/>
                <a:ea typeface="Microsoft JhengHei" panose="020B0604030504040204" pitchFamily="34" charset="-120"/>
              </a:rPr>
              <a:t>Muhammad </a:t>
            </a:r>
            <a:r>
              <a:rPr lang="en-US" altLang="zh-CN" sz="2800" b="1" dirty="0" err="1">
                <a:latin typeface="Microsoft JhengHei" panose="020B0604030504040204" pitchFamily="34" charset="-120"/>
                <a:ea typeface="Microsoft JhengHei" panose="020B0604030504040204" pitchFamily="34" charset="-120"/>
              </a:rPr>
              <a:t>Izzat</a:t>
            </a:r>
            <a:r>
              <a:rPr lang="zh-CN" altLang="en-US" sz="2800" b="1" dirty="0">
                <a:latin typeface="Microsoft JhengHei" panose="020B0604030504040204" pitchFamily="34" charset="-120"/>
                <a:ea typeface="Microsoft JhengHei" panose="020B0604030504040204" pitchFamily="34" charset="-120"/>
              </a:rPr>
              <a:t>和</a:t>
            </a:r>
            <a:r>
              <a:rPr lang="en-US" altLang="zh-CN" sz="2800" b="1" dirty="0">
                <a:latin typeface="Microsoft JhengHei" panose="020B0604030504040204" pitchFamily="34" charset="-120"/>
                <a:ea typeface="Microsoft JhengHei" panose="020B0604030504040204" pitchFamily="34" charset="-120"/>
              </a:rPr>
              <a:t>Muhammad ‘</a:t>
            </a:r>
            <a:r>
              <a:rPr lang="en-US" altLang="zh-CN" sz="2800" b="1" dirty="0" err="1">
                <a:latin typeface="Microsoft JhengHei" panose="020B0604030504040204" pitchFamily="34" charset="-120"/>
                <a:ea typeface="Microsoft JhengHei" panose="020B0604030504040204" pitchFamily="34" charset="-120"/>
              </a:rPr>
              <a:t>Arif</a:t>
            </a:r>
            <a:r>
              <a:rPr lang="zh-CN" altLang="en-US" sz="2800" b="1" dirty="0">
                <a:latin typeface="Microsoft JhengHei" panose="020B0604030504040204" pitchFamily="34" charset="-120"/>
                <a:ea typeface="Microsoft JhengHei" panose="020B0604030504040204" pitchFamily="34" charset="-120"/>
              </a:rPr>
              <a:t>在他们</a:t>
            </a:r>
            <a:r>
              <a:rPr lang="en-US" altLang="zh-CN"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马赫迪和末日</a:t>
            </a:r>
            <a:r>
              <a:rPr lang="en-US" altLang="zh-CN" sz="2800" b="1" dirty="0">
                <a:latin typeface="Microsoft JhengHei" panose="020B0604030504040204" pitchFamily="34" charset="-120"/>
                <a:ea typeface="Microsoft JhengHei" panose="020B0604030504040204" pitchFamily="34" charset="-120"/>
              </a:rPr>
              <a:t>Al Mahdi and the End of Time》</a:t>
            </a:r>
            <a:r>
              <a:rPr lang="zh-CN" altLang="en-US" sz="2800" b="1" dirty="0">
                <a:latin typeface="Microsoft JhengHei" panose="020B0604030504040204" pitchFamily="34" charset="-120"/>
                <a:ea typeface="Microsoft JhengHei" panose="020B0604030504040204" pitchFamily="34" charset="-120"/>
              </a:rPr>
              <a:t>一书中支持了这观点</a:t>
            </a:r>
            <a:endParaRPr lang="zh-CN" altLang="zh-TW" sz="2800" b="1" dirty="0">
              <a:latin typeface="Microsoft JhengHei" panose="020B0604030504040204" pitchFamily="34" charset="-120"/>
              <a:ea typeface="Microsoft JhengHei" panose="020B0604030504040204" pitchFamily="34" charset="-120"/>
            </a:endParaRPr>
          </a:p>
          <a:p>
            <a:pPr eaLnBrk="1" hangingPunct="1">
              <a:defRPr/>
            </a:pPr>
            <a:endParaRPr lang="en-US" altLang="zh-CN" sz="2800" b="1" dirty="0">
              <a:solidFill>
                <a:srgbClr val="0033CC"/>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solidFill>
                  <a:srgbClr val="0033CC"/>
                </a:solidFill>
                <a:latin typeface="Microsoft JhengHei" panose="020B0604030504040204" pitchFamily="34" charset="-120"/>
                <a:ea typeface="Microsoft JhengHei" panose="020B0604030504040204" pitchFamily="34" charset="-120"/>
              </a:rPr>
              <a:t>我发现马迪被记载在众先知的书里面</a:t>
            </a:r>
            <a:r>
              <a:rPr lang="en-US" altLang="zh-CN" sz="2800" b="1" dirty="0">
                <a:solidFill>
                  <a:srgbClr val="0033CC"/>
                </a:solidFill>
                <a:latin typeface="Microsoft JhengHei" panose="020B0604030504040204" pitchFamily="34" charset="-120"/>
                <a:ea typeface="Microsoft JhengHei" panose="020B0604030504040204" pitchFamily="34" charset="-120"/>
              </a:rPr>
              <a:t>…</a:t>
            </a:r>
            <a:r>
              <a:rPr lang="zh-CN" altLang="en-US" sz="2800" b="1" dirty="0">
                <a:solidFill>
                  <a:srgbClr val="0033CC"/>
                </a:solidFill>
                <a:latin typeface="Microsoft JhengHei" panose="020B0604030504040204" pitchFamily="34" charset="-120"/>
                <a:ea typeface="Microsoft JhengHei" panose="020B0604030504040204" pitchFamily="34" charset="-120"/>
              </a:rPr>
              <a:t>启示录</a:t>
            </a:r>
            <a:r>
              <a:rPr lang="zh-TW" altLang="en-US" sz="2800" b="1" dirty="0">
                <a:solidFill>
                  <a:srgbClr val="0033CC"/>
                </a:solidFill>
                <a:latin typeface="Microsoft JhengHei" panose="020B0604030504040204" pitchFamily="34" charset="-120"/>
                <a:ea typeface="Microsoft JhengHei" panose="020B0604030504040204" pitchFamily="34" charset="-120"/>
              </a:rPr>
              <a:t>六章</a:t>
            </a:r>
            <a:r>
              <a:rPr lang="zh-CN" altLang="en-US" sz="2800" b="1" dirty="0">
                <a:solidFill>
                  <a:srgbClr val="0033CC"/>
                </a:solidFill>
                <a:latin typeface="Microsoft JhengHei" panose="020B0604030504040204" pitchFamily="34" charset="-120"/>
                <a:ea typeface="Microsoft JhengHei" panose="020B0604030504040204" pitchFamily="34" charset="-120"/>
              </a:rPr>
              <a:t>中说：「我就观看，见有一匹白马，骑在马上</a:t>
            </a:r>
            <a:r>
              <a:rPr lang="en-US" altLang="zh-CN" sz="2800" b="1" dirty="0">
                <a:solidFill>
                  <a:srgbClr val="0033CC"/>
                </a:solidFill>
                <a:latin typeface="Microsoft JhengHei" panose="020B0604030504040204" pitchFamily="34" charset="-120"/>
                <a:ea typeface="Microsoft JhengHei" panose="020B0604030504040204" pitchFamily="34" charset="-120"/>
              </a:rPr>
              <a:t>…</a:t>
            </a:r>
            <a:r>
              <a:rPr lang="zh-CN" altLang="en-US" sz="2800" b="1" dirty="0">
                <a:solidFill>
                  <a:srgbClr val="0033CC"/>
                </a:solidFill>
                <a:latin typeface="Microsoft JhengHei" panose="020B0604030504040204" pitchFamily="34" charset="-120"/>
                <a:ea typeface="Microsoft JhengHei" panose="020B0604030504040204" pitchFamily="34" charset="-120"/>
              </a:rPr>
              <a:t>他便出来，胜了又胜。」</a:t>
            </a:r>
            <a:r>
              <a:rPr lang="zh-CN" altLang="en-US" sz="2800" b="1" dirty="0">
                <a:solidFill>
                  <a:srgbClr val="0000FF"/>
                </a:solidFill>
                <a:latin typeface="Microsoft JhengHei" panose="020B0604030504040204" pitchFamily="34" charset="-120"/>
                <a:ea typeface="Microsoft JhengHei" panose="020B0604030504040204" pitchFamily="34" charset="-120"/>
              </a:rPr>
              <a:t>很明显，这个人就是马迪，他骑在白马上，用古兰经来（公正地）评判事务，跟着他的人额头上都有俯首敬拜的</a:t>
            </a:r>
            <a:r>
              <a:rPr lang="zh-CN" altLang="en-US" sz="2400" b="1" dirty="0">
                <a:solidFill>
                  <a:srgbClr val="0000FF"/>
                </a:solidFill>
                <a:latin typeface="Microsoft JhengHei" panose="020B0604030504040204" pitchFamily="34" charset="-120"/>
                <a:ea typeface="Microsoft JhengHei" panose="020B0604030504040204" pitchFamily="34" charset="-120"/>
              </a:rPr>
              <a:t>印迹 </a:t>
            </a:r>
            <a:r>
              <a:rPr lang="en-US" altLang="zh-CN" sz="2400" dirty="0" err="1">
                <a:latin typeface="Microsoft JhengHei" panose="020B0604030504040204" pitchFamily="34" charset="-120"/>
                <a:ea typeface="Microsoft JhengHei" panose="020B0604030504040204" pitchFamily="34" charset="-120"/>
              </a:rPr>
              <a:t>Izzat</a:t>
            </a:r>
            <a:r>
              <a:rPr lang="en-US" altLang="zh-CN" sz="2400" dirty="0">
                <a:latin typeface="Microsoft JhengHei" panose="020B0604030504040204" pitchFamily="34" charset="-120"/>
                <a:ea typeface="Microsoft JhengHei" panose="020B0604030504040204" pitchFamily="34" charset="-120"/>
              </a:rPr>
              <a:t> and </a:t>
            </a:r>
            <a:r>
              <a:rPr lang="en-US" altLang="zh-CN" sz="2400" dirty="0" err="1">
                <a:latin typeface="Microsoft JhengHei" panose="020B0604030504040204" pitchFamily="34" charset="-120"/>
                <a:ea typeface="Microsoft JhengHei" panose="020B0604030504040204" pitchFamily="34" charset="-120"/>
              </a:rPr>
              <a:t>Arif</a:t>
            </a:r>
            <a:r>
              <a:rPr lang="en-US" altLang="zh-CN" sz="2400" dirty="0">
                <a:latin typeface="Microsoft JhengHei" panose="020B0604030504040204" pitchFamily="34" charset="-120"/>
                <a:ea typeface="Microsoft JhengHei" panose="020B0604030504040204" pitchFamily="34" charset="-120"/>
              </a:rPr>
              <a:t>, p. 15</a:t>
            </a:r>
            <a:r>
              <a:rPr lang="zh-CN" altLang="en-US" sz="2800" b="1" dirty="0">
                <a:solidFill>
                  <a:srgbClr val="0000FF"/>
                </a:solidFill>
                <a:latin typeface="Microsoft JhengHei" panose="020B0604030504040204" pitchFamily="34" charset="-120"/>
                <a:ea typeface="Microsoft JhengHei" panose="020B0604030504040204" pitchFamily="34" charset="-120"/>
              </a:rPr>
              <a:t>（兽的印记</a:t>
            </a:r>
            <a:r>
              <a:rPr lang="en-US" altLang="zh-CN" sz="2800" b="1" dirty="0">
                <a:solidFill>
                  <a:srgbClr val="0000FF"/>
                </a:solidFill>
                <a:latin typeface="Microsoft JhengHei" panose="020B0604030504040204" pitchFamily="34" charset="-120"/>
                <a:ea typeface="Microsoft JhengHei" panose="020B0604030504040204" pitchFamily="34" charset="-120"/>
              </a:rPr>
              <a:t>666?</a:t>
            </a:r>
            <a:r>
              <a:rPr lang="zh-CN" altLang="en-US" sz="2800" b="1" dirty="0">
                <a:solidFill>
                  <a:srgbClr val="0000FF"/>
                </a:solidFill>
                <a:latin typeface="Microsoft JhengHei" panose="020B0604030504040204" pitchFamily="34" charset="-120"/>
                <a:ea typeface="Microsoft JhengHei" panose="020B0604030504040204" pitchFamily="34" charset="-120"/>
              </a:rPr>
              <a:t>）</a:t>
            </a:r>
            <a:endParaRPr lang="zh-CN" altLang="en-US" sz="28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503894227"/>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0"/>
            <a:ext cx="12192000" cy="5262979"/>
          </a:xfrm>
          <a:prstGeom prst="rect">
            <a:avLst/>
          </a:prstGeom>
        </p:spPr>
        <p:txBody>
          <a:bodyPr wrap="square">
            <a:spAutoFit/>
          </a:bodyPr>
          <a:lstStyle/>
          <a:p>
            <a:pPr algn="just">
              <a:spcAft>
                <a:spcPts val="0"/>
              </a:spcAft>
            </a:pPr>
            <a:r>
              <a:rPr lang="zh-CN" altLang="zh-CN" sz="2800" b="1" kern="100" dirty="0">
                <a:solidFill>
                  <a:srgbClr val="800080"/>
                </a:solidFill>
                <a:latin typeface="Calibri" panose="020F0502020204030204" pitchFamily="34" charset="0"/>
                <a:ea typeface="SimHei" panose="02010609060101010101" pitchFamily="49" charset="-122"/>
                <a:cs typeface="Times New Roman" panose="02020603050405020304" pitchFamily="18" charset="0"/>
              </a:rPr>
              <a:t>关于马迪论点的总结：</a:t>
            </a:r>
            <a:r>
              <a:rPr lang="en-US" altLang="zh-CN" sz="2800" b="1" kern="100" dirty="0">
                <a:solidFill>
                  <a:srgbClr val="800080"/>
                </a:solidFill>
                <a:latin typeface="Calibri" panose="020F0502020204030204" pitchFamily="34" charset="0"/>
                <a:ea typeface="SimHei" panose="02010609060101010101" pitchFamily="49" charset="-122"/>
                <a:cs typeface="Times New Roman" panose="02020603050405020304" pitchFamily="18" charset="0"/>
              </a:rPr>
              <a:t>                                                                               </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1.</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马赫迪是伊斯兰麦西哈（弥赛亚）式的人物。</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2.</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他将是穆罕默德的后裔，具有穆罕默德的名字（穆罕默德本阿卜杜拉）。</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3.</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他是个非常虔敬的穆斯林。</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4.</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他是个精神、政治和军事上的世界领袖。</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5.</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他将在地上遭受巨大骚乱和苦难之后出现。</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6.</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他将在世界建立公平和正义，消灭暴政和压迫</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7.</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他是全世界穆斯林的哈里发和伊玛目（真主代理人和领袖）。</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8.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他将引领一场世界革命，建立新的世界秩序。</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9.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他将领导回教军事行动，攻击所有反对他的人。</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10.</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他将入侵许多国家。</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按圣经所说的，他将要改变节期和律法（</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70-77</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），他将以斩首的方式</a:t>
            </a:r>
            <a:r>
              <a:rPr lang="en-MY" altLang="zh-CN" sz="2800" b="1" kern="100" dirty="0">
                <a:latin typeface="Calibri" panose="020F0502020204030204" pitchFamily="34" charset="0"/>
                <a:ea typeface="SimHei" panose="02010609060101010101" pitchFamily="49" charset="-122"/>
                <a:cs typeface="Times New Roman" panose="02020603050405020304" pitchFamily="18" charset="0"/>
              </a:rPr>
              <a:t>(65-69),</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处死许多反对的人，</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57502928"/>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 y="131788"/>
            <a:ext cx="12125325" cy="5262979"/>
          </a:xfrm>
          <a:prstGeom prst="rect">
            <a:avLst/>
          </a:prstGeom>
        </p:spPr>
        <p:txBody>
          <a:bodyPr wrap="square">
            <a:spAutoFit/>
          </a:bodyPr>
          <a:lstStyle/>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11.</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他将与一个祭司世系的犹太人，定一个七年的和平条约。</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                                                                   </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12.</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他将为伊斯兰征服以色列，并领导穆斯林对犹 太人进行最后的屠杀战斗。</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13.</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他将於耶路撒冷建立新的伊斯兰世界中心。</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14.</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他将统治全地七年的时间</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15.</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他将让伊斯兰成为地上，唯一被遵从的宗教。</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16.</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他将骑着白马出现。</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17.</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他将发现先前没发现的圣经抄本，用来与犹太教徒辩论，并使一些有经</a:t>
            </a:r>
            <a:r>
              <a:rPr lang="en-MY" altLang="zh-CN" sz="2800" b="1" kern="100" dirty="0">
                <a:latin typeface="Calibri" panose="020F0502020204030204" pitchFamily="34" charset="0"/>
                <a:ea typeface="SimHei" panose="02010609060101010101" pitchFamily="49" charset="-122"/>
                <a:cs typeface="Times New Roman" panose="02020603050405020304" pitchFamily="18" charset="0"/>
              </a:rPr>
              <a:t> </a:t>
            </a:r>
          </a:p>
          <a:p>
            <a:pPr algn="just">
              <a:spcAft>
                <a:spcPts val="0"/>
              </a:spcAft>
            </a:pPr>
            <a:r>
              <a:rPr lang="en-MY" altLang="zh-CN" sz="2800" b="1" kern="100" dirty="0">
                <a:latin typeface="Calibri" panose="020F0502020204030204" pitchFamily="34" charset="0"/>
                <a:ea typeface="SimHei" panose="02010609060101010101" pitchFamily="49" charset="-122"/>
                <a:cs typeface="Times New Roman" panose="02020603050405020304" pitchFamily="18" charset="0"/>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典的人</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信心动摇，而</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归依伊斯兰。</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18.</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他将在加利利海发现约柜，并带到耶路撒冷。</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19.</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他有安拉赋予呼风唤雨和控制农作物的超凡能力</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20.</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en-US" sz="2800" b="1" kern="100" dirty="0">
                <a:latin typeface="Microsoft JhengHei" panose="020B0604030504040204" pitchFamily="34" charset="-120"/>
                <a:ea typeface="Microsoft JhengHei" panose="020B0604030504040204" pitchFamily="34" charset="-120"/>
                <a:cs typeface="SimSun" panose="02010600030101010101" pitchFamily="2" charset="-122"/>
              </a:rPr>
              <a:t>当世界出现前所未有的苦难缺乏</a:t>
            </a:r>
            <a:r>
              <a:rPr lang="zh-CN" altLang="en-US" sz="2800" b="1" kern="100" dirty="0">
                <a:latin typeface="SimSun" panose="02010600030101010101" pitchFamily="2" charset="-122"/>
                <a:ea typeface="SimSun" panose="02010600030101010101" pitchFamily="2" charset="-122"/>
                <a:cs typeface="SimSun" panose="02010600030101010101" pitchFamily="2" charset="-122"/>
              </a:rPr>
              <a:t>，</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他拥有支配</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与分配</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大量</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资源的权柄</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21.</a:t>
            </a:r>
            <a:r>
              <a:rPr lang="en-US" altLang="zh-CN" sz="2800" b="1" kern="100" dirty="0">
                <a:latin typeface="SimSun" panose="02010600030101010101" pitchFamily="2" charset="-122"/>
                <a:ea typeface="SimSun" panose="02010600030101010101" pitchFamily="2" charset="-122"/>
                <a:cs typeface="SimSun" panose="02010600030101010101" pitchFamily="2" charset="-122"/>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他被地上所有万民所爱戴。</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117322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extBox 1"/>
          <p:cNvSpPr txBox="1">
            <a:spLocks noChangeArrowheads="1"/>
          </p:cNvSpPr>
          <p:nvPr/>
        </p:nvSpPr>
        <p:spPr bwMode="auto">
          <a:xfrm>
            <a:off x="0" y="0"/>
            <a:ext cx="12192000"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TW" altLang="en-US" b="1" dirty="0">
                <a:solidFill>
                  <a:srgbClr val="FF0000"/>
                </a:solidFill>
                <a:latin typeface="SimHei" panose="02010609060101010101" pitchFamily="49" charset="-122"/>
                <a:ea typeface="SimHei" panose="02010609060101010101" pitchFamily="49" charset="-122"/>
              </a:rPr>
              <a:t>比较圣经的敌基督与伊斯兰的马赫迪相似之处</a:t>
            </a:r>
            <a:endParaRPr lang="en-US" altLang="zh-TW" b="1" dirty="0">
              <a:solidFill>
                <a:srgbClr val="FF0000"/>
              </a:solidFill>
              <a:latin typeface="SimHei" panose="02010609060101010101" pitchFamily="49" charset="-122"/>
              <a:ea typeface="SimHei" panose="02010609060101010101" pitchFamily="49" charset="-122"/>
            </a:endParaRPr>
          </a:p>
          <a:p>
            <a:pPr eaLnBrk="1" hangingPunct="1">
              <a:lnSpc>
                <a:spcPct val="100000"/>
              </a:lnSpc>
              <a:spcBef>
                <a:spcPct val="0"/>
              </a:spcBef>
              <a:buFontTx/>
              <a:buNone/>
            </a:pPr>
            <a:endParaRPr lang="en-US" altLang="zh-TW" b="1" dirty="0">
              <a:solidFill>
                <a:srgbClr val="FF0000"/>
              </a:solidFill>
              <a:latin typeface="SimHei" panose="02010609060101010101" pitchFamily="49" charset="-122"/>
              <a:ea typeface="SimHei" panose="02010609060101010101" pitchFamily="49" charset="-122"/>
            </a:endParaRPr>
          </a:p>
          <a:p>
            <a:pPr eaLnBrk="1" hangingPunct="1">
              <a:lnSpc>
                <a:spcPct val="100000"/>
              </a:lnSpc>
              <a:spcBef>
                <a:spcPct val="0"/>
              </a:spcBef>
              <a:buFontTx/>
              <a:buNone/>
            </a:pPr>
            <a:r>
              <a:rPr lang="en-US" altLang="zh-TW" b="1" dirty="0">
                <a:latin typeface="SimHei" panose="02010609060101010101" pitchFamily="49" charset="-122"/>
                <a:ea typeface="SimHei" panose="02010609060101010101" pitchFamily="49" charset="-122"/>
              </a:rPr>
              <a:t>1.</a:t>
            </a:r>
            <a:r>
              <a:rPr lang="zh-TW" altLang="en-US" b="1" dirty="0">
                <a:latin typeface="SimHei" panose="02010609060101010101" pitchFamily="49" charset="-122"/>
                <a:ea typeface="SimHei" panose="02010609060101010101" pitchFamily="49" charset="-122"/>
              </a:rPr>
              <a:t>圣经的敌基督</a:t>
            </a:r>
            <a:r>
              <a:rPr lang="en-US" altLang="zh-TW" b="1" dirty="0">
                <a:latin typeface="SimHei" panose="02010609060101010101" pitchFamily="49" charset="-122"/>
                <a:ea typeface="SimHei" panose="02010609060101010101" pitchFamily="49" charset="-122"/>
              </a:rPr>
              <a:t>/</a:t>
            </a:r>
            <a:r>
              <a:rPr lang="zh-TW" altLang="en-US" b="1" dirty="0">
                <a:solidFill>
                  <a:srgbClr val="008000"/>
                </a:solidFill>
                <a:latin typeface="SimHei" panose="02010609060101010101" pitchFamily="49" charset="-122"/>
                <a:ea typeface="SimHei" panose="02010609060101010101" pitchFamily="49" charset="-122"/>
              </a:rPr>
              <a:t>穆斯林的马赫迪</a:t>
            </a:r>
            <a:r>
              <a:rPr lang="zh-CN" altLang="en-US" b="1" dirty="0">
                <a:solidFill>
                  <a:srgbClr val="008000"/>
                </a:solidFill>
                <a:latin typeface="SimHei" panose="02010609060101010101" pitchFamily="49" charset="-122"/>
                <a:ea typeface="SimHei" panose="02010609060101010101" pitchFamily="49" charset="-122"/>
              </a:rPr>
              <a:t>，</a:t>
            </a:r>
            <a:r>
              <a:rPr lang="zh-TW" altLang="en-US" b="1" dirty="0">
                <a:latin typeface="SimHei" panose="02010609060101010101" pitchFamily="49" charset="-122"/>
                <a:ea typeface="SimHei" panose="02010609060101010101" pitchFamily="49" charset="-122"/>
              </a:rPr>
              <a:t>将作为宗教和属灵的世界领袖</a:t>
            </a:r>
            <a:endParaRPr lang="en-MY" altLang="zh-TW" b="1" dirty="0">
              <a:latin typeface="SimHei" panose="02010609060101010101" pitchFamily="49" charset="-122"/>
              <a:ea typeface="SimHei" panose="02010609060101010101" pitchFamily="49" charset="-122"/>
            </a:endParaRPr>
          </a:p>
          <a:p>
            <a:pPr eaLnBrk="1" hangingPunct="1">
              <a:lnSpc>
                <a:spcPct val="100000"/>
              </a:lnSpc>
              <a:spcBef>
                <a:spcPct val="0"/>
              </a:spcBef>
              <a:buFontTx/>
              <a:buNone/>
            </a:pPr>
            <a:r>
              <a:rPr lang="en-US" altLang="zh-CN" b="1" dirty="0">
                <a:latin typeface="SimHei" panose="02010609060101010101" pitchFamily="49" charset="-122"/>
                <a:ea typeface="SimHei" panose="02010609060101010101" pitchFamily="49" charset="-122"/>
              </a:rPr>
              <a:t>2.</a:t>
            </a:r>
            <a:r>
              <a:rPr lang="zh-CN" altLang="en-US" b="1" dirty="0">
                <a:latin typeface="SimHei" panose="02010609060101010101" pitchFamily="49" charset="-122"/>
                <a:ea typeface="SimHei" panose="02010609060101010101" pitchFamily="49" charset="-122"/>
              </a:rPr>
              <a:t>在地球找遇到极其困难的时刻，他脱颖而出。</a:t>
            </a:r>
            <a:endParaRPr lang="en-US" altLang="zh-TW" b="1" dirty="0">
              <a:latin typeface="SimHei" panose="02010609060101010101" pitchFamily="49" charset="-122"/>
              <a:ea typeface="SimHei" panose="02010609060101010101" pitchFamily="49" charset="-122"/>
            </a:endParaRPr>
          </a:p>
          <a:p>
            <a:pPr eaLnBrk="1" hangingPunct="1">
              <a:lnSpc>
                <a:spcPct val="100000"/>
              </a:lnSpc>
              <a:spcBef>
                <a:spcPct val="0"/>
              </a:spcBef>
              <a:buFontTx/>
              <a:buNone/>
            </a:pPr>
            <a:r>
              <a:rPr lang="en-US" altLang="zh-CN" b="1" dirty="0">
                <a:latin typeface="SimHei" panose="02010609060101010101" pitchFamily="49" charset="-122"/>
                <a:ea typeface="SimHei" panose="02010609060101010101" pitchFamily="49" charset="-122"/>
              </a:rPr>
              <a:t>3</a:t>
            </a:r>
            <a:r>
              <a:rPr lang="en-US" altLang="zh-TW" b="1" dirty="0">
                <a:latin typeface="SimHei" panose="02010609060101010101" pitchFamily="49" charset="-122"/>
                <a:ea typeface="SimHei" panose="02010609060101010101" pitchFamily="49" charset="-122"/>
              </a:rPr>
              <a:t>.</a:t>
            </a:r>
            <a:r>
              <a:rPr lang="zh-TW" altLang="en-US" b="1" dirty="0">
                <a:latin typeface="SimHei" panose="02010609060101010101" pitchFamily="49" charset="-122"/>
                <a:ea typeface="SimHei" panose="02010609060101010101" pitchFamily="49" charset="-122"/>
              </a:rPr>
              <a:t>马赫迪将作为伊斯兰和世界的宗教领袖</a:t>
            </a:r>
            <a:endParaRPr lang="en-US" altLang="zh-TW" b="1" dirty="0">
              <a:latin typeface="SimHei" panose="02010609060101010101" pitchFamily="49" charset="-122"/>
              <a:ea typeface="SimHei" panose="02010609060101010101" pitchFamily="49" charset="-122"/>
            </a:endParaRPr>
          </a:p>
          <a:p>
            <a:pPr eaLnBrk="1" hangingPunct="1">
              <a:lnSpc>
                <a:spcPct val="100000"/>
              </a:lnSpc>
              <a:spcBef>
                <a:spcPct val="0"/>
              </a:spcBef>
              <a:buFontTx/>
              <a:buNone/>
            </a:pPr>
            <a:r>
              <a:rPr lang="en-US" altLang="zh-CN" b="1" dirty="0">
                <a:latin typeface="SimHei" panose="02010609060101010101" pitchFamily="49" charset="-122"/>
                <a:ea typeface="SimHei" panose="02010609060101010101" pitchFamily="49" charset="-122"/>
              </a:rPr>
              <a:t>4</a:t>
            </a:r>
            <a:r>
              <a:rPr lang="en-US" altLang="zh-TW" b="1" dirty="0">
                <a:latin typeface="SimHei" panose="02010609060101010101" pitchFamily="49" charset="-122"/>
                <a:ea typeface="SimHei" panose="02010609060101010101" pitchFamily="49" charset="-122"/>
              </a:rPr>
              <a:t>.</a:t>
            </a:r>
            <a:r>
              <a:rPr lang="zh-TW" altLang="en-US" b="1" dirty="0">
                <a:latin typeface="SimHei" panose="02010609060101010101" pitchFamily="49" charset="-122"/>
                <a:ea typeface="SimHei" panose="02010609060101010101" pitchFamily="49" charset="-122"/>
              </a:rPr>
              <a:t>圣经的敌基督</a:t>
            </a:r>
            <a:r>
              <a:rPr lang="en-US" altLang="zh-TW" b="1" dirty="0">
                <a:latin typeface="SimHei" panose="02010609060101010101" pitchFamily="49" charset="-122"/>
                <a:ea typeface="SimHei" panose="02010609060101010101" pitchFamily="49" charset="-122"/>
              </a:rPr>
              <a:t>/</a:t>
            </a:r>
            <a:r>
              <a:rPr lang="zh-TW" altLang="en-US" b="1" dirty="0">
                <a:solidFill>
                  <a:srgbClr val="008000"/>
                </a:solidFill>
                <a:latin typeface="SimHei" panose="02010609060101010101" pitchFamily="49" charset="-122"/>
                <a:ea typeface="SimHei" panose="02010609060101010101" pitchFamily="49" charset="-122"/>
              </a:rPr>
              <a:t>马赫迪</a:t>
            </a:r>
            <a:r>
              <a:rPr lang="zh-TW" altLang="en-US" b="1" dirty="0">
                <a:latin typeface="SimHei" panose="02010609060101010101" pitchFamily="49" charset="-122"/>
                <a:ea typeface="SimHei" panose="02010609060101010101" pitchFamily="49" charset="-122"/>
              </a:rPr>
              <a:t>将对犹太人和基督徒进行</a:t>
            </a:r>
            <a:r>
              <a:rPr lang="zh-CN" altLang="en-US" b="1" dirty="0">
                <a:latin typeface="SimHei" panose="02010609060101010101" pitchFamily="49" charset="-122"/>
                <a:ea typeface="SimHei" panose="02010609060101010101" pitchFamily="49" charset="-122"/>
              </a:rPr>
              <a:t>迫害</a:t>
            </a:r>
            <a:endParaRPr lang="en-US" altLang="zh-TW" b="1" dirty="0">
              <a:latin typeface="SimHei" panose="02010609060101010101" pitchFamily="49" charset="-122"/>
              <a:ea typeface="SimHei" panose="02010609060101010101" pitchFamily="49" charset="-122"/>
            </a:endParaRPr>
          </a:p>
          <a:p>
            <a:pPr eaLnBrk="1" hangingPunct="1">
              <a:lnSpc>
                <a:spcPct val="100000"/>
              </a:lnSpc>
              <a:spcBef>
                <a:spcPct val="0"/>
              </a:spcBef>
              <a:buFontTx/>
              <a:buNone/>
            </a:pPr>
            <a:r>
              <a:rPr lang="en-US" altLang="zh-TW" b="1" dirty="0">
                <a:latin typeface="SimHei" panose="02010609060101010101" pitchFamily="49" charset="-122"/>
                <a:ea typeface="SimHei" panose="02010609060101010101" pitchFamily="49" charset="-122"/>
              </a:rPr>
              <a:t>4.</a:t>
            </a:r>
            <a:r>
              <a:rPr lang="zh-TW" altLang="en-US" b="1" dirty="0">
                <a:latin typeface="SimHei" panose="02010609060101010101" pitchFamily="49" charset="-122"/>
                <a:ea typeface="SimHei" panose="02010609060101010101" pitchFamily="49" charset="-122"/>
              </a:rPr>
              <a:t>圣经的敌基督</a:t>
            </a:r>
            <a:r>
              <a:rPr lang="en-US" altLang="zh-TW" b="1" dirty="0">
                <a:latin typeface="SimHei" panose="02010609060101010101" pitchFamily="49" charset="-122"/>
                <a:ea typeface="SimHei" panose="02010609060101010101" pitchFamily="49" charset="-122"/>
              </a:rPr>
              <a:t>/</a:t>
            </a:r>
            <a:r>
              <a:rPr lang="zh-TW" altLang="en-US" b="1" dirty="0">
                <a:latin typeface="SimHei" panose="02010609060101010101" pitchFamily="49" charset="-122"/>
                <a:ea typeface="SimHei" panose="02010609060101010101" pitchFamily="49" charset="-122"/>
              </a:rPr>
              <a:t>伊斯兰的马赫迪，将占领耶路撒冷的圣地</a:t>
            </a:r>
            <a:endParaRPr lang="en-US" altLang="zh-TW" b="1" dirty="0">
              <a:latin typeface="SimHei" panose="02010609060101010101" pitchFamily="49" charset="-122"/>
              <a:ea typeface="SimHei" panose="02010609060101010101" pitchFamily="49" charset="-122"/>
            </a:endParaRPr>
          </a:p>
          <a:p>
            <a:pPr eaLnBrk="1" hangingPunct="1">
              <a:lnSpc>
                <a:spcPct val="100000"/>
              </a:lnSpc>
              <a:spcBef>
                <a:spcPct val="0"/>
              </a:spcBef>
              <a:buFontTx/>
              <a:buNone/>
            </a:pPr>
            <a:r>
              <a:rPr lang="en-US" altLang="zh-TW" b="1" dirty="0">
                <a:latin typeface="SimHei" panose="02010609060101010101" pitchFamily="49" charset="-122"/>
                <a:ea typeface="SimHei" panose="02010609060101010101" pitchFamily="49" charset="-122"/>
              </a:rPr>
              <a:t>5.</a:t>
            </a:r>
            <a:r>
              <a:rPr lang="zh-TW" altLang="en-US" b="1" dirty="0">
                <a:latin typeface="SimHei" panose="02010609060101010101" pitchFamily="49" charset="-122"/>
                <a:ea typeface="SimHei" panose="02010609060101010101" pitchFamily="49" charset="-122"/>
              </a:rPr>
              <a:t> 马赫迪将建立</a:t>
            </a:r>
            <a:r>
              <a:rPr lang="zh-CN" altLang="en-US" b="1" dirty="0">
                <a:latin typeface="SimHei" panose="02010609060101010101" pitchFamily="49" charset="-122"/>
                <a:ea typeface="SimHei" panose="02010609060101010101" pitchFamily="49" charset="-122"/>
              </a:rPr>
              <a:t>象征</a:t>
            </a:r>
            <a:r>
              <a:rPr lang="zh-TW" altLang="en-US" b="1" dirty="0">
                <a:latin typeface="SimHei" panose="02010609060101010101" pitchFamily="49" charset="-122"/>
                <a:ea typeface="SimHei" panose="02010609060101010101" pitchFamily="49" charset="-122"/>
              </a:rPr>
              <a:t>伊斯兰政权的</a:t>
            </a:r>
            <a:r>
              <a:rPr lang="zh-CN" altLang="en-US" b="1" dirty="0">
                <a:latin typeface="SimHei" panose="02010609060101010101" pitchFamily="49" charset="-122"/>
                <a:ea typeface="SimHei" panose="02010609060101010101" pitchFamily="49" charset="-122"/>
              </a:rPr>
              <a:t>世界敬拜与</a:t>
            </a:r>
            <a:r>
              <a:rPr lang="zh-TW" altLang="en-US" b="1" dirty="0">
                <a:latin typeface="SimHei" panose="02010609060101010101" pitchFamily="49" charset="-122"/>
                <a:ea typeface="SimHei" panose="02010609060101010101" pitchFamily="49" charset="-122"/>
              </a:rPr>
              <a:t>行政中心</a:t>
            </a:r>
            <a:r>
              <a:rPr lang="zh-CN" altLang="en-US" b="1" dirty="0">
                <a:latin typeface="SimHei" panose="02010609060101010101" pitchFamily="49" charset="-122"/>
                <a:ea typeface="SimHei" panose="02010609060101010101" pitchFamily="49" charset="-122"/>
              </a:rPr>
              <a:t>，</a:t>
            </a:r>
            <a:r>
              <a:rPr lang="zh-TW" altLang="en-US" b="1" dirty="0">
                <a:latin typeface="SimHei" panose="02010609060101010101" pitchFamily="49" charset="-122"/>
                <a:ea typeface="SimHei" panose="02010609060101010101" pitchFamily="49" charset="-122"/>
              </a:rPr>
              <a:t>于耶路撒冷</a:t>
            </a:r>
            <a:endParaRPr lang="en-US" altLang="zh-TW" b="1" dirty="0">
              <a:latin typeface="SimHei" panose="02010609060101010101" pitchFamily="49" charset="-122"/>
              <a:ea typeface="SimHei" panose="02010609060101010101" pitchFamily="49" charset="-122"/>
            </a:endParaRPr>
          </a:p>
          <a:p>
            <a:pPr eaLnBrk="1" hangingPunct="1">
              <a:lnSpc>
                <a:spcPct val="100000"/>
              </a:lnSpc>
              <a:spcBef>
                <a:spcPct val="0"/>
              </a:spcBef>
              <a:buFontTx/>
              <a:buNone/>
            </a:pPr>
            <a:r>
              <a:rPr lang="en-US" altLang="zh-TW" b="1" dirty="0">
                <a:latin typeface="SimHei" panose="02010609060101010101" pitchFamily="49" charset="-122"/>
                <a:ea typeface="SimHei" panose="02010609060101010101" pitchFamily="49" charset="-122"/>
              </a:rPr>
              <a:t>6.</a:t>
            </a:r>
            <a:r>
              <a:rPr lang="zh-TW" altLang="en-US" b="1" dirty="0">
                <a:latin typeface="SimHei" panose="02010609060101010101" pitchFamily="49" charset="-122"/>
                <a:ea typeface="SimHei" panose="02010609060101010101" pitchFamily="49" charset="-122"/>
              </a:rPr>
              <a:t> 敌基督</a:t>
            </a:r>
            <a:r>
              <a:rPr lang="en-US" altLang="zh-TW" b="1" dirty="0">
                <a:latin typeface="SimHei" panose="02010609060101010101" pitchFamily="49" charset="-122"/>
                <a:ea typeface="SimHei" panose="02010609060101010101" pitchFamily="49" charset="-122"/>
              </a:rPr>
              <a:t>/</a:t>
            </a:r>
            <a:r>
              <a:rPr lang="zh-TW" altLang="en-US" b="1" dirty="0">
                <a:latin typeface="SimHei" panose="02010609060101010101" pitchFamily="49" charset="-122"/>
                <a:ea typeface="SimHei" panose="02010609060101010101" pitchFamily="49" charset="-122"/>
              </a:rPr>
              <a:t>马赫迪跟</a:t>
            </a:r>
            <a:r>
              <a:rPr lang="zh-CN" altLang="en-US" b="1" dirty="0">
                <a:latin typeface="SimHei" panose="02010609060101010101" pitchFamily="49" charset="-122"/>
                <a:ea typeface="SimHei" panose="02010609060101010101" pitchFamily="49" charset="-122"/>
              </a:rPr>
              <a:t>，与</a:t>
            </a:r>
            <a:r>
              <a:rPr lang="zh-TW" altLang="en-US" b="1" dirty="0">
                <a:latin typeface="SimHei" panose="02010609060101010101" pitchFamily="49" charset="-122"/>
                <a:ea typeface="SimHei" panose="02010609060101010101" pitchFamily="49" charset="-122"/>
              </a:rPr>
              <a:t>以色列</a:t>
            </a:r>
            <a:r>
              <a:rPr lang="zh-CN" altLang="en-US" b="1" dirty="0">
                <a:latin typeface="SimHei" panose="02010609060101010101" pitchFamily="49" charset="-122"/>
                <a:ea typeface="SimHei" panose="02010609060101010101" pitchFamily="49" charset="-122"/>
              </a:rPr>
              <a:t>签订</a:t>
            </a:r>
            <a:r>
              <a:rPr lang="zh-TW" altLang="en-US" b="1" dirty="0">
                <a:latin typeface="SimHei" panose="02010609060101010101" pitchFamily="49" charset="-122"/>
                <a:ea typeface="SimHei" panose="02010609060101010101" pitchFamily="49" charset="-122"/>
              </a:rPr>
              <a:t>的七年之约</a:t>
            </a:r>
            <a:endParaRPr lang="en-US" altLang="zh-TW" b="1" dirty="0">
              <a:latin typeface="SimHei" panose="02010609060101010101" pitchFamily="49" charset="-122"/>
              <a:ea typeface="SimHei" panose="02010609060101010101" pitchFamily="49" charset="-122"/>
            </a:endParaRPr>
          </a:p>
          <a:p>
            <a:pPr eaLnBrk="1" hangingPunct="1">
              <a:lnSpc>
                <a:spcPct val="100000"/>
              </a:lnSpc>
              <a:spcBef>
                <a:spcPct val="0"/>
              </a:spcBef>
              <a:buFontTx/>
              <a:buNone/>
            </a:pPr>
            <a:r>
              <a:rPr lang="en-US" altLang="zh-TW" b="1" dirty="0">
                <a:latin typeface="SimHei" panose="02010609060101010101" pitchFamily="49" charset="-122"/>
                <a:ea typeface="SimHei" panose="02010609060101010101" pitchFamily="49" charset="-122"/>
              </a:rPr>
              <a:t>7.</a:t>
            </a:r>
            <a:r>
              <a:rPr lang="zh-TW" altLang="en-US" b="1" dirty="0">
                <a:latin typeface="SimHei" panose="02010609060101010101" pitchFamily="49" charset="-122"/>
                <a:ea typeface="SimHei" panose="02010609060101010101" pitchFamily="49" charset="-122"/>
              </a:rPr>
              <a:t> 敌基督</a:t>
            </a:r>
            <a:r>
              <a:rPr lang="en-US" altLang="zh-TW" b="1" dirty="0">
                <a:latin typeface="SimHei" panose="02010609060101010101" pitchFamily="49" charset="-122"/>
                <a:ea typeface="SimHei" panose="02010609060101010101" pitchFamily="49" charset="-122"/>
              </a:rPr>
              <a:t>/</a:t>
            </a:r>
            <a:r>
              <a:rPr lang="zh-TW" altLang="en-US" b="1" dirty="0">
                <a:latin typeface="SimHei" panose="02010609060101010101" pitchFamily="49" charset="-122"/>
                <a:ea typeface="SimHei" panose="02010609060101010101" pitchFamily="49" charset="-122"/>
              </a:rPr>
              <a:t>马赫迪将改变律法和节期</a:t>
            </a:r>
            <a:endParaRPr lang="en-US" altLang="zh-TW" b="1" dirty="0">
              <a:latin typeface="SimHei" panose="02010609060101010101" pitchFamily="49" charset="-122"/>
              <a:ea typeface="SimHei" panose="02010609060101010101" pitchFamily="49" charset="-122"/>
            </a:endParaRPr>
          </a:p>
          <a:p>
            <a:pPr eaLnBrk="1" hangingPunct="1">
              <a:lnSpc>
                <a:spcPct val="100000"/>
              </a:lnSpc>
              <a:spcBef>
                <a:spcPct val="0"/>
              </a:spcBef>
              <a:buFontTx/>
              <a:buNone/>
            </a:pPr>
            <a:r>
              <a:rPr lang="en-US" altLang="zh-TW" b="1" dirty="0">
                <a:latin typeface="SimHei" panose="02010609060101010101" pitchFamily="49" charset="-122"/>
                <a:ea typeface="SimHei" panose="02010609060101010101" pitchFamily="49" charset="-122"/>
              </a:rPr>
              <a:t>8,</a:t>
            </a:r>
            <a:r>
              <a:rPr lang="zh-TW" altLang="en-US" b="1" dirty="0">
                <a:latin typeface="SimHei" panose="02010609060101010101" pitchFamily="49" charset="-122"/>
                <a:ea typeface="SimHei" panose="02010609060101010101" pitchFamily="49" charset="-122"/>
              </a:rPr>
              <a:t> 敌基督</a:t>
            </a:r>
            <a:r>
              <a:rPr lang="en-US" altLang="zh-TW" b="1" dirty="0">
                <a:latin typeface="SimHei" panose="02010609060101010101" pitchFamily="49" charset="-122"/>
                <a:ea typeface="SimHei" panose="02010609060101010101" pitchFamily="49" charset="-122"/>
              </a:rPr>
              <a:t>/</a:t>
            </a:r>
            <a:r>
              <a:rPr lang="zh-TW" altLang="en-US" b="1" dirty="0">
                <a:latin typeface="SimHei" panose="02010609060101010101" pitchFamily="49" charset="-122"/>
                <a:ea typeface="SimHei" panose="02010609060101010101" pitchFamily="49" charset="-122"/>
              </a:rPr>
              <a:t>马赫迪</a:t>
            </a:r>
            <a:r>
              <a:rPr lang="en-US" altLang="zh-TW" b="1" dirty="0">
                <a:latin typeface="SimHei" panose="02010609060101010101" pitchFamily="49" charset="-122"/>
                <a:ea typeface="SimHei" panose="02010609060101010101" pitchFamily="49" charset="-122"/>
              </a:rPr>
              <a:t>,</a:t>
            </a:r>
            <a:r>
              <a:rPr lang="zh-TW" altLang="en-US" b="1" dirty="0">
                <a:latin typeface="SimHei" panose="02010609060101010101" pitchFamily="49" charset="-122"/>
                <a:ea typeface="SimHei" panose="02010609060101010101" pitchFamily="49" charset="-122"/>
              </a:rPr>
              <a:t>被预告为骑在白马上的人</a:t>
            </a:r>
            <a:endParaRPr lang="en-US" altLang="en-US" sz="1600" dirty="0">
              <a:latin typeface="SimHei" panose="02010609060101010101" pitchFamily="49" charset="-122"/>
              <a:ea typeface="SimHei" panose="02010609060101010101" pitchFamily="49" charset="-122"/>
            </a:endParaRPr>
          </a:p>
        </p:txBody>
      </p:sp>
      <p:sp>
        <p:nvSpPr>
          <p:cNvPr id="171011" name="灯片编号占位符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1AA288BA-7B91-4665-AB78-BC1317478B35}"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137</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106307405"/>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7D5FF13A-EA6E-4415-8709-166A473D8992}" type="slidenum">
              <a:rPr lang="zh-CN" altLang="en-US" sz="1400" b="1">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138</a:t>
            </a:fld>
            <a:endParaRPr lang="en-US" altLang="zh-CN" sz="1400" b="1">
              <a:latin typeface="Arial" panose="020B0604020202020204" pitchFamily="34" charset="0"/>
              <a:ea typeface="新宋体" panose="02010609030101010101" pitchFamily="49" charset="-122"/>
            </a:endParaRPr>
          </a:p>
        </p:txBody>
      </p:sp>
      <p:sp>
        <p:nvSpPr>
          <p:cNvPr id="186372" name="Text Box 4"/>
          <p:cNvSpPr txBox="1">
            <a:spLocks noChangeArrowheads="1"/>
          </p:cNvSpPr>
          <p:nvPr/>
        </p:nvSpPr>
        <p:spPr bwMode="auto">
          <a:xfrm>
            <a:off x="0" y="0"/>
            <a:ext cx="12191999" cy="4832092"/>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TW" altLang="en-US" sz="2800" b="1" dirty="0">
                <a:solidFill>
                  <a:srgbClr val="FF0000"/>
                </a:solidFill>
                <a:effectLst>
                  <a:outerShdw blurRad="38100" dist="38100" dir="2700000" algn="tl">
                    <a:srgbClr val="000000"/>
                  </a:outerShdw>
                </a:effectLst>
                <a:ea typeface="新宋体" panose="02010609030101010101" pitchFamily="49" charset="-122"/>
              </a:rPr>
              <a:t>末世时，谁会是</a:t>
            </a:r>
            <a:r>
              <a:rPr lang="zh-CN" altLang="en-US" sz="2800" b="1" dirty="0">
                <a:solidFill>
                  <a:srgbClr val="FF0000"/>
                </a:solidFill>
                <a:effectLst>
                  <a:outerShdw blurRad="38100" dist="38100" dir="2700000" algn="tl">
                    <a:srgbClr val="000000"/>
                  </a:outerShdw>
                </a:effectLst>
                <a:ea typeface="新宋体" panose="02010609030101010101" pitchFamily="49" charset="-122"/>
              </a:rPr>
              <a:t>马赫迪</a:t>
            </a:r>
            <a:r>
              <a:rPr lang="zh-TW" altLang="en-US" sz="2800" b="1" dirty="0">
                <a:solidFill>
                  <a:srgbClr val="FF0000"/>
                </a:solidFill>
                <a:effectLst>
                  <a:outerShdw blurRad="38100" dist="38100" dir="2700000" algn="tl">
                    <a:srgbClr val="000000"/>
                  </a:outerShdw>
                </a:effectLst>
                <a:ea typeface="新宋体" panose="02010609030101010101" pitchFamily="49" charset="-122"/>
              </a:rPr>
              <a:t>？</a:t>
            </a:r>
          </a:p>
          <a:p>
            <a:pPr eaLnBrk="1" hangingPunct="1">
              <a:defRPr/>
            </a:pPr>
            <a:r>
              <a:rPr lang="zh-TW" altLang="en-US" sz="2800" b="1" dirty="0">
                <a:solidFill>
                  <a:srgbClr val="0033CC"/>
                </a:solidFill>
                <a:effectLst>
                  <a:outerShdw blurRad="38100" dist="38100" dir="2700000" algn="tl">
                    <a:srgbClr val="000000"/>
                  </a:outerShdw>
                </a:effectLst>
                <a:ea typeface="新宋体" panose="02010609030101010101" pitchFamily="49" charset="-122"/>
              </a:rPr>
              <a:t>基督徙相信，他就是圣经所说的敌基督：</a:t>
            </a:r>
            <a:r>
              <a:rPr lang="zh-CN" altLang="en-US" sz="2800" b="1" dirty="0">
                <a:effectLst>
                  <a:outerShdw blurRad="38100" dist="38100" dir="2700000" algn="tl">
                    <a:srgbClr val="FFFFFF"/>
                  </a:outerShdw>
                </a:effectLst>
                <a:ea typeface="新宋体" panose="02010609030101010101" pitchFamily="49" charset="-122"/>
              </a:rPr>
              <a:t>旧约</a:t>
            </a:r>
            <a:r>
              <a:rPr lang="zh-TW" altLang="en-US" sz="2800" b="1" dirty="0">
                <a:effectLst>
                  <a:outerShdw blurRad="38100" dist="38100" dir="2700000" algn="tl">
                    <a:srgbClr val="FFFFFF"/>
                  </a:outerShdw>
                </a:effectLst>
                <a:ea typeface="新宋体" panose="02010609030101010101" pitchFamily="49" charset="-122"/>
              </a:rPr>
              <a:t>提到他是在</a:t>
            </a:r>
            <a:r>
              <a:rPr lang="zh-CN" altLang="en-US" sz="2800" b="1" dirty="0">
                <a:effectLst>
                  <a:outerShdw blurRad="38100" dist="38100" dir="2700000" algn="tl">
                    <a:srgbClr val="FFFFFF"/>
                  </a:outerShdw>
                </a:effectLst>
                <a:ea typeface="新宋体" panose="02010609030101010101" pitchFamily="49" charset="-122"/>
              </a:rPr>
              <a:t>但以理</a:t>
            </a:r>
            <a:r>
              <a:rPr lang="zh-TW" altLang="en-US" sz="2800" b="1" dirty="0">
                <a:effectLst>
                  <a:outerShdw blurRad="38100" dist="38100" dir="2700000" algn="tl">
                    <a:srgbClr val="FFFFFF"/>
                  </a:outerShdw>
                </a:effectLst>
                <a:ea typeface="新宋体" panose="02010609030101010101" pitchFamily="49" charset="-122"/>
              </a:rPr>
              <a:t>书</a:t>
            </a:r>
            <a:r>
              <a:rPr lang="en-US" altLang="zh-CN" sz="2800" b="1" dirty="0">
                <a:effectLst>
                  <a:outerShdw blurRad="38100" dist="38100" dir="2700000" algn="tl">
                    <a:srgbClr val="FFFFFF"/>
                  </a:outerShdw>
                </a:effectLst>
                <a:ea typeface="新宋体" panose="02010609030101010101" pitchFamily="49" charset="-122"/>
              </a:rPr>
              <a:t>7</a:t>
            </a:r>
            <a:r>
              <a:rPr lang="zh-CN" altLang="en-US" sz="2800" b="1" dirty="0">
                <a:effectLst>
                  <a:outerShdw blurRad="38100" dist="38100" dir="2700000" algn="tl">
                    <a:srgbClr val="FFFFFF"/>
                  </a:outerShdw>
                </a:effectLst>
                <a:ea typeface="新宋体" panose="02010609030101010101" pitchFamily="49" charset="-122"/>
              </a:rPr>
              <a:t>章</a:t>
            </a:r>
            <a:r>
              <a:rPr lang="zh-TW" altLang="en-US" sz="2800" b="1" dirty="0">
                <a:effectLst>
                  <a:outerShdw blurRad="38100" dist="38100" dir="2700000" algn="tl">
                    <a:srgbClr val="FFFFFF"/>
                  </a:outerShdw>
                </a:effectLst>
                <a:ea typeface="新宋体" panose="02010609030101010101" pitchFamily="49" charset="-122"/>
              </a:rPr>
              <a:t> </a:t>
            </a:r>
            <a:r>
              <a:rPr lang="zh-CN" altLang="en-US" sz="2800" b="1" dirty="0">
                <a:effectLst>
                  <a:outerShdw blurRad="38100" dist="38100" dir="2700000" algn="tl">
                    <a:srgbClr val="FFFFFF"/>
                  </a:outerShdw>
                </a:effectLst>
                <a:ea typeface="新宋体" panose="02010609030101010101" pitchFamily="49" charset="-122"/>
              </a:rPr>
              <a:t>，</a:t>
            </a:r>
            <a:r>
              <a:rPr lang="zh-TW" altLang="en-US" sz="2800" b="1" dirty="0">
                <a:effectLst>
                  <a:outerShdw blurRad="38100" dist="38100" dir="2700000" algn="tl">
                    <a:srgbClr val="FFFFFF"/>
                  </a:outerShdw>
                </a:effectLst>
                <a:ea typeface="新宋体" panose="02010609030101010101" pitchFamily="49" charset="-122"/>
              </a:rPr>
              <a:t>新约则是在</a:t>
            </a:r>
            <a:r>
              <a:rPr lang="zh-CN" altLang="en-US" sz="2800" b="1" dirty="0">
                <a:effectLst>
                  <a:outerShdw blurRad="38100" dist="38100" dir="2700000" algn="tl">
                    <a:srgbClr val="FFFFFF"/>
                  </a:outerShdw>
                </a:effectLst>
                <a:ea typeface="新宋体" panose="02010609030101010101" pitchFamily="49" charset="-122"/>
              </a:rPr>
              <a:t>（约翰一书</a:t>
            </a:r>
            <a:r>
              <a:rPr lang="en-US" altLang="zh-CN" sz="2800" b="1" dirty="0">
                <a:effectLst>
                  <a:outerShdw blurRad="38100" dist="38100" dir="2700000" algn="tl">
                    <a:srgbClr val="FFFFFF"/>
                  </a:outerShdw>
                </a:effectLst>
                <a:ea typeface="新宋体" panose="02010609030101010101" pitchFamily="49" charset="-122"/>
              </a:rPr>
              <a:t>2</a:t>
            </a:r>
            <a:r>
              <a:rPr lang="zh-CN" altLang="en-US" sz="2800" b="1" dirty="0">
                <a:effectLst>
                  <a:outerShdw blurRad="38100" dist="38100" dir="2700000" algn="tl">
                    <a:srgbClr val="FFFFFF"/>
                  </a:outerShdw>
                </a:effectLst>
                <a:ea typeface="新宋体" panose="02010609030101010101" pitchFamily="49" charset="-122"/>
              </a:rPr>
              <a:t>：</a:t>
            </a:r>
            <a:r>
              <a:rPr lang="en-US" altLang="zh-CN" sz="2800" b="1" dirty="0">
                <a:effectLst>
                  <a:outerShdw blurRad="38100" dist="38100" dir="2700000" algn="tl">
                    <a:srgbClr val="FFFFFF"/>
                  </a:outerShdw>
                </a:effectLst>
                <a:ea typeface="新宋体" panose="02010609030101010101" pitchFamily="49" charset="-122"/>
              </a:rPr>
              <a:t>18</a:t>
            </a:r>
            <a:r>
              <a:rPr lang="zh-CN" altLang="en-US" sz="2800" b="1" dirty="0">
                <a:effectLst>
                  <a:outerShdw blurRad="38100" dist="38100" dir="2700000" algn="tl">
                    <a:srgbClr val="FFFFFF"/>
                  </a:outerShdw>
                </a:effectLst>
                <a:ea typeface="新宋体" panose="02010609030101010101" pitchFamily="49" charset="-122"/>
              </a:rPr>
              <a:t>）。</a:t>
            </a:r>
            <a:endParaRPr lang="zh-CN" altLang="zh-TW" sz="2800" b="1" dirty="0">
              <a:effectLst>
                <a:outerShdw blurRad="38100" dist="38100" dir="2700000" algn="tl">
                  <a:srgbClr val="FFFFFF"/>
                </a:outerShdw>
              </a:effectLst>
              <a:ea typeface="新宋体" panose="02010609030101010101" pitchFamily="49" charset="-122"/>
            </a:endParaRPr>
          </a:p>
          <a:p>
            <a:pPr eaLnBrk="1" hangingPunct="1">
              <a:defRPr/>
            </a:pPr>
            <a:endParaRPr lang="zh-CN" altLang="zh-TW" sz="2800" b="1" dirty="0">
              <a:effectLst>
                <a:outerShdw blurRad="38100" dist="38100" dir="2700000" algn="tl">
                  <a:srgbClr val="FFFFFF"/>
                </a:outerShdw>
              </a:effectLst>
              <a:ea typeface="新宋体" panose="02010609030101010101" pitchFamily="49" charset="-122"/>
            </a:endParaRPr>
          </a:p>
          <a:p>
            <a:pPr eaLnBrk="1" hangingPunct="1">
              <a:defRPr/>
            </a:pPr>
            <a:r>
              <a:rPr lang="zh-CN" altLang="en-US" sz="2800" b="1" dirty="0">
                <a:solidFill>
                  <a:srgbClr val="0000FF"/>
                </a:solidFill>
                <a:effectLst>
                  <a:outerShdw blurRad="38100" dist="38100" dir="2700000" algn="tl">
                    <a:srgbClr val="000000"/>
                  </a:outerShdw>
                </a:effectLst>
                <a:latin typeface="新宋体" panose="02010609030101010101" pitchFamily="49" charset="-122"/>
                <a:ea typeface="新宋体" panose="02010609030101010101" pitchFamily="49" charset="-122"/>
              </a:rPr>
              <a:t>圣经用别的名字预表敌基督</a:t>
            </a:r>
            <a:r>
              <a:rPr lang="zh-TW" altLang="en-US" sz="2800" b="1" dirty="0">
                <a:solidFill>
                  <a:srgbClr val="0000FF"/>
                </a:solidFill>
                <a:effectLst>
                  <a:outerShdw blurRad="38100" dist="38100" dir="2700000" algn="tl">
                    <a:srgbClr val="000000"/>
                  </a:outerShdw>
                </a:effectLst>
                <a:latin typeface="新宋体" panose="02010609030101010101" pitchFamily="49" charset="-122"/>
                <a:ea typeface="新宋体" panose="02010609030101010101" pitchFamily="49" charset="-122"/>
              </a:rPr>
              <a:t>亦有</a:t>
            </a:r>
            <a:r>
              <a:rPr lang="zh-CN" altLang="en-US" sz="2800" b="1" dirty="0">
                <a:solidFill>
                  <a:srgbClr val="0000FF"/>
                </a:solidFill>
                <a:effectLst>
                  <a:outerShdw blurRad="38100" dist="38100" dir="2700000" algn="tl">
                    <a:srgbClr val="000000"/>
                  </a:outerShdw>
                </a:effectLst>
                <a:latin typeface="新宋体" panose="02010609030101010101" pitchFamily="49" charset="-122"/>
                <a:ea typeface="新宋体" panose="02010609030101010101" pitchFamily="49" charset="-122"/>
              </a:rPr>
              <a:t>无数次。</a:t>
            </a:r>
          </a:p>
          <a:p>
            <a:pPr eaLnBrk="1" hangingPunct="1">
              <a:defRPr/>
            </a:pP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a:t>
            </a:r>
            <a:r>
              <a:rPr lang="zh-TW"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启</a:t>
            </a:r>
            <a:r>
              <a:rPr lang="en-US" altLang="zh-TW"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13:1</a:t>
            </a: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我又看见</a:t>
            </a:r>
            <a:r>
              <a:rPr lang="zh-CN" altLang="en-US" sz="2800" b="1" dirty="0">
                <a:solidFill>
                  <a:srgbClr val="C00000"/>
                </a:solidFill>
                <a:effectLst>
                  <a:outerShdw blurRad="38100" dist="38100" dir="2700000" algn="tl">
                    <a:srgbClr val="000000"/>
                  </a:outerShdw>
                </a:effectLst>
                <a:latin typeface="新宋体" panose="02010609030101010101" pitchFamily="49" charset="-122"/>
                <a:ea typeface="新宋体" panose="02010609030101010101" pitchFamily="49" charset="-122"/>
              </a:rPr>
              <a:t>一个兽</a:t>
            </a: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从海中上来，有</a:t>
            </a:r>
            <a:r>
              <a:rPr lang="zh-CN" altLang="en-US" sz="2800" b="1" dirty="0">
                <a:solidFill>
                  <a:srgbClr val="C00000"/>
                </a:solidFill>
                <a:effectLst>
                  <a:outerShdw blurRad="38100" dist="38100" dir="2700000" algn="tl">
                    <a:srgbClr val="000000"/>
                  </a:outerShdw>
                </a:effectLst>
                <a:latin typeface="新宋体" panose="02010609030101010101" pitchFamily="49" charset="-122"/>
                <a:ea typeface="新宋体" panose="02010609030101010101" pitchFamily="49" charset="-122"/>
              </a:rPr>
              <a:t>十角七头</a:t>
            </a: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，在十角上戴着十个冠冕，七头上有亵渎的名号。</a:t>
            </a:r>
            <a:endParaRPr lang="en-US" altLang="zh-CN" sz="2800" b="1" dirty="0">
              <a:effectLst>
                <a:outerShdw blurRad="38100" dist="38100" dir="2700000" algn="tl">
                  <a:srgbClr val="FFFFFF"/>
                </a:outerShdw>
              </a:effectLst>
              <a:latin typeface="新宋体" panose="02010609030101010101" pitchFamily="49" charset="-122"/>
              <a:ea typeface="新宋体" panose="02010609030101010101" pitchFamily="49" charset="-122"/>
            </a:endParaRPr>
          </a:p>
          <a:p>
            <a:pPr eaLnBrk="1" hangingPunct="1">
              <a:defRPr/>
            </a:pPr>
            <a:endParaRPr lang="en-US" altLang="zh-CN" sz="2800" b="1" dirty="0">
              <a:effectLst>
                <a:outerShdw blurRad="38100" dist="38100" dir="2700000" algn="tl">
                  <a:srgbClr val="FFFFFF"/>
                </a:outerShdw>
              </a:effectLst>
              <a:latin typeface="新宋体" panose="02010609030101010101" pitchFamily="49" charset="-122"/>
              <a:ea typeface="新宋体" panose="02010609030101010101" pitchFamily="49" charset="-122"/>
            </a:endParaRPr>
          </a:p>
          <a:p>
            <a:pPr eaLnBrk="1" hangingPunct="1">
              <a:defRPr/>
            </a:pPr>
            <a:r>
              <a:rPr lang="zh-CN" altLang="en-US" sz="2800" b="1" dirty="0">
                <a:solidFill>
                  <a:srgbClr val="0033CC"/>
                </a:solidFill>
                <a:effectLst>
                  <a:outerShdw blurRad="38100" dist="38100" dir="2700000" algn="tl">
                    <a:srgbClr val="000000"/>
                  </a:outerShdw>
                </a:effectLst>
                <a:latin typeface="新宋体" panose="02010609030101010101" pitchFamily="49" charset="-122"/>
                <a:ea typeface="新宋体" panose="02010609030101010101" pitchFamily="49" charset="-122"/>
              </a:rPr>
              <a:t>他其他的名号：</a:t>
            </a: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“那行毁坏可憎的”（太</a:t>
            </a:r>
            <a:r>
              <a:rPr lang="en-US" altLang="zh-CN"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24</a:t>
            </a: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a:t>
            </a:r>
            <a:r>
              <a:rPr lang="en-US" altLang="zh-CN"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15</a:t>
            </a: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）、“那行毁坏的”（但</a:t>
            </a:r>
            <a:r>
              <a:rPr lang="en-US" altLang="zh-CN"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9</a:t>
            </a: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a:t>
            </a:r>
            <a:r>
              <a:rPr lang="en-US" altLang="zh-CN"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27</a:t>
            </a: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 “小角”（但</a:t>
            </a:r>
            <a:r>
              <a:rPr lang="en-US" altLang="zh-CN"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7</a:t>
            </a: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a:t>
            </a:r>
            <a:r>
              <a:rPr lang="en-US" altLang="zh-CN"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8</a:t>
            </a: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）“大罪之人”、“违法之人”、“毁坏之子”（帖后</a:t>
            </a:r>
            <a:r>
              <a:rPr lang="en-US" altLang="zh-CN"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2</a:t>
            </a:r>
            <a:r>
              <a:rPr lang="zh-CN" altLang="en-US" sz="2800" b="1" dirty="0">
                <a:effectLst>
                  <a:outerShdw blurRad="38100" dist="38100" dir="2700000" algn="tl">
                    <a:srgbClr val="FFFFFF"/>
                  </a:outerShdw>
                </a:effectLst>
                <a:latin typeface="新宋体" panose="02010609030101010101" pitchFamily="49" charset="-122"/>
                <a:ea typeface="新宋体" panose="02010609030101010101" pitchFamily="49" charset="-122"/>
              </a:rPr>
              <a:t>章）、。。。</a:t>
            </a:r>
            <a:endParaRPr lang="zh-TW" altLang="en-US" sz="2800" b="1" dirty="0">
              <a:effectLst>
                <a:outerShdw blurRad="38100" dist="38100" dir="2700000" algn="tl">
                  <a:srgbClr val="FFFFFF"/>
                </a:outerShdw>
              </a:effectLst>
              <a:ea typeface="新宋体" panose="02010609030101010101" pitchFamily="49" charset="-122"/>
            </a:endParaRPr>
          </a:p>
        </p:txBody>
      </p:sp>
    </p:spTree>
    <p:extLst>
      <p:ext uri="{BB962C8B-B14F-4D97-AF65-F5344CB8AC3E}">
        <p14:creationId xmlns:p14="http://schemas.microsoft.com/office/powerpoint/2010/main" val="286368023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Slide Number Placeholder 3"/>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fld id="{BABC772B-8514-4C27-9226-9AC2AA0821E3}" type="slidenum">
              <a:rPr lang="zh-CN" altLang="en-US" sz="1400" b="1">
                <a:effectLst>
                  <a:outerShdw blurRad="38100" dist="38100" dir="2700000" algn="tl">
                    <a:srgbClr val="FFFFFF"/>
                  </a:outerShdw>
                </a:effectLst>
                <a:ea typeface="新宋体" panose="02010609030101010101" pitchFamily="49" charset="-122"/>
              </a:rPr>
              <a:pPr eaLnBrk="1" hangingPunct="1">
                <a:defRPr/>
              </a:pPr>
              <a:t>139</a:t>
            </a:fld>
            <a:endParaRPr lang="en-US" altLang="zh-CN" sz="1400" b="1">
              <a:effectLst>
                <a:outerShdw blurRad="38100" dist="38100" dir="2700000" algn="tl">
                  <a:srgbClr val="FFFFFF"/>
                </a:outerShdw>
              </a:effectLst>
              <a:ea typeface="新宋体" panose="02010609030101010101" pitchFamily="49" charset="-122"/>
            </a:endParaRPr>
          </a:p>
        </p:txBody>
      </p:sp>
      <p:sp>
        <p:nvSpPr>
          <p:cNvPr id="2" name="Text Box 2"/>
          <p:cNvSpPr txBox="1">
            <a:spLocks noChangeArrowheads="1"/>
          </p:cNvSpPr>
          <p:nvPr/>
        </p:nvSpPr>
        <p:spPr bwMode="auto">
          <a:xfrm>
            <a:off x="0" y="0"/>
            <a:ext cx="12192000" cy="6771084"/>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en-US" altLang="zh-CN" sz="2800" b="1" dirty="0">
                <a:solidFill>
                  <a:srgbClr val="FF3300"/>
                </a:solidFill>
                <a:ea typeface="经典楷体简" pitchFamily="49" charset="-122"/>
              </a:rPr>
              <a:t>2) </a:t>
            </a:r>
            <a:r>
              <a:rPr lang="zh-CN" altLang="en-US" sz="2800" b="1" dirty="0">
                <a:solidFill>
                  <a:srgbClr val="FF3300"/>
                </a:solidFill>
                <a:ea typeface="经典楷体简" pitchFamily="49" charset="-122"/>
              </a:rPr>
              <a:t>伊斯兰末世论点中的尔撒麦西哈</a:t>
            </a:r>
            <a:r>
              <a:rPr lang="en-US" altLang="zh-CN" sz="2800" b="1" dirty="0" err="1">
                <a:solidFill>
                  <a:srgbClr val="FF3300"/>
                </a:solidFill>
                <a:ea typeface="经典楷体简" pitchFamily="49" charset="-122"/>
              </a:rPr>
              <a:t>isa</a:t>
            </a:r>
            <a:r>
              <a:rPr lang="en-US" altLang="zh-CN" sz="2800" b="1" dirty="0">
                <a:solidFill>
                  <a:srgbClr val="FF3300"/>
                </a:solidFill>
                <a:ea typeface="经典楷体简" pitchFamily="49" charset="-122"/>
              </a:rPr>
              <a:t>-Al-</a:t>
            </a:r>
            <a:r>
              <a:rPr lang="en-US" altLang="zh-CN" sz="2800" b="1" dirty="0" err="1">
                <a:solidFill>
                  <a:srgbClr val="FF3300"/>
                </a:solidFill>
                <a:ea typeface="经典楷体简" pitchFamily="49" charset="-122"/>
              </a:rPr>
              <a:t>Masiah</a:t>
            </a:r>
            <a:endParaRPr lang="zh-CN" altLang="en-US" sz="2800" b="1" dirty="0">
              <a:solidFill>
                <a:srgbClr val="FF3300"/>
              </a:solidFill>
              <a:ea typeface="经典楷体简" pitchFamily="49" charset="-122"/>
            </a:endParaRPr>
          </a:p>
          <a:p>
            <a:pPr eaLnBrk="1" hangingPunct="1">
              <a:spcBef>
                <a:spcPct val="50000"/>
              </a:spcBef>
              <a:defRPr/>
            </a:pP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马赫迪出现之后，穆斯林末世论中第二个重要迹象就是，</a:t>
            </a:r>
            <a:r>
              <a:rPr lang="zh-TW"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尔撒麦西哈（</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耶稣基督</a:t>
            </a:r>
            <a:r>
              <a:rPr lang="zh-TW"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的再临。在伊斯兰信仰教导中，</a:t>
            </a:r>
            <a:r>
              <a:rPr lang="zh-TW"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尔撒（</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耶稣</a:t>
            </a:r>
            <a:r>
              <a:rPr lang="zh-TW"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他只是一个人类，不是神的儿子，是个穆斯林，也是一位穆斯林的先知使徒，他没有为人类的罪死在十字架上。安拉将</a:t>
            </a:r>
            <a:r>
              <a:rPr lang="zh-TW"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他</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从死刑中拯救，就活生生地提升</a:t>
            </a:r>
            <a:r>
              <a:rPr lang="zh-TW"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他</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到天上</a:t>
            </a:r>
            <a:r>
              <a:rPr lang="zh-TW"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去</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。从那以后，耶稣与安拉一起，并等待着机会，让他重返地上，以完成他的最后使命和过完他的一生 。根据伊斯兰圣训</a:t>
            </a:r>
            <a:r>
              <a:rPr lang="zh-TW"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描述，当耶稣再临的时候，他是以</a:t>
            </a:r>
            <a:r>
              <a:rPr lang="zh-CN" altLang="en-US" sz="2800" b="1" dirty="0">
                <a:solidFill>
                  <a:srgbClr val="C0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一个激进的穆斯林</a:t>
            </a:r>
            <a:r>
              <a:rPr lang="zh-CN" altLang="en-US" sz="28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身份返回！古兰经给耶稣基督的名字是：</a:t>
            </a:r>
            <a:r>
              <a:rPr lang="zh-CN" altLang="en-US" sz="2800" b="1" dirty="0">
                <a:solidFill>
                  <a:srgbClr val="008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尔撒麦西哈。</a:t>
            </a:r>
            <a:endParaRPr lang="zh-CN" altLang="en-US" sz="28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endParaRPr lang="zh-CN" altLang="zh-TW" sz="28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solidFill>
                  <a:srgbClr val="FF3300"/>
                </a:solidFill>
                <a:latin typeface="Microsoft JhengHei" panose="020B0604030504040204" pitchFamily="34" charset="-120"/>
                <a:ea typeface="Microsoft JhengHei" panose="020B0604030504040204" pitchFamily="34" charset="-120"/>
              </a:rPr>
              <a:t>穆斯林对耶稣再临的观点：</a:t>
            </a:r>
          </a:p>
          <a:p>
            <a:pPr eaLnBrk="1" hangingPunct="1">
              <a:defRPr/>
            </a:pPr>
            <a:r>
              <a:rPr lang="zh-CN" altLang="en-US" sz="2800" b="1" dirty="0">
                <a:latin typeface="Microsoft JhengHei" panose="020B0604030504040204" pitchFamily="34" charset="-120"/>
                <a:ea typeface="Microsoft JhengHei" panose="020B0604030504040204" pitchFamily="34" charset="-120"/>
              </a:rPr>
              <a:t>根据伊斯兰的圣训（穆罕默德说过的话）：</a:t>
            </a:r>
          </a:p>
          <a:p>
            <a:pPr eaLnBrk="1" hangingPunct="1">
              <a:defRPr/>
            </a:pPr>
            <a:r>
              <a:rPr lang="zh-CN" altLang="en-US" sz="2800" b="1" dirty="0">
                <a:solidFill>
                  <a:srgbClr val="009900"/>
                </a:solidFill>
                <a:latin typeface="Microsoft JhengHei" panose="020B0604030504040204" pitchFamily="34" charset="-120"/>
                <a:ea typeface="Microsoft JhengHei" panose="020B0604030504040204" pitchFamily="34" charset="-120"/>
              </a:rPr>
              <a:t>正在这时（马蒂开始要攻打犹太人），安拉派下马利亚（麦尔彦）之子基督，他将降落在大马士革东边的白色尖塔上，穿着两件轻染橘黄色的衣服，手放置在两位天使的翅膀上。他只要低下头，汗珠就会连成一线落下，他只要抬起头，汗水就像珍珠般散落下来。</a:t>
            </a:r>
            <a:r>
              <a:rPr lang="en-US" altLang="zh-CN" sz="2400" dirty="0" err="1"/>
              <a:t>Sahih</a:t>
            </a:r>
            <a:r>
              <a:rPr lang="en-US" altLang="zh-CN" sz="2400" dirty="0"/>
              <a:t> Muslim </a:t>
            </a:r>
            <a:r>
              <a:rPr lang="en-US" altLang="zh-CN" sz="2400" i="1" dirty="0"/>
              <a:t>Book 041, Number 7015</a:t>
            </a:r>
            <a:endParaRPr lang="zh-CN" altLang="en-US" sz="2800" b="1" dirty="0">
              <a:effectLst>
                <a:outerShdw blurRad="38100" dist="38100" dir="2700000" algn="tl">
                  <a:srgbClr val="FFFFFF"/>
                </a:outerShdw>
              </a:effectLst>
              <a:ea typeface="经典楷体简" pitchFamily="49" charset="-122"/>
            </a:endParaRPr>
          </a:p>
        </p:txBody>
      </p:sp>
    </p:spTree>
    <p:extLst>
      <p:ext uri="{BB962C8B-B14F-4D97-AF65-F5344CB8AC3E}">
        <p14:creationId xmlns:p14="http://schemas.microsoft.com/office/powerpoint/2010/main" val="365577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5925" y="-109538"/>
            <a:ext cx="5943600" cy="3433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555" name="TextBox 3"/>
          <p:cNvSpPr txBox="1">
            <a:spLocks noChangeArrowheads="1"/>
          </p:cNvSpPr>
          <p:nvPr/>
        </p:nvSpPr>
        <p:spPr bwMode="auto">
          <a:xfrm>
            <a:off x="1524000" y="3328989"/>
            <a:ext cx="91440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dirty="0">
                <a:solidFill>
                  <a:srgbClr val="003399"/>
                </a:solidFill>
                <a:latin typeface="Arial" panose="020B0604020202020204" pitchFamily="34" charset="0"/>
                <a:ea typeface="宋体" panose="02010600030101010101" pitchFamily="2" charset="-122"/>
              </a:rPr>
              <a:t>约翰给</a:t>
            </a:r>
            <a:r>
              <a:rPr lang="en-US" altLang="zh-CN" b="1" dirty="0">
                <a:solidFill>
                  <a:srgbClr val="003399"/>
                </a:solidFill>
                <a:latin typeface="Arial" panose="020B0604020202020204" pitchFamily="34" charset="0"/>
                <a:ea typeface="宋体" panose="02010600030101010101" pitchFamily="2" charset="-122"/>
              </a:rPr>
              <a:t>600-60-6</a:t>
            </a:r>
            <a:r>
              <a:rPr lang="zh-CN" altLang="en-US" b="1" dirty="0">
                <a:solidFill>
                  <a:srgbClr val="003399"/>
                </a:solidFill>
                <a:latin typeface="Arial" panose="020B0604020202020204" pitchFamily="34" charset="0"/>
                <a:ea typeface="宋体" panose="02010600030101010101" pitchFamily="2" charset="-122"/>
              </a:rPr>
              <a:t>下了定义</a:t>
            </a:r>
            <a:r>
              <a:rPr lang="en-US" altLang="zh-CN" b="1" dirty="0">
                <a:solidFill>
                  <a:srgbClr val="FF0000"/>
                </a:solidFill>
                <a:latin typeface="Arial" panose="020B0604020202020204" pitchFamily="34" charset="0"/>
                <a:ea typeface="宋体" panose="02010600030101010101" pitchFamily="2" charset="-122"/>
              </a:rPr>
              <a:t>=</a:t>
            </a:r>
            <a:r>
              <a:rPr lang="zh-CN" altLang="en-US" b="1" dirty="0">
                <a:solidFill>
                  <a:srgbClr val="FF0000"/>
                </a:solidFill>
                <a:latin typeface="Arial" panose="020B0604020202020204" pitchFamily="34" charset="0"/>
                <a:ea typeface="宋体" panose="02010600030101010101" pitchFamily="2" charset="-122"/>
              </a:rPr>
              <a:t>这是“兽名”或者“兽所属之名与兽名的数目记号”。</a:t>
            </a:r>
            <a:r>
              <a:rPr lang="el-GR" altLang="zh-CN" b="1" dirty="0">
                <a:latin typeface="Arial" panose="020B0604020202020204" pitchFamily="34" charset="0"/>
                <a:ea typeface="宋体" panose="02010600030101010101" pitchFamily="2" charset="-122"/>
              </a:rPr>
              <a:t>χξς</a:t>
            </a:r>
            <a:r>
              <a:rPr lang="en-US" altLang="zh-CN" b="1" dirty="0">
                <a:latin typeface="Arial" panose="020B0604020202020204" pitchFamily="34" charset="0"/>
                <a:ea typeface="宋体" panose="02010600030101010101" pitchFamily="2" charset="-122"/>
              </a:rPr>
              <a:t>  </a:t>
            </a:r>
            <a:r>
              <a:rPr lang="en-US" altLang="zh-CN" b="1" dirty="0">
                <a:solidFill>
                  <a:srgbClr val="000099"/>
                </a:solidFill>
                <a:latin typeface="Arial" panose="020B0604020202020204" pitchFamily="34" charset="0"/>
                <a:ea typeface="宋体" panose="02010600030101010101" pitchFamily="2" charset="-122"/>
              </a:rPr>
              <a:t>chi xi sigma</a:t>
            </a:r>
          </a:p>
          <a:p>
            <a:pPr eaLnBrk="1" hangingPunct="1">
              <a:lnSpc>
                <a:spcPct val="100000"/>
              </a:lnSpc>
              <a:spcBef>
                <a:spcPct val="0"/>
              </a:spcBef>
              <a:buFontTx/>
              <a:buNone/>
            </a:pPr>
            <a:endParaRPr lang="en-US" altLang="zh-CN" b="1" dirty="0">
              <a:solidFill>
                <a:srgbClr val="003399"/>
              </a:solidFill>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b="1" dirty="0">
                <a:solidFill>
                  <a:srgbClr val="003399"/>
                </a:solidFill>
                <a:latin typeface="Arial" panose="020B0604020202020204" pitchFamily="34" charset="0"/>
                <a:ea typeface="宋体" panose="02010600030101010101" pitchFamily="2" charset="-122"/>
              </a:rPr>
              <a:t>启</a:t>
            </a:r>
            <a:r>
              <a:rPr lang="en-US" altLang="en-US" b="1" dirty="0">
                <a:solidFill>
                  <a:srgbClr val="003399"/>
                </a:solidFill>
                <a:latin typeface="Arial" panose="020B0604020202020204" pitchFamily="34" charset="0"/>
                <a:ea typeface="宋体" panose="02010600030101010101" pitchFamily="2" charset="-122"/>
              </a:rPr>
              <a:t> 13:16</a:t>
            </a:r>
            <a:r>
              <a:rPr lang="en-US" altLang="zh-CN" b="1" dirty="0">
                <a:solidFill>
                  <a:srgbClr val="003399"/>
                </a:solidFill>
                <a:latin typeface="Arial" panose="020B0604020202020204" pitchFamily="34" charset="0"/>
                <a:ea typeface="宋体" panose="02010600030101010101" pitchFamily="2" charset="-122"/>
              </a:rPr>
              <a:t>-17</a:t>
            </a:r>
            <a:r>
              <a:rPr lang="en-US" altLang="en-US" b="1" dirty="0">
                <a:solidFill>
                  <a:srgbClr val="003399"/>
                </a:solidFill>
                <a:latin typeface="Arial" panose="020B0604020202020204" pitchFamily="34" charset="0"/>
                <a:ea typeface="宋体" panose="02010600030101010101" pitchFamily="2" charset="-122"/>
              </a:rPr>
              <a:t>  </a:t>
            </a:r>
            <a:r>
              <a:rPr lang="zh-CN" altLang="en-US" b="1" dirty="0">
                <a:solidFill>
                  <a:srgbClr val="003399"/>
                </a:solidFill>
                <a:latin typeface="Arial" panose="020B0604020202020204" pitchFamily="34" charset="0"/>
                <a:ea typeface="宋体" panose="02010600030101010101" pitchFamily="2" charset="-122"/>
              </a:rPr>
              <a:t>他又叫众人，无论大小、贫富、自主的、为奴的，都在右手上或是在额上受一个印记。</a:t>
            </a:r>
            <a:r>
              <a:rPr lang="en-US" altLang="zh-CN" b="1" dirty="0">
                <a:solidFill>
                  <a:srgbClr val="003399"/>
                </a:solidFill>
                <a:latin typeface="Arial" panose="020B0604020202020204" pitchFamily="34" charset="0"/>
                <a:ea typeface="宋体" panose="02010600030101010101" pitchFamily="2" charset="-122"/>
              </a:rPr>
              <a:t> </a:t>
            </a:r>
            <a:r>
              <a:rPr lang="zh-CN" altLang="en-US" b="1" dirty="0">
                <a:solidFill>
                  <a:srgbClr val="003399"/>
                </a:solidFill>
                <a:latin typeface="Arial" panose="020B0604020202020204" pitchFamily="34" charset="0"/>
                <a:ea typeface="宋体" panose="02010600030101010101" pitchFamily="2" charset="-122"/>
              </a:rPr>
              <a:t>除了那</a:t>
            </a:r>
            <a:r>
              <a:rPr lang="zh-CN" altLang="en-US" b="1" dirty="0">
                <a:solidFill>
                  <a:srgbClr val="FF0000"/>
                </a:solidFill>
                <a:latin typeface="Arial" panose="020B0604020202020204" pitchFamily="34" charset="0"/>
                <a:ea typeface="宋体" panose="02010600030101010101" pitchFamily="2" charset="-122"/>
              </a:rPr>
              <a:t>受印记、有了兽名或有兽名数目的</a:t>
            </a:r>
            <a:r>
              <a:rPr lang="zh-CN" altLang="en-US" b="1" dirty="0">
                <a:solidFill>
                  <a:srgbClr val="003399"/>
                </a:solidFill>
                <a:latin typeface="Arial" panose="020B0604020202020204" pitchFamily="34" charset="0"/>
                <a:ea typeface="宋体" panose="02010600030101010101" pitchFamily="2" charset="-122"/>
              </a:rPr>
              <a:t>，都不得作买卖。</a:t>
            </a:r>
            <a:endParaRPr lang="en-US" altLang="en-US" b="1" dirty="0">
              <a:latin typeface="Arial" panose="020B0604020202020204" pitchFamily="34" charset="0"/>
              <a:ea typeface="宋体" panose="02010600030101010101" pitchFamily="2" charset="-122"/>
            </a:endParaRPr>
          </a:p>
        </p:txBody>
      </p:sp>
      <p:sp>
        <p:nvSpPr>
          <p:cNvPr id="23556" name="TextBox 2"/>
          <p:cNvSpPr txBox="1">
            <a:spLocks noChangeArrowheads="1"/>
          </p:cNvSpPr>
          <p:nvPr/>
        </p:nvSpPr>
        <p:spPr bwMode="auto">
          <a:xfrm>
            <a:off x="4556125" y="2133600"/>
            <a:ext cx="1371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b="1">
                <a:solidFill>
                  <a:srgbClr val="FF0000"/>
                </a:solidFill>
                <a:latin typeface="Arial" panose="020B0604020202020204" pitchFamily="34" charset="0"/>
                <a:ea typeface="宋体" panose="02010600030101010101" pitchFamily="2" charset="-122"/>
              </a:rPr>
              <a:t>600</a:t>
            </a:r>
            <a:endParaRPr lang="en-US" altLang="en-US" b="1">
              <a:solidFill>
                <a:srgbClr val="FF0000"/>
              </a:solidFill>
              <a:latin typeface="Arial" panose="020B0604020202020204" pitchFamily="34" charset="0"/>
              <a:ea typeface="宋体" panose="02010600030101010101" pitchFamily="2" charset="-122"/>
            </a:endParaRPr>
          </a:p>
        </p:txBody>
      </p:sp>
      <p:sp>
        <p:nvSpPr>
          <p:cNvPr id="23557" name="TextBox 4"/>
          <p:cNvSpPr txBox="1">
            <a:spLocks noChangeArrowheads="1"/>
          </p:cNvSpPr>
          <p:nvPr/>
        </p:nvSpPr>
        <p:spPr bwMode="auto">
          <a:xfrm>
            <a:off x="5715000" y="2163763"/>
            <a:ext cx="762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b="1">
                <a:solidFill>
                  <a:srgbClr val="FF0000"/>
                </a:solidFill>
                <a:latin typeface="Arial" panose="020B0604020202020204" pitchFamily="34" charset="0"/>
                <a:ea typeface="宋体" panose="02010600030101010101" pitchFamily="2" charset="-122"/>
              </a:rPr>
              <a:t>60</a:t>
            </a:r>
            <a:endParaRPr lang="en-US" altLang="en-US" b="1">
              <a:solidFill>
                <a:srgbClr val="FF0000"/>
              </a:solidFill>
              <a:latin typeface="Arial" panose="020B0604020202020204" pitchFamily="34" charset="0"/>
              <a:ea typeface="宋体" panose="02010600030101010101" pitchFamily="2" charset="-122"/>
            </a:endParaRPr>
          </a:p>
        </p:txBody>
      </p:sp>
      <p:sp>
        <p:nvSpPr>
          <p:cNvPr id="23558" name="TextBox 5"/>
          <p:cNvSpPr txBox="1">
            <a:spLocks noChangeArrowheads="1"/>
          </p:cNvSpPr>
          <p:nvPr/>
        </p:nvSpPr>
        <p:spPr bwMode="auto">
          <a:xfrm>
            <a:off x="7467600" y="1731963"/>
            <a:ext cx="914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b="1">
                <a:solidFill>
                  <a:srgbClr val="FF0000"/>
                </a:solidFill>
                <a:latin typeface="Arial" panose="020B0604020202020204" pitchFamily="34" charset="0"/>
                <a:ea typeface="宋体" panose="02010600030101010101" pitchFamily="2" charset="-122"/>
              </a:rPr>
              <a:t>6</a:t>
            </a:r>
            <a:endParaRPr lang="en-US" altLang="en-US" b="1">
              <a:solidFill>
                <a:srgbClr val="FF0000"/>
              </a:solidFill>
              <a:latin typeface="Arial" panose="020B0604020202020204" pitchFamily="34" charset="0"/>
              <a:ea typeface="宋体" panose="02010600030101010101" pitchFamily="2" charset="-122"/>
            </a:endParaRPr>
          </a:p>
        </p:txBody>
      </p:sp>
      <p:cxnSp>
        <p:nvCxnSpPr>
          <p:cNvPr id="3" name="直接连接符 2"/>
          <p:cNvCxnSpPr/>
          <p:nvPr/>
        </p:nvCxnSpPr>
        <p:spPr>
          <a:xfrm>
            <a:off x="7467600" y="3886200"/>
            <a:ext cx="4572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56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F7776D4D-44EC-4E34-A18C-C8AA8751C41B}" type="slidenum">
              <a:rPr lang="zh-CN" altLang="en-US" b="1">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14</a:t>
            </a:fld>
            <a:endParaRPr lang="zh-CN" altLang="en-US" b="1">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4173309396"/>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51A3E752-C322-4832-94CE-DD9C330BF56B}"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140</a:t>
            </a:fld>
            <a:endParaRPr lang="en-US" altLang="zh-CN" sz="1400">
              <a:latin typeface="Arial" panose="020B0604020202020204" pitchFamily="34" charset="0"/>
              <a:ea typeface="新宋体" panose="02010609030101010101" pitchFamily="49" charset="-122"/>
            </a:endParaRPr>
          </a:p>
        </p:txBody>
      </p:sp>
      <p:sp>
        <p:nvSpPr>
          <p:cNvPr id="2" name="Text Box 2"/>
          <p:cNvSpPr txBox="1">
            <a:spLocks noChangeArrowheads="1"/>
          </p:cNvSpPr>
          <p:nvPr/>
        </p:nvSpPr>
        <p:spPr bwMode="auto">
          <a:xfrm>
            <a:off x="0" y="1"/>
            <a:ext cx="12192000" cy="6370975"/>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1" dirty="0">
                <a:solidFill>
                  <a:srgbClr val="0033CC"/>
                </a:solidFill>
                <a:ea typeface="经典楷体简" pitchFamily="49" charset="-122"/>
              </a:rPr>
              <a:t>耶稣成了马赫迪的下属</a:t>
            </a:r>
          </a:p>
          <a:p>
            <a:pPr eaLnBrk="1" hangingPunct="1">
              <a:defRPr/>
            </a:pPr>
            <a:r>
              <a:rPr lang="zh-CN" altLang="en-US" sz="2800" b="1" dirty="0">
                <a:ea typeface="经典楷体简" pitchFamily="49" charset="-122"/>
              </a:rPr>
              <a:t>耶稣降临时，就会立刻跟准备打仗的马赫迪军队会合，时间就在快要拜功的时候</a:t>
            </a:r>
            <a:r>
              <a:rPr lang="en-US" altLang="zh-CN" sz="2800" b="1" dirty="0">
                <a:ea typeface="经典楷体简" pitchFamily="49" charset="-122"/>
              </a:rPr>
              <a:t>....</a:t>
            </a:r>
            <a:r>
              <a:rPr lang="zh-CN" altLang="en-US" sz="2800" b="1" dirty="0">
                <a:solidFill>
                  <a:srgbClr val="009900"/>
                </a:solidFill>
                <a:ea typeface="经典楷体简" pitchFamily="49" charset="-122"/>
              </a:rPr>
              <a:t>穆斯林正在整队准备打仗。的确在快要行拜功的时候，马利亚（麦尔彦）之子耶稣降临了。</a:t>
            </a:r>
            <a:r>
              <a:rPr lang="en-US" altLang="zh-CN" sz="2400" dirty="0" err="1">
                <a:ea typeface="SimHei" panose="02010609060101010101" pitchFamily="49" charset="-122"/>
              </a:rPr>
              <a:t>Sideeque</a:t>
            </a:r>
            <a:r>
              <a:rPr lang="en-US" altLang="zh-CN" sz="2400" dirty="0">
                <a:ea typeface="SimHei" panose="02010609060101010101" pitchFamily="49" charset="-122"/>
              </a:rPr>
              <a:t> M.A. </a:t>
            </a:r>
            <a:r>
              <a:rPr lang="en-US" altLang="zh-CN" sz="2400" dirty="0" err="1">
                <a:ea typeface="SimHei" panose="02010609060101010101" pitchFamily="49" charset="-122"/>
              </a:rPr>
              <a:t>Veliankode</a:t>
            </a:r>
            <a:r>
              <a:rPr lang="en-US" altLang="zh-CN" sz="2400" dirty="0">
                <a:ea typeface="SimHei" panose="02010609060101010101" pitchFamily="49" charset="-122"/>
              </a:rPr>
              <a:t>, </a:t>
            </a:r>
            <a:r>
              <a:rPr lang="en-US" altLang="zh-CN" sz="2400" i="1" dirty="0">
                <a:ea typeface="SimHei" panose="02010609060101010101" pitchFamily="49" charset="-122"/>
              </a:rPr>
              <a:t>Doomsday Portents and Prophecies</a:t>
            </a:r>
            <a:r>
              <a:rPr lang="en-US" altLang="zh-CN" sz="2400" dirty="0">
                <a:ea typeface="SimHei" panose="02010609060101010101" pitchFamily="49" charset="-122"/>
              </a:rPr>
              <a:t> (Scarborough, Canada, 1999), p. 351</a:t>
            </a:r>
            <a:endParaRPr lang="en-US" altLang="zh-CN" sz="2000" dirty="0">
              <a:ea typeface="SimHei" panose="02010609060101010101" pitchFamily="49" charset="-122"/>
            </a:endParaRPr>
          </a:p>
          <a:p>
            <a:pPr eaLnBrk="1" hangingPunct="1">
              <a:defRPr/>
            </a:pPr>
            <a:r>
              <a:rPr lang="en-US" altLang="zh-CN" sz="2800" b="1" dirty="0">
                <a:ea typeface="经典楷体简" pitchFamily="49" charset="-122"/>
              </a:rPr>
              <a:t>              </a:t>
            </a:r>
          </a:p>
          <a:p>
            <a:pPr eaLnBrk="1" hangingPunct="1">
              <a:defRPr/>
            </a:pPr>
            <a:r>
              <a:rPr lang="zh-TW" altLang="en-US" sz="2800" b="1" dirty="0">
                <a:ea typeface="经典楷体简" pitchFamily="49" charset="-122"/>
              </a:rPr>
              <a:t>穆罕默德</a:t>
            </a:r>
            <a:r>
              <a:rPr lang="zh-CN" altLang="en-US" sz="2800" b="1" dirty="0">
                <a:ea typeface="经典楷体简" pitchFamily="49" charset="-122"/>
              </a:rPr>
              <a:t>说：</a:t>
            </a:r>
            <a:r>
              <a:rPr lang="en-US" altLang="zh-TW" sz="2800" b="1" dirty="0">
                <a:solidFill>
                  <a:srgbClr val="009900"/>
                </a:solidFill>
                <a:latin typeface="新宋体" panose="02010609030101010101" pitchFamily="49" charset="-122"/>
                <a:ea typeface="经典楷体简" pitchFamily="49" charset="-122"/>
              </a:rPr>
              <a:t>…</a:t>
            </a:r>
            <a:r>
              <a:rPr lang="zh-CN" altLang="en-US" sz="2800" b="1" dirty="0">
                <a:solidFill>
                  <a:srgbClr val="009900"/>
                </a:solidFill>
                <a:ea typeface="经典楷体简" pitchFamily="49" charset="-122"/>
              </a:rPr>
              <a:t>马利亚（麦尔彦）之子耶稣将降临，他们（穆斯林）的指挥官（马赫迪）会邀请他来带领拜功，但他说：不，你们中的一个才是这些人的指挥者。</a:t>
            </a:r>
            <a:r>
              <a:rPr lang="en-US" altLang="zh-CN" sz="2400" dirty="0">
                <a:ea typeface="SimHei" panose="02010609060101010101" pitchFamily="49" charset="-122"/>
              </a:rPr>
              <a:t>Sahih Muslim, </a:t>
            </a:r>
            <a:r>
              <a:rPr lang="en-US" altLang="zh-CN" sz="2400" i="1" dirty="0">
                <a:ea typeface="SimHei" panose="02010609060101010101" pitchFamily="49" charset="-122"/>
              </a:rPr>
              <a:t>Book 001, Number 0293,</a:t>
            </a:r>
            <a:r>
              <a:rPr lang="en-US" altLang="zh-CN" sz="2400" dirty="0">
                <a:ea typeface="SimHei" panose="02010609060101010101" pitchFamily="49" charset="-122"/>
              </a:rPr>
              <a:t> Narrated by Jabir bin ‘Abdullah</a:t>
            </a:r>
            <a:endParaRPr lang="en-US" altLang="zh-CN" sz="2800" b="1" dirty="0">
              <a:ea typeface="经典楷体简" pitchFamily="49" charset="-122"/>
            </a:endParaRPr>
          </a:p>
          <a:p>
            <a:pPr eaLnBrk="1" hangingPunct="1">
              <a:defRPr/>
            </a:pPr>
            <a:endParaRPr lang="en-MY" altLang="zh-CN" sz="2800" b="1" dirty="0">
              <a:latin typeface="SimHei" panose="02010609060101010101" pitchFamily="49" charset="-122"/>
              <a:ea typeface="SimHei" panose="02010609060101010101" pitchFamily="49" charset="-122"/>
            </a:endParaRPr>
          </a:p>
          <a:p>
            <a:pPr eaLnBrk="1" hangingPunct="1">
              <a:defRPr/>
            </a:pPr>
            <a:r>
              <a:rPr lang="zh-CN" altLang="en-US" sz="2800" b="1" dirty="0">
                <a:latin typeface="SimHei" panose="02010609060101010101" pitchFamily="49" charset="-122"/>
                <a:ea typeface="SimHei" panose="02010609060101010101" pitchFamily="49" charset="-122"/>
              </a:rPr>
              <a:t>耶稣（愿平安临到他）将到来，跟在马赫迪后面履行他的拜功义务</a:t>
            </a:r>
            <a:r>
              <a:rPr lang="zh-CN" altLang="en-US" sz="2000" b="1" dirty="0">
                <a:ea typeface="经典楷体简" pitchFamily="49" charset="-122"/>
              </a:rPr>
              <a:t>。</a:t>
            </a:r>
            <a:r>
              <a:rPr lang="en-US" altLang="zh-CN" sz="2000" dirty="0"/>
              <a:t>Sais </a:t>
            </a:r>
            <a:r>
              <a:rPr lang="en-US" altLang="zh-CN" sz="2400" dirty="0"/>
              <a:t>I-</a:t>
            </a:r>
            <a:r>
              <a:rPr lang="en-US" altLang="zh-CN" sz="2400" dirty="0" err="1"/>
              <a:t>Nursi</a:t>
            </a:r>
            <a:r>
              <a:rPr lang="en-US" altLang="zh-CN" sz="2400" dirty="0"/>
              <a:t>, </a:t>
            </a:r>
            <a:r>
              <a:rPr lang="en-US" altLang="zh-CN" sz="2400" i="1" dirty="0"/>
              <a:t>The Rays</a:t>
            </a:r>
            <a:r>
              <a:rPr lang="en-US" altLang="zh-CN" sz="2400" dirty="0"/>
              <a:t>, The Fifth Ray, p. 493, as quoted in Harun </a:t>
            </a:r>
            <a:r>
              <a:rPr lang="en-US" altLang="zh-CN" sz="2400" dirty="0" err="1"/>
              <a:t>Yahya</a:t>
            </a:r>
            <a:r>
              <a:rPr lang="en-US" altLang="zh-CN" sz="2400" dirty="0"/>
              <a:t>, </a:t>
            </a:r>
            <a:r>
              <a:rPr lang="en-US" altLang="zh-CN" sz="2400" i="1" dirty="0"/>
              <a:t>Jesus will Return</a:t>
            </a:r>
            <a:r>
              <a:rPr lang="en-US" altLang="zh-CN" sz="2400" dirty="0"/>
              <a:t>, (London, Ta Ha, 2001), p. 66</a:t>
            </a:r>
            <a:r>
              <a:rPr lang="zh-CN" altLang="en-US" sz="2400" b="1" dirty="0">
                <a:solidFill>
                  <a:srgbClr val="FF3300"/>
                </a:solidFill>
              </a:rPr>
              <a:t>。</a:t>
            </a:r>
            <a:r>
              <a:rPr lang="zh-CN" altLang="en-US" sz="3200" b="1" dirty="0"/>
              <a:t> </a:t>
            </a:r>
            <a:r>
              <a:rPr lang="zh-CN" altLang="en-US" sz="2800" b="1" dirty="0">
                <a:latin typeface="Microsoft JhengHei" panose="020B0604030504040204" pitchFamily="34" charset="-120"/>
                <a:ea typeface="Microsoft JhengHei" panose="020B0604030504040204" pitchFamily="34" charset="-120"/>
              </a:rPr>
              <a:t>这说明</a:t>
            </a:r>
            <a:r>
              <a:rPr lang="zh-CN" altLang="en-US" sz="2800" b="1" dirty="0">
                <a:ea typeface="经典楷体简" pitchFamily="49" charset="-122"/>
              </a:rPr>
              <a:t>耶稣的等级次于马赫迪</a:t>
            </a:r>
            <a:r>
              <a:rPr lang="en-US" altLang="zh-CN" sz="2400" dirty="0" err="1"/>
              <a:t>Ayatullah</a:t>
            </a:r>
            <a:r>
              <a:rPr lang="en-US" altLang="zh-CN" sz="2400" dirty="0"/>
              <a:t> </a:t>
            </a:r>
            <a:r>
              <a:rPr lang="en-US" altLang="zh-CN" sz="2400" dirty="0" err="1"/>
              <a:t>Baqir</a:t>
            </a:r>
            <a:r>
              <a:rPr lang="en-US" altLang="zh-CN" sz="2400" dirty="0"/>
              <a:t> al-Sadr and </a:t>
            </a:r>
            <a:r>
              <a:rPr lang="en-US" altLang="zh-CN" sz="2400" dirty="0" err="1"/>
              <a:t>Ayatullah</a:t>
            </a:r>
            <a:r>
              <a:rPr lang="en-US" altLang="zh-CN" sz="2400" dirty="0"/>
              <a:t> </a:t>
            </a:r>
            <a:r>
              <a:rPr lang="en-US" altLang="zh-CN" sz="2400" dirty="0" err="1"/>
              <a:t>Murtada</a:t>
            </a:r>
            <a:r>
              <a:rPr lang="en-US" altLang="zh-CN" sz="2400" dirty="0"/>
              <a:t> </a:t>
            </a:r>
            <a:r>
              <a:rPr lang="en-US" altLang="zh-CN" sz="2400" dirty="0" err="1"/>
              <a:t>Mutahhari</a:t>
            </a:r>
            <a:r>
              <a:rPr lang="en-US" altLang="zh-CN" sz="2400" dirty="0"/>
              <a:t>, </a:t>
            </a:r>
            <a:r>
              <a:rPr lang="en-US" altLang="zh-CN" sz="2400" i="1" dirty="0"/>
              <a:t>The Awaited Savior,</a:t>
            </a:r>
            <a:r>
              <a:rPr lang="en-US" altLang="zh-CN" sz="2400" dirty="0"/>
              <a:t> (Karachi, Islamic Seminary Publications), prologue, p. 3</a:t>
            </a:r>
            <a:endParaRPr lang="en-US" altLang="zh-TW" sz="3000" b="1" dirty="0">
              <a:effectLst>
                <a:outerShdw blurRad="38100" dist="38100" dir="2700000" algn="tl">
                  <a:srgbClr val="FFFFFF"/>
                </a:outerShdw>
              </a:effectLst>
              <a:ea typeface="经典楷体简" pitchFamily="49" charset="-122"/>
            </a:endParaRPr>
          </a:p>
        </p:txBody>
      </p:sp>
    </p:spTree>
    <p:extLst>
      <p:ext uri="{BB962C8B-B14F-4D97-AF65-F5344CB8AC3E}">
        <p14:creationId xmlns:p14="http://schemas.microsoft.com/office/powerpoint/2010/main" val="665588942"/>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3031B93-ABD1-49E6-BC85-986CA86C6574}"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141</a:t>
            </a:fld>
            <a:endParaRPr lang="en-US" altLang="zh-CN" sz="1400">
              <a:latin typeface="Arial" panose="020B0604020202020204" pitchFamily="34" charset="0"/>
              <a:ea typeface="新宋体" panose="02010609030101010101" pitchFamily="49" charset="-122"/>
            </a:endParaRPr>
          </a:p>
        </p:txBody>
      </p:sp>
      <p:sp>
        <p:nvSpPr>
          <p:cNvPr id="2" name="Text Box 2"/>
          <p:cNvSpPr txBox="1">
            <a:spLocks noChangeArrowheads="1"/>
          </p:cNvSpPr>
          <p:nvPr/>
        </p:nvSpPr>
        <p:spPr bwMode="auto">
          <a:xfrm>
            <a:off x="0" y="0"/>
            <a:ext cx="12268200" cy="6709529"/>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1" dirty="0">
                <a:solidFill>
                  <a:srgbClr val="FF3300"/>
                </a:solidFill>
                <a:latin typeface="Microsoft JhengHei" panose="020B0604030504040204" pitchFamily="34" charset="-120"/>
                <a:ea typeface="Microsoft JhengHei" panose="020B0604030504040204" pitchFamily="34" charset="-120"/>
              </a:rPr>
              <a:t>耶稣：一个敬虔忠心的穆斯林</a:t>
            </a:r>
          </a:p>
          <a:p>
            <a:pPr eaLnBrk="1" hangingPunct="1">
              <a:defRPr/>
            </a:pPr>
            <a:r>
              <a:rPr lang="zh-CN" altLang="en-US" sz="2800" b="1" dirty="0">
                <a:solidFill>
                  <a:srgbClr val="0033CC"/>
                </a:solidFill>
                <a:latin typeface="Microsoft JhengHei" panose="020B0604030504040204" pitchFamily="34" charset="-120"/>
                <a:ea typeface="Microsoft JhengHei" panose="020B0604030504040204" pitchFamily="34" charset="-120"/>
              </a:rPr>
              <a:t>耶稣返回地上之后，作为一个敬虔的穆斯林，他将履行去麦加朝觐的义务</a:t>
            </a:r>
            <a:r>
              <a:rPr lang="en-US" altLang="zh-CN" sz="2800" b="1" dirty="0">
                <a:solidFill>
                  <a:srgbClr val="0033CC"/>
                </a:solidFill>
                <a:latin typeface="Microsoft JhengHei" panose="020B0604030504040204" pitchFamily="34" charset="-120"/>
                <a:ea typeface="Microsoft JhengHei" panose="020B0604030504040204" pitchFamily="34" charset="-120"/>
              </a:rPr>
              <a:t>hajj</a:t>
            </a:r>
            <a:endParaRPr lang="zh-CN" altLang="en-US" sz="2800" b="1" dirty="0">
              <a:solidFill>
                <a:srgbClr val="0033CC"/>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solidFill>
                  <a:srgbClr val="009900"/>
                </a:solidFill>
                <a:latin typeface="Microsoft JhengHei" panose="020B0604030504040204" pitchFamily="34" charset="-120"/>
                <a:ea typeface="Microsoft JhengHei" panose="020B0604030504040204" pitchFamily="34" charset="-120"/>
              </a:rPr>
              <a:t>穆罕默德说：玛丽亚之子尔撒降临后确是一个公正的审判者和公平的统治者。他将踏上朝觐之路，来到我的墓前问候我，我当然也会回答他！</a:t>
            </a:r>
            <a:r>
              <a:rPr lang="en-US" altLang="zh-CN" sz="2400" b="1" dirty="0">
                <a:latin typeface="Microsoft JhengHei" panose="020B0604030504040204" pitchFamily="34" charset="-120"/>
                <a:ea typeface="Microsoft JhengHei" panose="020B0604030504040204" pitchFamily="34" charset="-120"/>
              </a:rPr>
              <a:t>Hakim </a:t>
            </a:r>
            <a:r>
              <a:rPr lang="en-US" altLang="zh-CN" sz="2400" b="1" dirty="0" err="1">
                <a:latin typeface="Microsoft JhengHei" panose="020B0604030504040204" pitchFamily="34" charset="-120"/>
                <a:ea typeface="Microsoft JhengHei" panose="020B0604030504040204" pitchFamily="34" charset="-120"/>
              </a:rPr>
              <a:t>Mustadrak</a:t>
            </a:r>
            <a:r>
              <a:rPr lang="en-US" altLang="zh-CN" sz="2400" b="1" dirty="0">
                <a:latin typeface="Microsoft JhengHei" panose="020B0604030504040204" pitchFamily="34" charset="-120"/>
                <a:ea typeface="Microsoft JhengHei" panose="020B0604030504040204" pitchFamily="34" charset="-120"/>
              </a:rPr>
              <a:t> (2:651) # 4162 as related by Abu </a:t>
            </a:r>
            <a:r>
              <a:rPr lang="en-US" altLang="zh-CN" sz="2400" b="1" dirty="0" err="1">
                <a:latin typeface="Microsoft JhengHei" panose="020B0604030504040204" pitchFamily="34" charset="-120"/>
                <a:ea typeface="Microsoft JhengHei" panose="020B0604030504040204" pitchFamily="34" charset="-120"/>
              </a:rPr>
              <a:t>Harayra</a:t>
            </a:r>
            <a:r>
              <a:rPr lang="en-US" altLang="zh-CN" sz="2400" b="1" dirty="0">
                <a:latin typeface="Microsoft JhengHei" panose="020B0604030504040204" pitchFamily="34" charset="-120"/>
                <a:ea typeface="Microsoft JhengHei" panose="020B0604030504040204" pitchFamily="34" charset="-120"/>
              </a:rPr>
              <a:t> quoted in </a:t>
            </a:r>
            <a:r>
              <a:rPr lang="en-US" altLang="zh-CN" sz="2400" b="1" dirty="0" err="1">
                <a:latin typeface="Microsoft JhengHei" panose="020B0604030504040204" pitchFamily="34" charset="-120"/>
                <a:ea typeface="Microsoft JhengHei" panose="020B0604030504040204" pitchFamily="34" charset="-120"/>
              </a:rPr>
              <a:t>Kabbani</a:t>
            </a:r>
            <a:r>
              <a:rPr lang="en-US" altLang="zh-CN" sz="2400" b="1" dirty="0">
                <a:latin typeface="Microsoft JhengHei" panose="020B0604030504040204" pitchFamily="34" charset="-120"/>
                <a:ea typeface="Microsoft JhengHei" panose="020B0604030504040204" pitchFamily="34" charset="-120"/>
              </a:rPr>
              <a:t>, p. 237</a:t>
            </a:r>
            <a:endParaRPr lang="en-US" altLang="zh-CN" sz="24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endParaRPr lang="en-US" altLang="zh-CN" sz="28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solidFill>
                  <a:srgbClr val="0033CC"/>
                </a:solidFill>
                <a:latin typeface="Microsoft JhengHei" panose="020B0604030504040204" pitchFamily="34" charset="-120"/>
                <a:ea typeface="Microsoft JhengHei" panose="020B0604030504040204" pitchFamily="34" charset="-120"/>
              </a:rPr>
              <a:t>耶稣将制定伊斯兰教法</a:t>
            </a:r>
          </a:p>
          <a:p>
            <a:pPr eaLnBrk="1" hangingPunct="1">
              <a:defRPr/>
            </a:pPr>
            <a:r>
              <a:rPr lang="zh-CN" altLang="en-US" sz="2800" b="1" dirty="0">
                <a:latin typeface="Microsoft JhengHei" panose="020B0604030504040204" pitchFamily="34" charset="-120"/>
                <a:ea typeface="Microsoft JhengHei" panose="020B0604030504040204" pitchFamily="34" charset="-120"/>
              </a:rPr>
              <a:t>作为穆斯林的代理人和领袖，马赫迪的地位明显高于耶稣，然而，耶稣仍然是穆斯林社会的一位领导者。根据伊斯兰传统的说法，</a:t>
            </a:r>
            <a:r>
              <a:rPr lang="zh-CN" altLang="en-US" sz="2800" b="1" dirty="0">
                <a:solidFill>
                  <a:srgbClr val="FF3300"/>
                </a:solidFill>
                <a:latin typeface="Microsoft JhengHei" panose="020B0604030504040204" pitchFamily="34" charset="-120"/>
                <a:ea typeface="Microsoft JhengHei" panose="020B0604030504040204" pitchFamily="34" charset="-120"/>
              </a:rPr>
              <a:t>耶稣的主要目的</a:t>
            </a:r>
            <a:r>
              <a:rPr lang="en-US" altLang="zh-CN" sz="2800" b="1" dirty="0">
                <a:solidFill>
                  <a:srgbClr val="FF3300"/>
                </a:solidFill>
                <a:latin typeface="Microsoft JhengHei" panose="020B0604030504040204" pitchFamily="34" charset="-120"/>
                <a:ea typeface="Microsoft JhengHei" panose="020B0604030504040204" pitchFamily="34" charset="-120"/>
              </a:rPr>
              <a:t>, </a:t>
            </a:r>
            <a:r>
              <a:rPr lang="zh-CN" altLang="en-US" sz="2800" b="1" dirty="0">
                <a:solidFill>
                  <a:srgbClr val="FF3300"/>
                </a:solidFill>
                <a:latin typeface="Microsoft JhengHei" panose="020B0604030504040204" pitchFamily="34" charset="-120"/>
                <a:ea typeface="Microsoft JhengHei" panose="020B0604030504040204" pitchFamily="34" charset="-120"/>
              </a:rPr>
              <a:t>就是协助马赫迪在全世界监管，伊斯兰社会制度和推行伊斯兰教法。</a:t>
            </a:r>
            <a:endParaRPr lang="en-US" altLang="zh-CN" sz="2800" b="1" dirty="0">
              <a:solidFill>
                <a:srgbClr val="FF3300"/>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TW" altLang="en-US" sz="2800" b="1" dirty="0">
                <a:solidFill>
                  <a:srgbClr val="0033CC"/>
                </a:solidFill>
                <a:latin typeface="Microsoft JhengHei" panose="020B0604030504040204" pitchFamily="34" charset="-120"/>
                <a:ea typeface="Microsoft JhengHei" panose="020B0604030504040204" pitchFamily="34" charset="-120"/>
              </a:rPr>
              <a:t>尔撒（</a:t>
            </a:r>
            <a:r>
              <a:rPr lang="zh-CN" altLang="en-US" sz="2800" b="1" dirty="0">
                <a:solidFill>
                  <a:srgbClr val="0033CC"/>
                </a:solidFill>
                <a:latin typeface="Microsoft JhengHei" panose="020B0604030504040204" pitchFamily="34" charset="-120"/>
                <a:ea typeface="Microsoft JhengHei" panose="020B0604030504040204" pitchFamily="34" charset="-120"/>
              </a:rPr>
              <a:t>耶稣</a:t>
            </a:r>
            <a:r>
              <a:rPr lang="zh-TW" altLang="en-US" sz="2800" b="1" dirty="0">
                <a:solidFill>
                  <a:srgbClr val="0033CC"/>
                </a:solidFill>
                <a:latin typeface="Microsoft JhengHei" panose="020B0604030504040204" pitchFamily="34" charset="-120"/>
                <a:ea typeface="Microsoft JhengHei" panose="020B0604030504040204" pitchFamily="34" charset="-120"/>
              </a:rPr>
              <a:t>）</a:t>
            </a:r>
            <a:r>
              <a:rPr lang="zh-CN" altLang="en-US" sz="2800" b="1" dirty="0">
                <a:solidFill>
                  <a:srgbClr val="0033CC"/>
                </a:solidFill>
                <a:latin typeface="Microsoft JhengHei" panose="020B0604030504040204" pitchFamily="34" charset="-120"/>
                <a:ea typeface="Microsoft JhengHei" panose="020B0604030504040204" pitchFamily="34" charset="-120"/>
              </a:rPr>
              <a:t>：最伟大的穆斯林传道者</a:t>
            </a:r>
          </a:p>
          <a:p>
            <a:pPr eaLnBrk="1" hangingPunct="1">
              <a:defRPr/>
            </a:pPr>
            <a:r>
              <a:rPr lang="zh-CN" altLang="en-US" sz="2800" b="1" dirty="0">
                <a:latin typeface="Microsoft JhengHei" panose="020B0604030504040204" pitchFamily="34" charset="-120"/>
                <a:ea typeface="Microsoft JhengHei" panose="020B0604030504040204" pitchFamily="34" charset="-120"/>
              </a:rPr>
              <a:t>伊斯兰圣训教导说，二次再来的耶稣，将宣称自己是穆斯林，所以他会带领许多基督徒皈依伊斯兰。有古兰经启示说：</a:t>
            </a:r>
            <a:r>
              <a:rPr lang="zh-CN" altLang="en-US" sz="2800" b="1" dirty="0">
                <a:solidFill>
                  <a:srgbClr val="009900"/>
                </a:solidFill>
                <a:latin typeface="Microsoft JhengHei" panose="020B0604030504040204" pitchFamily="34" charset="-120"/>
                <a:ea typeface="Microsoft JhengHei" panose="020B0604030504040204" pitchFamily="34" charset="-120"/>
              </a:rPr>
              <a:t>信奉天经的人（基督徒和犹太人），在他未死之前，没有一个不信仰他的，在复活日他要作证他们。（古兰经</a:t>
            </a:r>
            <a:r>
              <a:rPr lang="en-US" altLang="zh-CN" sz="2800" b="1" dirty="0">
                <a:solidFill>
                  <a:srgbClr val="009900"/>
                </a:solidFill>
                <a:latin typeface="Microsoft JhengHei" panose="020B0604030504040204" pitchFamily="34" charset="-120"/>
                <a:ea typeface="Microsoft JhengHei" panose="020B0604030504040204" pitchFamily="34" charset="-120"/>
              </a:rPr>
              <a:t>4</a:t>
            </a:r>
            <a:r>
              <a:rPr lang="zh-CN" altLang="en-US" sz="2800" b="1" dirty="0">
                <a:solidFill>
                  <a:srgbClr val="009900"/>
                </a:solidFill>
                <a:latin typeface="Microsoft JhengHei" panose="020B0604030504040204" pitchFamily="34" charset="-120"/>
                <a:ea typeface="Microsoft JhengHei" panose="020B0604030504040204" pitchFamily="34" charset="-120"/>
              </a:rPr>
              <a:t>：</a:t>
            </a:r>
            <a:r>
              <a:rPr lang="en-US" altLang="zh-CN" sz="2800" b="1" dirty="0">
                <a:solidFill>
                  <a:srgbClr val="009900"/>
                </a:solidFill>
                <a:latin typeface="Microsoft JhengHei" panose="020B0604030504040204" pitchFamily="34" charset="-120"/>
                <a:ea typeface="Microsoft JhengHei" panose="020B0604030504040204" pitchFamily="34" charset="-120"/>
              </a:rPr>
              <a:t>159</a:t>
            </a:r>
            <a:r>
              <a:rPr lang="zh-CN" altLang="en-US" sz="2800" b="1" dirty="0">
                <a:solidFill>
                  <a:srgbClr val="009900"/>
                </a:solidFill>
                <a:latin typeface="Microsoft JhengHei" panose="020B0604030504040204" pitchFamily="34" charset="-120"/>
                <a:ea typeface="Microsoft JhengHei" panose="020B0604030504040204" pitchFamily="34" charset="-120"/>
              </a:rPr>
              <a:t>）</a:t>
            </a:r>
            <a:r>
              <a:rPr lang="en-US" altLang="zh-CN" sz="2800" b="1" dirty="0">
                <a:solidFill>
                  <a:srgbClr val="009900"/>
                </a:solidFill>
                <a:latin typeface="Microsoft JhengHei" panose="020B0604030504040204" pitchFamily="34" charset="-120"/>
                <a:ea typeface="Microsoft JhengHei" panose="020B0604030504040204" pitchFamily="34" charset="-120"/>
              </a:rPr>
              <a:t>.</a:t>
            </a:r>
            <a:endParaRPr lang="zh-CN" altLang="en-US" sz="2800" b="1" dirty="0">
              <a:solidFill>
                <a:srgbClr val="FF3300"/>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46198493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A36D22D6-1ADF-4E1E-B2DA-70BB3E1800CB}"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142</a:t>
            </a:fld>
            <a:endParaRPr lang="en-US" altLang="zh-CN" sz="1400">
              <a:latin typeface="Arial" panose="020B0604020202020204" pitchFamily="34" charset="0"/>
              <a:ea typeface="新宋体" panose="02010609030101010101" pitchFamily="49" charset="-122"/>
            </a:endParaRPr>
          </a:p>
        </p:txBody>
      </p:sp>
      <p:sp>
        <p:nvSpPr>
          <p:cNvPr id="2" name="Text Box 2"/>
          <p:cNvSpPr txBox="1">
            <a:spLocks noChangeArrowheads="1"/>
          </p:cNvSpPr>
          <p:nvPr/>
        </p:nvSpPr>
        <p:spPr bwMode="auto">
          <a:xfrm>
            <a:off x="0" y="0"/>
            <a:ext cx="12192000" cy="6863417"/>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en-US" altLang="zh-CN" sz="2800" b="1" dirty="0">
                <a:latin typeface="Microsoft JhengHei" panose="020B0604030504040204" pitchFamily="34" charset="-120"/>
                <a:ea typeface="Microsoft JhengHei" panose="020B0604030504040204" pitchFamily="34" charset="-120"/>
              </a:rPr>
              <a:t>Mufti Muhammad </a:t>
            </a:r>
            <a:r>
              <a:rPr lang="en-US" altLang="zh-CN" sz="2800" b="1" dirty="0" err="1">
                <a:latin typeface="Microsoft JhengHei" panose="020B0604030504040204" pitchFamily="34" charset="-120"/>
                <a:ea typeface="Microsoft JhengHei" panose="020B0604030504040204" pitchFamily="34" charset="-120"/>
              </a:rPr>
              <a:t>Shafi</a:t>
            </a:r>
            <a:r>
              <a:rPr lang="zh-CN" altLang="en-US" sz="2800" b="1" dirty="0">
                <a:latin typeface="Microsoft JhengHei" panose="020B0604030504040204" pitchFamily="34" charset="-120"/>
                <a:ea typeface="Microsoft JhengHei" panose="020B0604030504040204" pitchFamily="34" charset="-120"/>
              </a:rPr>
              <a:t>和</a:t>
            </a:r>
            <a:r>
              <a:rPr lang="en-US" altLang="zh-CN" sz="2800" b="1" dirty="0">
                <a:latin typeface="Microsoft JhengHei" panose="020B0604030504040204" pitchFamily="34" charset="-120"/>
                <a:ea typeface="Microsoft JhengHei" panose="020B0604030504040204" pitchFamily="34" charset="-120"/>
              </a:rPr>
              <a:t>Mufti Mohammad Rafi </a:t>
            </a:r>
            <a:r>
              <a:rPr lang="en-US" altLang="zh-CN" sz="2800" b="1" dirty="0" err="1">
                <a:latin typeface="Microsoft JhengHei" panose="020B0604030504040204" pitchFamily="34" charset="-120"/>
                <a:ea typeface="Microsoft JhengHei" panose="020B0604030504040204" pitchFamily="34" charset="-120"/>
              </a:rPr>
              <a:t>Usmani</a:t>
            </a:r>
            <a:r>
              <a:rPr lang="zh-CN" altLang="en-US" sz="2800" b="1" dirty="0">
                <a:latin typeface="Microsoft JhengHei" panose="020B0604030504040204" pitchFamily="34" charset="-120"/>
                <a:ea typeface="Microsoft JhengHei" panose="020B0604030504040204" pitchFamily="34" charset="-120"/>
              </a:rPr>
              <a:t>在他们的著作</a:t>
            </a:r>
            <a:r>
              <a:rPr lang="en-US" altLang="zh-CN" sz="2800" b="1" dirty="0">
                <a:latin typeface="Microsoft JhengHei" panose="020B0604030504040204" pitchFamily="34" charset="-120"/>
                <a:ea typeface="Microsoft JhengHei" panose="020B0604030504040204" pitchFamily="34" charset="-120"/>
              </a:rPr>
              <a:t>《Signs of the </a:t>
            </a:r>
            <a:r>
              <a:rPr lang="en-US" altLang="zh-CN" sz="2800" b="1" dirty="0" err="1">
                <a:latin typeface="Microsoft JhengHei" panose="020B0604030504040204" pitchFamily="34" charset="-120"/>
                <a:ea typeface="Microsoft JhengHei" panose="020B0604030504040204" pitchFamily="34" charset="-120"/>
              </a:rPr>
              <a:t>Qiyama</a:t>
            </a:r>
            <a:r>
              <a:rPr lang="zh-CN" altLang="en-US" sz="2800" b="1" dirty="0">
                <a:latin typeface="Microsoft JhengHei" panose="020B0604030504040204" pitchFamily="34" charset="-120"/>
                <a:ea typeface="Microsoft JhengHei" panose="020B0604030504040204" pitchFamily="34" charset="-120"/>
              </a:rPr>
              <a:t>最后审判的迹象</a:t>
            </a:r>
            <a:r>
              <a:rPr lang="en-US" altLang="zh-CN"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和</a:t>
            </a:r>
            <a:r>
              <a:rPr lang="en-US" altLang="zh-CN" sz="2800" b="1" dirty="0">
                <a:latin typeface="Microsoft JhengHei" panose="020B0604030504040204" pitchFamily="34" charset="-120"/>
                <a:ea typeface="Microsoft JhengHei" panose="020B0604030504040204" pitchFamily="34" charset="-120"/>
              </a:rPr>
              <a:t>《The Arrival of the </a:t>
            </a:r>
            <a:r>
              <a:rPr lang="en-US" altLang="zh-CN" sz="2800" b="1" dirty="0" err="1">
                <a:latin typeface="Microsoft JhengHei" panose="020B0604030504040204" pitchFamily="34" charset="-120"/>
                <a:ea typeface="Microsoft JhengHei" panose="020B0604030504040204" pitchFamily="34" charset="-120"/>
              </a:rPr>
              <a:t>Maseeh</a:t>
            </a:r>
            <a:r>
              <a:rPr lang="zh-CN" altLang="en-US" sz="2800" b="1" dirty="0">
                <a:latin typeface="Microsoft JhengHei" panose="020B0604030504040204" pitchFamily="34" charset="-120"/>
                <a:ea typeface="Microsoft JhengHei" panose="020B0604030504040204" pitchFamily="34" charset="-120"/>
              </a:rPr>
              <a:t>麦西哈的到来</a:t>
            </a:r>
            <a:r>
              <a:rPr lang="en-US" altLang="zh-CN"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书中，将这句话解释成基督徒和犹太人将：</a:t>
            </a:r>
            <a:endParaRPr lang="zh-CN" altLang="zh-TW" sz="2800" b="1" dirty="0">
              <a:latin typeface="Microsoft JhengHei" panose="020B0604030504040204" pitchFamily="34" charset="-120"/>
              <a:ea typeface="Microsoft JhengHei" panose="020B0604030504040204" pitchFamily="34" charset="-120"/>
            </a:endParaRPr>
          </a:p>
          <a:p>
            <a:pPr eaLnBrk="1" hangingPunct="1">
              <a:defRPr/>
            </a:pPr>
            <a:r>
              <a:rPr lang="en-US" altLang="zh-CN" sz="2800" b="1" dirty="0">
                <a:solidFill>
                  <a:srgbClr val="009900"/>
                </a:solidFill>
                <a:latin typeface="Microsoft JhengHei" panose="020B0604030504040204" pitchFamily="34" charset="-120"/>
                <a:ea typeface="Microsoft JhengHei" panose="020B0604030504040204" pitchFamily="34" charset="-120"/>
              </a:rPr>
              <a:t>…</a:t>
            </a:r>
            <a:r>
              <a:rPr lang="zh-CN" altLang="en-US" sz="2800" b="1" dirty="0">
                <a:solidFill>
                  <a:srgbClr val="009900"/>
                </a:solidFill>
                <a:latin typeface="Microsoft JhengHei" panose="020B0604030504040204" pitchFamily="34" charset="-120"/>
                <a:ea typeface="Microsoft JhengHei" panose="020B0604030504040204" pitchFamily="34" charset="-120"/>
              </a:rPr>
              <a:t>确信他（耶稣）是活着的，并没有死，不是神，也不是神的儿子，而是安拉的仆人和使者；尔撒（耶稣）将向那些称他是神（真主）的儿子的人－</a:t>
            </a:r>
            <a:r>
              <a:rPr lang="zh-CN" altLang="en-US" sz="2800" b="1" dirty="0">
                <a:latin typeface="Microsoft JhengHei" panose="020B0604030504040204" pitchFamily="34" charset="-120"/>
                <a:ea typeface="Microsoft JhengHei" panose="020B0604030504040204" pitchFamily="34" charset="-120"/>
              </a:rPr>
              <a:t>基督徒</a:t>
            </a:r>
            <a:r>
              <a:rPr lang="zh-CN" altLang="en-US" sz="2800" b="1" dirty="0">
                <a:solidFill>
                  <a:srgbClr val="009900"/>
                </a:solidFill>
                <a:latin typeface="Microsoft JhengHei" panose="020B0604030504040204" pitchFamily="34" charset="-120"/>
                <a:ea typeface="Microsoft JhengHei" panose="020B0604030504040204" pitchFamily="34" charset="-120"/>
              </a:rPr>
              <a:t>－和那些掩饰他的人－</a:t>
            </a:r>
            <a:r>
              <a:rPr lang="zh-CN" altLang="en-US" sz="2800" b="1" dirty="0">
                <a:latin typeface="Microsoft JhengHei" panose="020B0604030504040204" pitchFamily="34" charset="-120"/>
                <a:ea typeface="Microsoft JhengHei" panose="020B0604030504040204" pitchFamily="34" charset="-120"/>
              </a:rPr>
              <a:t>犹太人</a:t>
            </a:r>
            <a:r>
              <a:rPr lang="zh-CN" altLang="en-US" sz="2800" b="1" dirty="0">
                <a:solidFill>
                  <a:srgbClr val="009900"/>
                </a:solidFill>
                <a:latin typeface="Microsoft JhengHei" panose="020B0604030504040204" pitchFamily="34" charset="-120"/>
                <a:ea typeface="Microsoft JhengHei" panose="020B0604030504040204" pitchFamily="34" charset="-120"/>
              </a:rPr>
              <a:t>－作证，证明他们原来的信仰认识是错误的。</a:t>
            </a:r>
            <a:r>
              <a:rPr lang="en-US" altLang="zh-CN" sz="2000" b="1" i="1" dirty="0">
                <a:latin typeface="Microsoft JhengHei" panose="020B0604030504040204" pitchFamily="34" charset="-120"/>
                <a:ea typeface="Microsoft JhengHei" panose="020B0604030504040204" pitchFamily="34" charset="-120"/>
                <a:cs typeface="Arial" panose="020B0604020202020204" pitchFamily="34" charset="0"/>
              </a:rPr>
              <a:t>Mufti Mohammad </a:t>
            </a:r>
            <a:r>
              <a:rPr lang="en-US" altLang="zh-CN" sz="2000" b="1" i="1" dirty="0" err="1">
                <a:latin typeface="Microsoft JhengHei" panose="020B0604030504040204" pitchFamily="34" charset="-120"/>
                <a:ea typeface="Microsoft JhengHei" panose="020B0604030504040204" pitchFamily="34" charset="-120"/>
                <a:cs typeface="Arial" panose="020B0604020202020204" pitchFamily="34" charset="0"/>
              </a:rPr>
              <a:t>Shafi</a:t>
            </a:r>
            <a:r>
              <a:rPr lang="en-US" altLang="zh-CN" sz="2000" b="1" i="1" dirty="0">
                <a:latin typeface="Microsoft JhengHei" panose="020B0604030504040204" pitchFamily="34" charset="-120"/>
                <a:ea typeface="Microsoft JhengHei" panose="020B0604030504040204" pitchFamily="34" charset="-120"/>
                <a:cs typeface="Arial" panose="020B0604020202020204" pitchFamily="34" charset="0"/>
              </a:rPr>
              <a:t> and Mufti Mohammad Rafi </a:t>
            </a:r>
            <a:r>
              <a:rPr lang="en-US" altLang="zh-CN" sz="2000" b="1" i="1" dirty="0" err="1">
                <a:latin typeface="Microsoft JhengHei" panose="020B0604030504040204" pitchFamily="34" charset="-120"/>
                <a:ea typeface="Microsoft JhengHei" panose="020B0604030504040204" pitchFamily="34" charset="-120"/>
                <a:cs typeface="Arial" panose="020B0604020202020204" pitchFamily="34" charset="0"/>
              </a:rPr>
              <a:t>Usmani</a:t>
            </a:r>
            <a:r>
              <a:rPr lang="en-US" altLang="zh-CN" sz="2000" b="1" i="1" dirty="0">
                <a:latin typeface="Microsoft JhengHei" panose="020B0604030504040204" pitchFamily="34" charset="-120"/>
                <a:ea typeface="Microsoft JhengHei" panose="020B0604030504040204" pitchFamily="34" charset="-120"/>
                <a:cs typeface="Arial" panose="020B0604020202020204" pitchFamily="34" charset="0"/>
              </a:rPr>
              <a:t>, Signs of the </a:t>
            </a:r>
            <a:r>
              <a:rPr lang="en-US" altLang="zh-CN" sz="2000" b="1" i="1" dirty="0" err="1">
                <a:latin typeface="Microsoft JhengHei" panose="020B0604030504040204" pitchFamily="34" charset="-120"/>
                <a:ea typeface="Microsoft JhengHei" panose="020B0604030504040204" pitchFamily="34" charset="-120"/>
                <a:cs typeface="Arial" panose="020B0604020202020204" pitchFamily="34" charset="0"/>
              </a:rPr>
              <a:t>Qiyama</a:t>
            </a:r>
            <a:r>
              <a:rPr lang="en-US" altLang="zh-CN" sz="2000" b="1" i="1" dirty="0">
                <a:latin typeface="Microsoft JhengHei" panose="020B0604030504040204" pitchFamily="34" charset="-120"/>
                <a:ea typeface="Microsoft JhengHei" panose="020B0604030504040204" pitchFamily="34" charset="-120"/>
                <a:cs typeface="Arial" panose="020B0604020202020204" pitchFamily="34" charset="0"/>
              </a:rPr>
              <a:t> and the Arrival of the </a:t>
            </a:r>
            <a:r>
              <a:rPr lang="en-US" altLang="zh-CN" sz="2000" b="1" i="1" dirty="0" err="1">
                <a:latin typeface="Microsoft JhengHei" panose="020B0604030504040204" pitchFamily="34" charset="-120"/>
                <a:ea typeface="Microsoft JhengHei" panose="020B0604030504040204" pitchFamily="34" charset="-120"/>
                <a:cs typeface="Arial" panose="020B0604020202020204" pitchFamily="34" charset="0"/>
              </a:rPr>
              <a:t>Maseeh</a:t>
            </a:r>
            <a:r>
              <a:rPr lang="en-US" altLang="zh-CN" sz="2000" b="1" dirty="0">
                <a:latin typeface="Microsoft JhengHei" panose="020B0604030504040204" pitchFamily="34" charset="-120"/>
                <a:ea typeface="Microsoft JhengHei" panose="020B0604030504040204" pitchFamily="34" charset="-120"/>
                <a:cs typeface="Arial" panose="020B0604020202020204" pitchFamily="34" charset="0"/>
              </a:rPr>
              <a:t>, (Karachi, </a:t>
            </a:r>
            <a:r>
              <a:rPr lang="en-US" altLang="zh-CN" sz="2000" b="1" dirty="0" err="1">
                <a:latin typeface="Microsoft JhengHei" panose="020B0604030504040204" pitchFamily="34" charset="-120"/>
                <a:ea typeface="Microsoft JhengHei" panose="020B0604030504040204" pitchFamily="34" charset="-120"/>
                <a:cs typeface="Arial" panose="020B0604020202020204" pitchFamily="34" charset="0"/>
              </a:rPr>
              <a:t>Darul</a:t>
            </a:r>
            <a:r>
              <a:rPr lang="en-US" altLang="zh-CN" sz="2000" b="1" dirty="0">
                <a:latin typeface="Microsoft JhengHei" panose="020B0604030504040204" pitchFamily="34" charset="-120"/>
                <a:ea typeface="Microsoft JhengHei" panose="020B0604030504040204" pitchFamily="34" charset="-120"/>
                <a:cs typeface="Arial" panose="020B0604020202020204" pitchFamily="34" charset="0"/>
              </a:rPr>
              <a:t> </a:t>
            </a:r>
            <a:r>
              <a:rPr lang="en-US" altLang="zh-CN" sz="2000" b="1" dirty="0" err="1">
                <a:latin typeface="Microsoft JhengHei" panose="020B0604030504040204" pitchFamily="34" charset="-120"/>
                <a:ea typeface="Microsoft JhengHei" panose="020B0604030504040204" pitchFamily="34" charset="-120"/>
                <a:cs typeface="Arial" panose="020B0604020202020204" pitchFamily="34" charset="0"/>
              </a:rPr>
              <a:t>Ishat</a:t>
            </a:r>
            <a:r>
              <a:rPr lang="en-US" altLang="zh-CN" sz="2000" b="1" dirty="0">
                <a:latin typeface="Microsoft JhengHei" panose="020B0604030504040204" pitchFamily="34" charset="-120"/>
                <a:ea typeface="Microsoft JhengHei" panose="020B0604030504040204" pitchFamily="34" charset="-120"/>
                <a:cs typeface="Arial" panose="020B0604020202020204" pitchFamily="34" charset="0"/>
              </a:rPr>
              <a:t>, 2000), p. 60</a:t>
            </a:r>
          </a:p>
          <a:p>
            <a:pPr eaLnBrk="1" hangingPunct="1">
              <a:defRPr/>
            </a:pPr>
            <a:endParaRPr lang="en-US" altLang="zh-CN" sz="2400" b="1" dirty="0">
              <a:latin typeface="Microsoft JhengHei" panose="020B0604030504040204" pitchFamily="34" charset="-120"/>
              <a:ea typeface="Microsoft JhengHei" panose="020B0604030504040204" pitchFamily="34" charset="-120"/>
            </a:endParaRPr>
          </a:p>
          <a:p>
            <a:pPr eaLnBrk="1" hangingPunct="1">
              <a:defRPr/>
            </a:pPr>
            <a:r>
              <a:rPr lang="zh-CN" altLang="en-US" sz="2800" b="1" dirty="0">
                <a:latin typeface="Microsoft JhengHei" panose="020B0604030504040204" pitchFamily="34" charset="-120"/>
                <a:ea typeface="Microsoft JhengHei" panose="020B0604030504040204" pitchFamily="34" charset="-120"/>
              </a:rPr>
              <a:t>美国伊斯兰最高委员会主席</a:t>
            </a:r>
            <a:r>
              <a:rPr lang="en-US" altLang="zh-CN" sz="2800" b="1" dirty="0">
                <a:latin typeface="Microsoft JhengHei" panose="020B0604030504040204" pitchFamily="34" charset="-120"/>
                <a:ea typeface="Microsoft JhengHei" panose="020B0604030504040204" pitchFamily="34" charset="-120"/>
              </a:rPr>
              <a:t>Sheikh </a:t>
            </a:r>
            <a:r>
              <a:rPr lang="en-US" altLang="zh-CN" sz="2800" b="1" dirty="0" err="1">
                <a:latin typeface="Microsoft JhengHei" panose="020B0604030504040204" pitchFamily="34" charset="-120"/>
                <a:ea typeface="Microsoft JhengHei" panose="020B0604030504040204" pitchFamily="34" charset="-120"/>
              </a:rPr>
              <a:t>Kabbani</a:t>
            </a:r>
            <a:r>
              <a:rPr lang="zh-CN" altLang="en-US" sz="2800" b="1" dirty="0">
                <a:latin typeface="Microsoft JhengHei" panose="020B0604030504040204" pitchFamily="34" charset="-120"/>
                <a:ea typeface="Microsoft JhengHei" panose="020B0604030504040204" pitchFamily="34" charset="-120"/>
              </a:rPr>
              <a:t>清楚阐述了伊斯兰对尔撒的观点：</a:t>
            </a:r>
            <a:endParaRPr lang="en-US" altLang="zh-CN" sz="2800" b="1" dirty="0">
              <a:latin typeface="Microsoft JhengHei" panose="020B0604030504040204" pitchFamily="34" charset="-120"/>
              <a:ea typeface="Microsoft JhengHei" panose="020B0604030504040204" pitchFamily="34" charset="-120"/>
            </a:endParaRPr>
          </a:p>
          <a:p>
            <a:pPr eaLnBrk="1" hangingPunct="1">
              <a:defRPr/>
            </a:pPr>
            <a:r>
              <a:rPr lang="zh-CN" altLang="en-US" sz="2800" b="1" dirty="0">
                <a:solidFill>
                  <a:srgbClr val="009900"/>
                </a:solidFill>
                <a:latin typeface="Microsoft JhengHei" panose="020B0604030504040204" pitchFamily="34" charset="-120"/>
                <a:ea typeface="Microsoft JhengHei" panose="020B0604030504040204" pitchFamily="34" charset="-120"/>
              </a:rPr>
              <a:t>像所有先知一样，先知尔撒带来要降服于全能真主的信息，这信息便是降服伊斯兰。这经文表明，当耶稣回来的时候，他将亲自纠正对他本人的误传。他将确认，作为一位先知，他所传的信息是伊斯兰的信息，并表示他从没有声称过自己是神的儿子。此外，他将重申他第一次到来时，已经给向封印的使者穆罕默德作了见证。第二次再临后，许多非穆斯林将看见耶稣，他是全能者安拉的仆人，一个穆斯林，穆罕默德社群中的一员</a:t>
            </a:r>
            <a:r>
              <a:rPr lang="zh-CN" altLang="en-US" sz="3200" b="1" dirty="0">
                <a:solidFill>
                  <a:srgbClr val="009900"/>
                </a:solidFill>
                <a:effectLst>
                  <a:outerShdw blurRad="38100" dist="38100" dir="2700000" algn="tl">
                    <a:srgbClr val="000000"/>
                  </a:outerShdw>
                </a:effectLst>
                <a:latin typeface="NSimSun" panose="02010609030101010101" pitchFamily="49" charset="-122"/>
                <a:ea typeface="NSimSun" panose="02010609030101010101" pitchFamily="49" charset="-122"/>
              </a:rPr>
              <a:t>。</a:t>
            </a:r>
            <a:r>
              <a:rPr lang="en-US" altLang="zh-CN" sz="2400" b="1" dirty="0" err="1">
                <a:latin typeface="NSimSun" panose="02010609030101010101" pitchFamily="49" charset="-122"/>
                <a:ea typeface="NSimSun" panose="02010609030101010101" pitchFamily="49" charset="-122"/>
              </a:rPr>
              <a:t>Kabbani</a:t>
            </a:r>
            <a:r>
              <a:rPr lang="en-US" altLang="zh-CN" sz="2400" b="1" dirty="0">
                <a:latin typeface="NSimSun" panose="02010609030101010101" pitchFamily="49" charset="-122"/>
                <a:ea typeface="NSimSun" panose="02010609030101010101" pitchFamily="49" charset="-122"/>
              </a:rPr>
              <a:t>, p. 237</a:t>
            </a:r>
            <a:endParaRPr lang="zh-CN" altLang="en-US" sz="2000" b="1" dirty="0">
              <a:solidFill>
                <a:srgbClr val="009900"/>
              </a:solidFill>
              <a:latin typeface="NSimSun" panose="02010609030101010101" pitchFamily="49" charset="-122"/>
              <a:ea typeface="NSimSun" panose="02010609030101010101" pitchFamily="49" charset="-122"/>
              <a:cs typeface="Arial" panose="020B0604020202020204" pitchFamily="34" charset="0"/>
            </a:endParaRPr>
          </a:p>
        </p:txBody>
      </p:sp>
    </p:spTree>
    <p:extLst>
      <p:ext uri="{BB962C8B-B14F-4D97-AF65-F5344CB8AC3E}">
        <p14:creationId xmlns:p14="http://schemas.microsoft.com/office/powerpoint/2010/main" val="3524241431"/>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229036F6-9AFD-4187-83F9-BE4827A77BA1}"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143</a:t>
            </a:fld>
            <a:endParaRPr lang="en-US" altLang="zh-CN" sz="1400">
              <a:latin typeface="Arial" panose="020B0604020202020204" pitchFamily="34" charset="0"/>
              <a:ea typeface="新宋体" panose="02010609030101010101" pitchFamily="49" charset="-122"/>
            </a:endParaRPr>
          </a:p>
        </p:txBody>
      </p:sp>
      <p:sp>
        <p:nvSpPr>
          <p:cNvPr id="118786" name="Text Box 2"/>
          <p:cNvSpPr txBox="1">
            <a:spLocks noChangeArrowheads="1"/>
          </p:cNvSpPr>
          <p:nvPr/>
        </p:nvSpPr>
        <p:spPr bwMode="auto">
          <a:xfrm>
            <a:off x="0" y="0"/>
            <a:ext cx="12192000" cy="6432530"/>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solidFill>
                  <a:srgbClr val="0033CC"/>
                </a:solidFill>
                <a:latin typeface="Microsoft JhengHei" panose="020B0604030504040204" pitchFamily="34" charset="-120"/>
                <a:ea typeface="Microsoft JhengHei" panose="020B0604030504040204" pitchFamily="34" charset="-120"/>
              </a:rPr>
              <a:t>耶稣将废除基督教</a:t>
            </a:r>
            <a:endParaRPr lang="zh-CN" altLang="zh-TW" sz="3000" b="1" dirty="0">
              <a:solidFill>
                <a:srgbClr val="0033CC"/>
              </a:solidFill>
              <a:latin typeface="Microsoft JhengHei" panose="020B0604030504040204" pitchFamily="34" charset="-120"/>
              <a:ea typeface="Microsoft JhengHei" panose="020B0604030504040204" pitchFamily="34" charset="-120"/>
            </a:endParaRPr>
          </a:p>
          <a:p>
            <a:pPr eaLnBrk="1" hangingPunct="1">
              <a:defRPr/>
            </a:pPr>
            <a:r>
              <a:rPr lang="zh-CN" altLang="en-US" sz="3000" b="1" dirty="0">
                <a:latin typeface="Microsoft JhengHei" panose="020B0604030504040204" pitchFamily="34" charset="-120"/>
                <a:ea typeface="Microsoft JhengHei" panose="020B0604030504040204" pitchFamily="34" charset="-120"/>
              </a:rPr>
              <a:t>穆罕默德说：</a:t>
            </a:r>
            <a:r>
              <a:rPr lang="zh-CN" altLang="en-US" sz="3000" b="1" dirty="0">
                <a:solidFill>
                  <a:srgbClr val="009900"/>
                </a:solidFill>
                <a:latin typeface="Microsoft JhengHei" panose="020B0604030504040204" pitchFamily="34" charset="-120"/>
                <a:ea typeface="Microsoft JhengHei" panose="020B0604030504040204" pitchFamily="34" charset="-120"/>
              </a:rPr>
              <a:t>在我和他</a:t>
            </a:r>
            <a:r>
              <a:rPr lang="en-US" altLang="zh-CN"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耶稣</a:t>
            </a:r>
            <a:r>
              <a:rPr lang="en-US" altLang="zh-CN"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之间再没有先知。他将降临（地上）</a:t>
            </a:r>
            <a:r>
              <a:rPr lang="en-US" altLang="zh-CN"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C00000"/>
                </a:solidFill>
                <a:latin typeface="Microsoft JhengHei" panose="020B0604030504040204" pitchFamily="34" charset="-120"/>
                <a:ea typeface="Microsoft JhengHei" panose="020B0604030504040204" pitchFamily="34" charset="-120"/>
              </a:rPr>
              <a:t>他会打碎十字架，杀掉猪</a:t>
            </a:r>
            <a:r>
              <a:rPr lang="zh-TW" altLang="en-US" sz="3000" b="1" dirty="0">
                <a:solidFill>
                  <a:srgbClr val="C00000"/>
                </a:solidFill>
                <a:latin typeface="Microsoft JhengHei" panose="020B0604030504040204" pitchFamily="34" charset="-120"/>
                <a:ea typeface="Microsoft JhengHei" panose="020B0604030504040204" pitchFamily="34" charset="-120"/>
              </a:rPr>
              <a:t>类</a:t>
            </a:r>
            <a:r>
              <a:rPr lang="zh-CN" altLang="en-US" sz="3000" b="1" dirty="0">
                <a:solidFill>
                  <a:srgbClr val="C00000"/>
                </a:solidFill>
                <a:latin typeface="Microsoft JhengHei" panose="020B0604030504040204" pitchFamily="34" charset="-120"/>
                <a:ea typeface="Microsoft JhengHei" panose="020B0604030504040204" pitchFamily="34" charset="-120"/>
              </a:rPr>
              <a:t>，废除丁税。安拉将毁灭伊斯兰之外，所有其他宗教</a:t>
            </a:r>
            <a:r>
              <a:rPr lang="en-US" altLang="zh-CN" sz="3000" b="1" dirty="0">
                <a:solidFill>
                  <a:srgbClr val="C00000"/>
                </a:solidFill>
                <a:latin typeface="Microsoft JhengHei" panose="020B0604030504040204" pitchFamily="34" charset="-120"/>
                <a:ea typeface="Microsoft JhengHei" panose="020B0604030504040204" pitchFamily="34" charset="-120"/>
              </a:rPr>
              <a:t> </a:t>
            </a:r>
            <a:r>
              <a:rPr lang="en-US" altLang="zh-CN" sz="2400" dirty="0" err="1">
                <a:latin typeface="Microsoft JhengHei" panose="020B0604030504040204" pitchFamily="34" charset="-120"/>
                <a:ea typeface="Microsoft JhengHei" panose="020B0604030504040204" pitchFamily="34" charset="-120"/>
              </a:rPr>
              <a:t>Sunan</a:t>
            </a:r>
            <a:r>
              <a:rPr lang="en-US" altLang="zh-CN" sz="2400" dirty="0">
                <a:latin typeface="Microsoft JhengHei" panose="020B0604030504040204" pitchFamily="34" charset="-120"/>
                <a:ea typeface="Microsoft JhengHei" panose="020B0604030504040204" pitchFamily="34" charset="-120"/>
              </a:rPr>
              <a:t> Abu </a:t>
            </a:r>
            <a:r>
              <a:rPr lang="en-US" altLang="zh-CN" sz="2400" dirty="0" err="1">
                <a:latin typeface="Microsoft JhengHei" panose="020B0604030504040204" pitchFamily="34" charset="-120"/>
                <a:ea typeface="Microsoft JhengHei" panose="020B0604030504040204" pitchFamily="34" charset="-120"/>
              </a:rPr>
              <a:t>Dawud</a:t>
            </a:r>
            <a:r>
              <a:rPr lang="en-US" altLang="zh-CN" sz="2400" dirty="0">
                <a:latin typeface="Microsoft JhengHei" panose="020B0604030504040204" pitchFamily="34" charset="-120"/>
                <a:ea typeface="Microsoft JhengHei" panose="020B0604030504040204" pitchFamily="34" charset="-120"/>
              </a:rPr>
              <a:t>, </a:t>
            </a:r>
            <a:r>
              <a:rPr lang="en-US" altLang="zh-CN" sz="2400" i="1" dirty="0">
                <a:latin typeface="Microsoft JhengHei" panose="020B0604030504040204" pitchFamily="34" charset="-120"/>
                <a:ea typeface="Microsoft JhengHei" panose="020B0604030504040204" pitchFamily="34" charset="-120"/>
              </a:rPr>
              <a:t>Book 37, Number 4310, </a:t>
            </a:r>
            <a:r>
              <a:rPr lang="en-US" altLang="zh-CN" sz="2400" dirty="0">
                <a:latin typeface="Microsoft JhengHei" panose="020B0604030504040204" pitchFamily="34" charset="-120"/>
                <a:ea typeface="Microsoft JhengHei" panose="020B0604030504040204" pitchFamily="34" charset="-120"/>
              </a:rPr>
              <a:t>Narrated by Abu </a:t>
            </a:r>
            <a:r>
              <a:rPr lang="en-US" altLang="zh-CN" sz="2400" dirty="0" err="1">
                <a:latin typeface="Microsoft JhengHei" panose="020B0604030504040204" pitchFamily="34" charset="-120"/>
                <a:ea typeface="Microsoft JhengHei" panose="020B0604030504040204" pitchFamily="34" charset="-120"/>
              </a:rPr>
              <a:t>Hurayrah</a:t>
            </a:r>
            <a:r>
              <a:rPr lang="en-US" altLang="zh-CN" sz="2400" dirty="0">
                <a:latin typeface="Microsoft JhengHei" panose="020B0604030504040204" pitchFamily="34" charset="-120"/>
                <a:ea typeface="Microsoft JhengHei" panose="020B0604030504040204" pitchFamily="34" charset="-120"/>
              </a:rPr>
              <a:t>: </a:t>
            </a:r>
            <a:r>
              <a:rPr lang="en-US" altLang="zh-CN" sz="2400" i="1" dirty="0">
                <a:latin typeface="Microsoft JhengHei" panose="020B0604030504040204" pitchFamily="34" charset="-120"/>
                <a:ea typeface="Microsoft JhengHei" panose="020B0604030504040204" pitchFamily="34" charset="-120"/>
              </a:rPr>
              <a:t> </a:t>
            </a:r>
            <a:r>
              <a:rPr lang="en-US" altLang="zh-CN" sz="2400" dirty="0" err="1">
                <a:latin typeface="Microsoft JhengHei" panose="020B0604030504040204" pitchFamily="34" charset="-120"/>
                <a:ea typeface="Microsoft JhengHei" panose="020B0604030504040204" pitchFamily="34" charset="-120"/>
              </a:rPr>
              <a:t>Sahih</a:t>
            </a:r>
            <a:r>
              <a:rPr lang="en-US" altLang="zh-CN" sz="2400" dirty="0">
                <a:latin typeface="Microsoft JhengHei" panose="020B0604030504040204" pitchFamily="34" charset="-120"/>
                <a:ea typeface="Microsoft JhengHei" panose="020B0604030504040204" pitchFamily="34" charset="-120"/>
              </a:rPr>
              <a:t> Bukhari </a:t>
            </a:r>
            <a:r>
              <a:rPr lang="en-US" altLang="zh-CN" sz="2400" i="1" dirty="0">
                <a:latin typeface="Microsoft JhengHei" panose="020B0604030504040204" pitchFamily="34" charset="-120"/>
                <a:ea typeface="Microsoft JhengHei" panose="020B0604030504040204" pitchFamily="34" charset="-120"/>
              </a:rPr>
              <a:t>Volume 3, Book 43, Number 656</a:t>
            </a:r>
            <a:endParaRPr lang="en-US" altLang="zh-TW" sz="28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endParaRPr lang="en-US" altLang="zh-CN" sz="2800" b="1" dirty="0">
              <a:latin typeface="Microsoft JhengHei" panose="020B0604030504040204" pitchFamily="34" charset="-120"/>
              <a:ea typeface="Microsoft JhengHei" panose="020B0604030504040204" pitchFamily="34" charset="-120"/>
            </a:endParaRPr>
          </a:p>
          <a:p>
            <a:pPr eaLnBrk="1" hangingPunct="1">
              <a:defRPr/>
            </a:pPr>
            <a:r>
              <a:rPr lang="zh-CN" altLang="en-US" sz="3000" b="1" dirty="0">
                <a:latin typeface="Microsoft JhengHei" panose="020B0604030504040204" pitchFamily="34" charset="-120"/>
                <a:ea typeface="Microsoft JhengHei" panose="020B0604030504040204" pitchFamily="34" charset="-120"/>
              </a:rPr>
              <a:t>这</a:t>
            </a:r>
            <a:r>
              <a:rPr lang="zh-TW" altLang="en-US" sz="3000" b="1" dirty="0">
                <a:latin typeface="Microsoft JhengHei" panose="020B0604030504040204" pitchFamily="34" charset="-120"/>
                <a:ea typeface="Microsoft JhengHei" panose="020B0604030504040204" pitchFamily="34" charset="-120"/>
              </a:rPr>
              <a:t>四</a:t>
            </a:r>
            <a:r>
              <a:rPr lang="zh-CN" altLang="en-US" sz="3000" b="1" dirty="0">
                <a:latin typeface="Microsoft JhengHei" panose="020B0604030504040204" pitchFamily="34" charset="-120"/>
                <a:ea typeface="Microsoft JhengHei" panose="020B0604030504040204" pitchFamily="34" charset="-120"/>
              </a:rPr>
              <a:t>种行为：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r>
              <a:rPr lang="zh-CN"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 </a:t>
            </a:r>
            <a:endParaRPr lang="en-US" altLang="zh-CN" sz="3000" b="1" dirty="0">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FF3300"/>
                </a:solidFill>
                <a:latin typeface="Microsoft JhengHei" panose="020B0604030504040204" pitchFamily="34" charset="-120"/>
                <a:ea typeface="Microsoft JhengHei" panose="020B0604030504040204" pitchFamily="34" charset="-120"/>
              </a:rPr>
              <a:t>⊕打碎所有十字架。</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endParaRPr lang="en-US" altLang="zh-CN" sz="3000" b="1" dirty="0">
              <a:solidFill>
                <a:srgbClr val="FF3300"/>
              </a:solidFill>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FF3300"/>
                </a:solidFill>
                <a:latin typeface="Microsoft JhengHei" panose="020B0604030504040204" pitchFamily="34" charset="-120"/>
                <a:ea typeface="Microsoft JhengHei" panose="020B0604030504040204" pitchFamily="34" charset="-120"/>
              </a:rPr>
              <a:t>⊕杀了所有的猪</a:t>
            </a:r>
            <a:r>
              <a:rPr lang="zh-TW" altLang="en-US" sz="3000" b="1" dirty="0">
                <a:solidFill>
                  <a:srgbClr val="FF3300"/>
                </a:solidFill>
                <a:latin typeface="Microsoft JhengHei" panose="020B0604030504040204" pitchFamily="34" charset="-120"/>
                <a:ea typeface="Microsoft JhengHei" panose="020B0604030504040204" pitchFamily="34" charset="-120"/>
              </a:rPr>
              <a:t>类</a:t>
            </a:r>
            <a:r>
              <a:rPr lang="zh-CN" altLang="en-US" sz="3000" b="1" dirty="0">
                <a:solidFill>
                  <a:srgbClr val="FF3300"/>
                </a:solidFill>
                <a:latin typeface="Microsoft JhengHei" panose="020B0604030504040204" pitchFamily="34" charset="-120"/>
                <a:ea typeface="Microsoft JhengHei" panose="020B0604030504040204" pitchFamily="34" charset="-120"/>
              </a:rPr>
              <a:t>。</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endParaRPr lang="en-US" altLang="zh-CN" sz="3000" b="1" dirty="0">
              <a:solidFill>
                <a:srgbClr val="FF3300"/>
              </a:solidFill>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FF3300"/>
                </a:solidFill>
                <a:latin typeface="Microsoft JhengHei" panose="020B0604030504040204" pitchFamily="34" charset="-120"/>
                <a:ea typeface="Microsoft JhengHei" panose="020B0604030504040204" pitchFamily="34" charset="-120"/>
              </a:rPr>
              <a:t>⊕废除丁税</a:t>
            </a:r>
            <a:r>
              <a:rPr lang="en-US" altLang="zh-CN" sz="3000" b="1" dirty="0" err="1">
                <a:solidFill>
                  <a:srgbClr val="FF3300"/>
                </a:solidFill>
                <a:latin typeface="Microsoft JhengHei" panose="020B0604030504040204" pitchFamily="34" charset="-120"/>
                <a:ea typeface="Microsoft JhengHei" panose="020B0604030504040204" pitchFamily="34" charset="-120"/>
              </a:rPr>
              <a:t>jizyah</a:t>
            </a:r>
            <a:r>
              <a:rPr lang="zh-CN" altLang="en-US" sz="3000" b="1" dirty="0">
                <a:solidFill>
                  <a:srgbClr val="FF3300"/>
                </a:solidFill>
                <a:latin typeface="Microsoft JhengHei" panose="020B0604030504040204" pitchFamily="34" charset="-120"/>
                <a:ea typeface="Microsoft JhengHei" panose="020B0604030504040204" pitchFamily="34" charset="-120"/>
              </a:rPr>
              <a:t>（对非穆斯林的税收）。</a:t>
            </a:r>
          </a:p>
          <a:p>
            <a:pPr eaLnBrk="1" hangingPunct="1">
              <a:defRPr/>
            </a:pPr>
            <a:r>
              <a:rPr lang="zh-CN" altLang="en-US" sz="3000" b="1" dirty="0">
                <a:solidFill>
                  <a:srgbClr val="FF3300"/>
                </a:solidFill>
                <a:latin typeface="Microsoft JhengHei" panose="020B0604030504040204" pitchFamily="34" charset="-120"/>
                <a:ea typeface="Microsoft JhengHei" panose="020B0604030504040204" pitchFamily="34" charset="-120"/>
              </a:rPr>
              <a:t>⊕杀死穆斯林的反对者和他们宗教。</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r>
              <a:rPr lang="zh-CN" altLang="zh-TW" sz="3000" b="1" dirty="0">
                <a:solidFill>
                  <a:srgbClr val="FF3300"/>
                </a:solidFill>
                <a:latin typeface="Microsoft JhengHei" panose="020B0604030504040204" pitchFamily="34" charset="-120"/>
                <a:ea typeface="Microsoft JhengHei" panose="020B0604030504040204" pitchFamily="34" charset="-120"/>
              </a:rPr>
              <a:t> </a:t>
            </a:r>
            <a:r>
              <a:rPr lang="zh-CN" altLang="en-US" sz="3000" b="1" dirty="0">
                <a:solidFill>
                  <a:srgbClr val="FF3300"/>
                </a:solidFill>
                <a:latin typeface="Microsoft JhengHei" panose="020B0604030504040204" pitchFamily="34" charset="-120"/>
                <a:ea typeface="Microsoft JhengHei" panose="020B0604030504040204" pitchFamily="34" charset="-120"/>
              </a:rPr>
              <a:t> </a:t>
            </a:r>
            <a:endParaRPr lang="zh-CN" altLang="zh-TW" sz="3000" b="1" dirty="0">
              <a:solidFill>
                <a:srgbClr val="FF3300"/>
              </a:solidFill>
              <a:latin typeface="Microsoft JhengHei" panose="020B0604030504040204" pitchFamily="34" charset="-120"/>
              <a:ea typeface="Microsoft JhengHei" panose="020B0604030504040204" pitchFamily="34" charset="-120"/>
            </a:endParaRPr>
          </a:p>
          <a:p>
            <a:pPr eaLnBrk="1" hangingPunct="1">
              <a:defRPr/>
            </a:pPr>
            <a:endParaRPr lang="zh-CN" altLang="zh-TW" sz="3000" b="1" dirty="0">
              <a:solidFill>
                <a:srgbClr val="FF3300"/>
              </a:solidFill>
              <a:latin typeface="Microsoft JhengHei" panose="020B0604030504040204" pitchFamily="34" charset="-120"/>
              <a:ea typeface="Microsoft JhengHei" panose="020B0604030504040204" pitchFamily="34" charset="-120"/>
            </a:endParaRPr>
          </a:p>
          <a:p>
            <a:pPr eaLnBrk="1" hangingPunct="1">
              <a:defRPr/>
            </a:pPr>
            <a:r>
              <a:rPr lang="zh-CN" altLang="en-US" sz="3000" b="1" dirty="0">
                <a:latin typeface="Microsoft JhengHei" panose="020B0604030504040204" pitchFamily="34" charset="-120"/>
                <a:ea typeface="Microsoft JhengHei" panose="020B0604030504040204" pitchFamily="34" charset="-120"/>
              </a:rPr>
              <a:t>打碎“十字架”，杀猪</a:t>
            </a:r>
            <a:r>
              <a:rPr lang="zh-TW" altLang="en-US" sz="3000" b="1" dirty="0">
                <a:latin typeface="Microsoft JhengHei" panose="020B0604030504040204" pitchFamily="34" charset="-120"/>
                <a:ea typeface="Microsoft JhengHei" panose="020B0604030504040204" pitchFamily="34" charset="-120"/>
              </a:rPr>
              <a:t>类，废异教，</a:t>
            </a:r>
            <a:r>
              <a:rPr lang="zh-CN" altLang="en-US" sz="3000" b="1" dirty="0">
                <a:latin typeface="Microsoft JhengHei" panose="020B0604030504040204" pitchFamily="34" charset="-120"/>
                <a:ea typeface="Microsoft JhengHei" panose="020B0604030504040204" pitchFamily="34" charset="-120"/>
              </a:rPr>
              <a:t>除丁税，意思是耶稣将消灭伊斯兰之外所有的宗教。</a:t>
            </a:r>
            <a:endParaRPr lang="zh-CN" altLang="en-US" sz="3000" b="1" dirty="0">
              <a:solidFill>
                <a:srgbClr val="0033CC"/>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64216694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CB3F5211-3975-43EE-9F73-F3AEA7F5B554}"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144</a:t>
            </a:fld>
            <a:endParaRPr lang="en-US" altLang="zh-CN" sz="1400">
              <a:latin typeface="Arial" panose="020B0604020202020204" pitchFamily="34" charset="0"/>
              <a:ea typeface="新宋体" panose="02010609030101010101" pitchFamily="49" charset="-122"/>
            </a:endParaRPr>
          </a:p>
        </p:txBody>
      </p:sp>
      <p:sp>
        <p:nvSpPr>
          <p:cNvPr id="120834" name="Text Box 2"/>
          <p:cNvSpPr txBox="1">
            <a:spLocks noChangeArrowheads="1"/>
          </p:cNvSpPr>
          <p:nvPr/>
        </p:nvSpPr>
        <p:spPr bwMode="auto">
          <a:xfrm>
            <a:off x="0" y="1"/>
            <a:ext cx="12192000" cy="4708981"/>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solidFill>
                  <a:srgbClr val="FF33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  除丁税</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（非穆斯林生存在穆斯林土地上，必交纳</a:t>
            </a:r>
            <a:r>
              <a:rPr lang="en-MY"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30%</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的人头税）：意思是耶稣再临的时候，丁税</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恩典之门将取消，</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不再被</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容许</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endParaRPr lang="zh-CN"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endParaRPr lang="zh-CN"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有经书的人和所有的人，到时的唯一选择，就是接受伊斯兰</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否则就是死路一条，如</a:t>
            </a:r>
            <a:r>
              <a:rPr lang="en-US" altLang="zh-CN" sz="24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Sideeque</a:t>
            </a:r>
            <a:r>
              <a:rPr lang="en-US" altLang="zh-CN" sz="24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M. A. </a:t>
            </a:r>
            <a:r>
              <a:rPr lang="en-US" altLang="zh-CN" sz="24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Veliankode</a:t>
            </a:r>
            <a:r>
              <a:rPr lang="zh-CN" altLang="en-US" sz="24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在</a:t>
            </a:r>
            <a:r>
              <a:rPr lang="en-US" altLang="zh-CN" sz="24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2400" b="1" i="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末日迹象和预言</a:t>
            </a:r>
            <a:r>
              <a:rPr lang="en-US" altLang="zh-CN" sz="24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Doomsday Portents and Prophecies》</a:t>
            </a:r>
            <a:r>
              <a:rPr lang="zh-CN" altLang="en-US" sz="24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中所说的那样：</a:t>
            </a:r>
            <a:endParaRPr lang="zh-CN" altLang="zh-TW" sz="24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endParaRPr lang="zh-CN"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马利亚（麦尔彦）之子耶稣</a:t>
            </a:r>
            <a:r>
              <a:rPr lang="zh-TW"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作为穆斯林的一位公正的审判者将会降临</a:t>
            </a:r>
            <a:r>
              <a:rPr lang="en-US" altLang="zh-CN"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耶稣将按照伊斯兰的律法来作裁决</a:t>
            </a:r>
            <a:r>
              <a:rPr lang="en-US" altLang="zh-CN"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所有人都必须信奉伊斯兰，没有第二种选择。</a:t>
            </a:r>
            <a:r>
              <a:rPr lang="en-US" altLang="zh-CN" sz="2400" dirty="0" err="1">
                <a:latin typeface="Microsoft JhengHei" panose="020B0604030504040204" pitchFamily="34" charset="-120"/>
                <a:ea typeface="Microsoft JhengHei" panose="020B0604030504040204" pitchFamily="34" charset="-120"/>
              </a:rPr>
              <a:t>Veliankode</a:t>
            </a:r>
            <a:r>
              <a:rPr lang="en-US" altLang="zh-CN" sz="2400" dirty="0">
                <a:latin typeface="Microsoft JhengHei" panose="020B0604030504040204" pitchFamily="34" charset="-120"/>
                <a:ea typeface="Microsoft JhengHei" panose="020B0604030504040204" pitchFamily="34" charset="-120"/>
              </a:rPr>
              <a:t>, p. 358</a:t>
            </a:r>
            <a:endParaRPr lang="en-US" altLang="zh-CN"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105414832"/>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E7DF1962-CB7C-4718-BB7D-DC1366DFB3C8}" type="slidenum">
              <a:rPr lang="zh-CN" altLang="en-US" sz="1400" b="1">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145</a:t>
            </a:fld>
            <a:endParaRPr lang="en-US" altLang="zh-CN" sz="1400" b="1">
              <a:latin typeface="Arial" panose="020B0604020202020204" pitchFamily="34" charset="0"/>
              <a:ea typeface="新宋体" panose="02010609030101010101" pitchFamily="49" charset="-122"/>
            </a:endParaRPr>
          </a:p>
        </p:txBody>
      </p:sp>
      <p:sp>
        <p:nvSpPr>
          <p:cNvPr id="122882" name="Text Box 2"/>
          <p:cNvSpPr txBox="1">
            <a:spLocks noChangeArrowheads="1"/>
          </p:cNvSpPr>
          <p:nvPr/>
        </p:nvSpPr>
        <p:spPr bwMode="auto">
          <a:xfrm>
            <a:off x="0" y="1"/>
            <a:ext cx="12192000" cy="6740307"/>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耶稣－犹太人的屠杀者</a:t>
            </a:r>
          </a:p>
          <a:p>
            <a:pPr eaLnBrk="1" hangingPunct="1">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除了废除基督教的任务之外，</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尔撒</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另一个工作是杀死一个叫作达加尔（</a:t>
            </a:r>
            <a:r>
              <a:rPr lang="en-US" altLang="zh-CN" sz="30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Dajjal</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）犹太人的王－尔撒</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不但要杀死达加尔，</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也</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不放过达加尔的追随者犹太人。</a:t>
            </a:r>
          </a:p>
          <a:p>
            <a:pPr eaLnBrk="1" hangingPunct="1">
              <a:defRPr/>
            </a:pPr>
            <a:endPar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穆罕默德阿里祖拜尔（</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Muhammad Ali Ibn </a:t>
            </a:r>
            <a:r>
              <a:rPr lang="en-US" altLang="zh-CN" sz="30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Zubair</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）在“</a:t>
            </a:r>
            <a:r>
              <a:rPr lang="zh-CN" altLang="en-US" sz="3000" b="1" dirty="0">
                <a:solidFill>
                  <a:srgbClr val="003399"/>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谁是邪恶的达加尔</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？”一书中阐述道：</a:t>
            </a:r>
          </a:p>
          <a:p>
            <a:pPr eaLnBrk="1" hangingPunct="1">
              <a:defRPr/>
            </a:pPr>
            <a:r>
              <a:rPr lang="en-US" altLang="zh-CN" sz="3000" b="1" dirty="0" err="1">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Isfahaan</a:t>
            </a: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的犹太人将是他（达加尔）主要的追随者。</a:t>
            </a:r>
          </a:p>
          <a:p>
            <a:pPr eaLnBrk="1" hangingPunct="1">
              <a:defRPr/>
            </a:pP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除了拥有犹太信徒外，他还有大量的女信徒。</a:t>
            </a:r>
            <a:r>
              <a:rPr lang="en-US" altLang="zh-CN" sz="2400" b="1" dirty="0">
                <a:latin typeface="Microsoft JhengHei" panose="020B0604030504040204" pitchFamily="34" charset="-120"/>
                <a:ea typeface="Microsoft JhengHei" panose="020B0604030504040204" pitchFamily="34" charset="-120"/>
              </a:rPr>
              <a:t>Muhammad Ali Ibn </a:t>
            </a:r>
            <a:r>
              <a:rPr lang="en-US" altLang="zh-CN" sz="2400" b="1" dirty="0" err="1">
                <a:latin typeface="Microsoft JhengHei" panose="020B0604030504040204" pitchFamily="34" charset="-120"/>
                <a:ea typeface="Microsoft JhengHei" panose="020B0604030504040204" pitchFamily="34" charset="-120"/>
              </a:rPr>
              <a:t>Zubair</a:t>
            </a:r>
            <a:r>
              <a:rPr lang="en-US" altLang="zh-CN" sz="2400" b="1" dirty="0">
                <a:latin typeface="Microsoft JhengHei" panose="020B0604030504040204" pitchFamily="34" charset="-120"/>
                <a:ea typeface="Microsoft JhengHei" panose="020B0604030504040204" pitchFamily="34" charset="-120"/>
              </a:rPr>
              <a:t> Who Is the Evil </a:t>
            </a:r>
            <a:r>
              <a:rPr lang="en-US" altLang="zh-CN" sz="2400" b="1" dirty="0" err="1">
                <a:latin typeface="Microsoft JhengHei" panose="020B0604030504040204" pitchFamily="34" charset="-120"/>
                <a:ea typeface="Microsoft JhengHei" panose="020B0604030504040204" pitchFamily="34" charset="-120"/>
              </a:rPr>
              <a:t>Dajjal</a:t>
            </a:r>
            <a:r>
              <a:rPr lang="en-US" altLang="zh-CN" sz="2400" b="1" dirty="0">
                <a:latin typeface="Microsoft JhengHei" panose="020B0604030504040204" pitchFamily="34" charset="-120"/>
                <a:ea typeface="Microsoft JhengHei" panose="020B0604030504040204" pitchFamily="34" charset="-120"/>
              </a:rPr>
              <a:t> (the "anti-Christ")? Online article </a:t>
            </a:r>
            <a:r>
              <a:rPr lang="en-US" altLang="zh-CN" sz="2400" b="1" dirty="0">
                <a:latin typeface="Microsoft JhengHei" panose="020B0604030504040204" pitchFamily="34" charset="-120"/>
                <a:ea typeface="Microsoft JhengHei" panose="020B0604030504040204" pitchFamily="34" charset="-120"/>
                <a:hlinkClick r:id="rId2"/>
              </a:rPr>
              <a:t>http://www.islam.tc/prophecies/masdaj.html</a:t>
            </a:r>
            <a:endParaRPr lang="en-US" altLang="zh-CN" sz="24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endPar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en-US" altLang="zh-CN" sz="30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Veliankode</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说耶稣再临的主要的一个工作是</a:t>
            </a: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en-US" altLang="zh-TW"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犹太人</a:t>
            </a:r>
            <a:r>
              <a:rPr lang="zh-TW"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以为</a:t>
            </a: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已经杀死耶稣</a:t>
            </a:r>
            <a:r>
              <a:rPr lang="en-US" altLang="zh-TW"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en-US" altLang="zh-CN"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事实是耶稣将会杀死他们，包括他们的领袖达加耳（敌基督）</a:t>
            </a:r>
            <a:r>
              <a:rPr lang="en-US" altLang="zh-CN" sz="2400" dirty="0" err="1">
                <a:latin typeface="Microsoft JhengHei" panose="020B0604030504040204" pitchFamily="34" charset="-120"/>
                <a:ea typeface="Microsoft JhengHei" panose="020B0604030504040204" pitchFamily="34" charset="-120"/>
              </a:rPr>
              <a:t>Veliankode</a:t>
            </a:r>
            <a:r>
              <a:rPr lang="en-US" altLang="zh-CN" sz="2400" dirty="0">
                <a:latin typeface="Microsoft JhengHei" panose="020B0604030504040204" pitchFamily="34" charset="-120"/>
                <a:ea typeface="Microsoft JhengHei" panose="020B0604030504040204" pitchFamily="34" charset="-120"/>
              </a:rPr>
              <a:t>, p. 360, </a:t>
            </a:r>
            <a:r>
              <a:rPr lang="en-US" altLang="zh-CN" sz="2400" dirty="0" err="1">
                <a:latin typeface="Microsoft JhengHei" panose="020B0604030504040204" pitchFamily="34" charset="-120"/>
                <a:ea typeface="Microsoft JhengHei" panose="020B0604030504040204" pitchFamily="34" charset="-120"/>
              </a:rPr>
              <a:t>Sahih</a:t>
            </a:r>
            <a:r>
              <a:rPr lang="en-US" altLang="zh-CN" sz="2400" dirty="0">
                <a:latin typeface="Microsoft JhengHei" panose="020B0604030504040204" pitchFamily="34" charset="-120"/>
                <a:ea typeface="Microsoft JhengHei" panose="020B0604030504040204" pitchFamily="34" charset="-120"/>
              </a:rPr>
              <a:t> Bukhari Volume 3, Book 43, Number 656</a:t>
            </a:r>
            <a:r>
              <a:rPr lang="zh-CN" altLang="en-US" sz="24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endParaRPr lang="zh-CN" altLang="en-US" sz="30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490086558"/>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9DD22CCC-A462-4DCD-8855-B1999C7EC82F}"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146</a:t>
            </a:fld>
            <a:endParaRPr lang="en-US" altLang="zh-CN" sz="1400">
              <a:latin typeface="Arial" panose="020B0604020202020204" pitchFamily="34" charset="0"/>
              <a:ea typeface="新宋体" panose="02010609030101010101" pitchFamily="49" charset="-122"/>
            </a:endParaRPr>
          </a:p>
        </p:txBody>
      </p:sp>
      <p:sp>
        <p:nvSpPr>
          <p:cNvPr id="2" name="Text Box 2"/>
          <p:cNvSpPr txBox="1">
            <a:spLocks noChangeArrowheads="1"/>
          </p:cNvSpPr>
          <p:nvPr/>
        </p:nvSpPr>
        <p:spPr bwMode="auto">
          <a:xfrm>
            <a:off x="0" y="0"/>
            <a:ext cx="12268199" cy="5324535"/>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solidFill>
                  <a:srgbClr val="0033CC"/>
                </a:solidFill>
                <a:latin typeface="Microsoft JhengHei" panose="020B0604030504040204" pitchFamily="34" charset="-120"/>
                <a:ea typeface="Microsoft JhengHei" panose="020B0604030504040204" pitchFamily="34" charset="-120"/>
              </a:rPr>
              <a:t>再临的</a:t>
            </a:r>
            <a:r>
              <a:rPr lang="zh-TW" altLang="en-US" sz="3000" b="1" dirty="0">
                <a:solidFill>
                  <a:srgbClr val="0033CC"/>
                </a:solidFill>
                <a:latin typeface="Microsoft JhengHei" panose="020B0604030504040204" pitchFamily="34" charset="-120"/>
                <a:ea typeface="Microsoft JhengHei" panose="020B0604030504040204" pitchFamily="34" charset="-120"/>
              </a:rPr>
              <a:t>尔撒</a:t>
            </a:r>
            <a:r>
              <a:rPr lang="zh-CN" altLang="en-US" sz="3000" b="1" dirty="0">
                <a:solidFill>
                  <a:srgbClr val="0033CC"/>
                </a:solidFill>
                <a:latin typeface="Microsoft JhengHei" panose="020B0604030504040204" pitchFamily="34" charset="-120"/>
                <a:ea typeface="Microsoft JhengHei" panose="020B0604030504040204" pitchFamily="34" charset="-120"/>
              </a:rPr>
              <a:t>：以穆斯林住家男人而善终</a:t>
            </a:r>
          </a:p>
          <a:p>
            <a:pPr eaLnBrk="1" hangingPunct="1">
              <a:defRPr/>
            </a:pPr>
            <a:r>
              <a:rPr lang="zh-CN" altLang="en-US" sz="3000" b="1" dirty="0">
                <a:latin typeface="Microsoft JhengHei" panose="020B0604030504040204" pitchFamily="34" charset="-120"/>
                <a:ea typeface="Microsoft JhengHei" panose="020B0604030504040204" pitchFamily="34" charset="-120"/>
              </a:rPr>
              <a:t>成功使全世的人只接受伊斯兰，并杀掉了所有不信道者和达加尔后，尔撒（耶稣）将娶妻生子，最后死去：</a:t>
            </a:r>
          </a:p>
          <a:p>
            <a:pPr eaLnBrk="1" hangingPunct="1">
              <a:defRPr/>
            </a:pPr>
            <a:endParaRPr lang="zh-CN" altLang="en-US" sz="3000" b="1" dirty="0">
              <a:latin typeface="Microsoft JhengHei" panose="020B0604030504040204" pitchFamily="34" charset="-120"/>
              <a:ea typeface="Microsoft JhengHei" panose="020B0604030504040204" pitchFamily="34" charset="-120"/>
            </a:endParaRPr>
          </a:p>
          <a:p>
            <a:pPr eaLnBrk="1" hangingPunct="1">
              <a:defRPr/>
            </a:pPr>
            <a:r>
              <a:rPr lang="zh-CN" altLang="en-US" sz="3000" b="1" dirty="0">
                <a:latin typeface="Microsoft JhengHei" panose="020B0604030504040204" pitchFamily="34" charset="-120"/>
                <a:ea typeface="Microsoft JhengHei" panose="020B0604030504040204" pitchFamily="34" charset="-120"/>
              </a:rPr>
              <a:t>穆罕默德说：</a:t>
            </a:r>
            <a:r>
              <a:rPr lang="zh-CN" altLang="en-US" sz="3000" b="1" dirty="0">
                <a:solidFill>
                  <a:srgbClr val="FF0000"/>
                </a:solidFill>
                <a:latin typeface="Microsoft JhengHei" panose="020B0604030504040204" pitchFamily="34" charset="-120"/>
                <a:ea typeface="Microsoft JhengHei" panose="020B0604030504040204" pitchFamily="34" charset="-120"/>
              </a:rPr>
              <a:t>在我和他</a:t>
            </a:r>
            <a:r>
              <a:rPr lang="en-US" altLang="zh-CN" sz="3000" b="1" dirty="0">
                <a:solidFill>
                  <a:srgbClr val="FF0000"/>
                </a:solidFill>
                <a:latin typeface="Microsoft JhengHei" panose="020B0604030504040204" pitchFamily="34" charset="-120"/>
                <a:ea typeface="Microsoft JhengHei" panose="020B0604030504040204" pitchFamily="34" charset="-120"/>
              </a:rPr>
              <a:t>(</a:t>
            </a:r>
            <a:r>
              <a:rPr lang="zh-TW" altLang="en-US" sz="3000" b="1" dirty="0">
                <a:solidFill>
                  <a:srgbClr val="FF0000"/>
                </a:solidFill>
                <a:latin typeface="Microsoft JhengHei" panose="020B0604030504040204" pitchFamily="34" charset="-120"/>
                <a:ea typeface="Microsoft JhengHei" panose="020B0604030504040204" pitchFamily="34" charset="-120"/>
              </a:rPr>
              <a:t>尔撒</a:t>
            </a:r>
            <a:r>
              <a:rPr lang="en-US" altLang="zh-TW" sz="3000" b="1" dirty="0">
                <a:solidFill>
                  <a:srgbClr val="FF0000"/>
                </a:solidFill>
                <a:latin typeface="Microsoft JhengHei" panose="020B0604030504040204" pitchFamily="34" charset="-120"/>
                <a:ea typeface="Microsoft JhengHei" panose="020B0604030504040204" pitchFamily="34" charset="-120"/>
              </a:rPr>
              <a:t>)</a:t>
            </a:r>
            <a:r>
              <a:rPr lang="zh-CN" altLang="en-US" sz="3000" b="1" dirty="0">
                <a:solidFill>
                  <a:srgbClr val="FF0000"/>
                </a:solidFill>
                <a:latin typeface="Microsoft JhengHei" panose="020B0604030504040204" pitchFamily="34" charset="-120"/>
                <a:ea typeface="Microsoft JhengHei" panose="020B0604030504040204" pitchFamily="34" charset="-120"/>
              </a:rPr>
              <a:t>之间没有</a:t>
            </a:r>
            <a:r>
              <a:rPr lang="zh-CN" altLang="en-US" sz="3000" b="1" dirty="0">
                <a:solidFill>
                  <a:srgbClr val="FF3300"/>
                </a:solidFill>
                <a:latin typeface="Microsoft JhengHei" panose="020B0604030504040204" pitchFamily="34" charset="-120"/>
                <a:ea typeface="Microsoft JhengHei" panose="020B0604030504040204" pitchFamily="34" charset="-120"/>
              </a:rPr>
              <a:t>先知</a:t>
            </a:r>
            <a:r>
              <a:rPr lang="en-US" altLang="zh-CN" sz="3000" b="1" dirty="0">
                <a:solidFill>
                  <a:srgbClr val="FF3300"/>
                </a:solidFill>
                <a:latin typeface="Microsoft JhengHei" panose="020B0604030504040204" pitchFamily="34" charset="-120"/>
                <a:ea typeface="Microsoft JhengHei" panose="020B0604030504040204" pitchFamily="34" charset="-120"/>
              </a:rPr>
              <a:t>…</a:t>
            </a:r>
            <a:r>
              <a:rPr lang="zh-CN" altLang="en-US" sz="3000" b="1" dirty="0">
                <a:solidFill>
                  <a:srgbClr val="FF3300"/>
                </a:solidFill>
                <a:latin typeface="Microsoft JhengHei" panose="020B0604030504040204" pitchFamily="34" charset="-120"/>
                <a:ea typeface="Microsoft JhengHei" panose="020B0604030504040204" pitchFamily="34" charset="-120"/>
              </a:rPr>
              <a:t>他将消灭假基督，并在地上生活四十年，最后死去。穆斯林将为他祈祷。</a:t>
            </a:r>
            <a:r>
              <a:rPr lang="en-US" altLang="zh-CN" sz="2400" dirty="0" err="1">
                <a:latin typeface="Microsoft JhengHei" panose="020B0604030504040204" pitchFamily="34" charset="-120"/>
                <a:ea typeface="Microsoft JhengHei" panose="020B0604030504040204" pitchFamily="34" charset="-120"/>
              </a:rPr>
              <a:t>Sunan</a:t>
            </a:r>
            <a:r>
              <a:rPr lang="en-US" altLang="zh-CN" sz="2400" dirty="0">
                <a:latin typeface="Microsoft JhengHei" panose="020B0604030504040204" pitchFamily="34" charset="-120"/>
                <a:ea typeface="Microsoft JhengHei" panose="020B0604030504040204" pitchFamily="34" charset="-120"/>
              </a:rPr>
              <a:t> Abu </a:t>
            </a:r>
            <a:r>
              <a:rPr lang="en-US" altLang="zh-CN" sz="2400" dirty="0" err="1">
                <a:latin typeface="Microsoft JhengHei" panose="020B0604030504040204" pitchFamily="34" charset="-120"/>
                <a:ea typeface="Microsoft JhengHei" panose="020B0604030504040204" pitchFamily="34" charset="-120"/>
              </a:rPr>
              <a:t>Dawood</a:t>
            </a:r>
            <a:r>
              <a:rPr lang="en-US" altLang="zh-CN" sz="2400" dirty="0">
                <a:latin typeface="Microsoft JhengHei" panose="020B0604030504040204" pitchFamily="34" charset="-120"/>
                <a:ea typeface="Microsoft JhengHei" panose="020B0604030504040204" pitchFamily="34" charset="-120"/>
              </a:rPr>
              <a:t>, </a:t>
            </a:r>
            <a:r>
              <a:rPr lang="en-US" altLang="zh-CN" sz="2400" i="1" dirty="0">
                <a:latin typeface="Microsoft JhengHei" panose="020B0604030504040204" pitchFamily="34" charset="-120"/>
                <a:ea typeface="Microsoft JhengHei" panose="020B0604030504040204" pitchFamily="34" charset="-120"/>
              </a:rPr>
              <a:t>Book 37, Number 4310 </a:t>
            </a:r>
            <a:r>
              <a:rPr lang="en-US" altLang="zh-CN" sz="2400" dirty="0">
                <a:latin typeface="Microsoft JhengHei" panose="020B0604030504040204" pitchFamily="34" charset="-120"/>
                <a:ea typeface="Microsoft JhengHei" panose="020B0604030504040204" pitchFamily="34" charset="-120"/>
              </a:rPr>
              <a:t>Narrated by Abu </a:t>
            </a:r>
            <a:r>
              <a:rPr lang="en-US" altLang="zh-CN" sz="2400" dirty="0" err="1">
                <a:latin typeface="Microsoft JhengHei" panose="020B0604030504040204" pitchFamily="34" charset="-120"/>
                <a:ea typeface="Microsoft JhengHei" panose="020B0604030504040204" pitchFamily="34" charset="-120"/>
              </a:rPr>
              <a:t>Hurayrah</a:t>
            </a:r>
            <a:r>
              <a:rPr lang="en-US" altLang="zh-CN" sz="2400" dirty="0">
                <a:latin typeface="Microsoft JhengHei" panose="020B0604030504040204" pitchFamily="34" charset="-120"/>
                <a:ea typeface="Microsoft JhengHei" panose="020B0604030504040204" pitchFamily="34" charset="-120"/>
              </a:rPr>
              <a:t>:</a:t>
            </a:r>
          </a:p>
          <a:p>
            <a:pPr eaLnBrk="1" hangingPunct="1">
              <a:defRPr/>
            </a:pPr>
            <a:endParaRPr lang="zh-CN" altLang="en-US" sz="3000" b="1" dirty="0">
              <a:solidFill>
                <a:srgbClr val="FF3300"/>
              </a:solidFill>
              <a:latin typeface="Microsoft JhengHei" panose="020B0604030504040204" pitchFamily="34" charset="-120"/>
              <a:ea typeface="Microsoft JhengHei" panose="020B0604030504040204" pitchFamily="34" charset="-120"/>
            </a:endParaRPr>
          </a:p>
          <a:p>
            <a:pPr eaLnBrk="1" hangingPunct="1">
              <a:defRPr/>
            </a:pPr>
            <a:r>
              <a:rPr lang="zh-TW" altLang="en-US" sz="3000" b="1" dirty="0">
                <a:solidFill>
                  <a:srgbClr val="009900"/>
                </a:solidFill>
                <a:latin typeface="Microsoft JhengHei" panose="020B0604030504040204" pitchFamily="34" charset="-120"/>
                <a:ea typeface="Microsoft JhengHei" panose="020B0604030504040204" pitchFamily="34" charset="-120"/>
              </a:rPr>
              <a:t>尔撒</a:t>
            </a:r>
            <a:r>
              <a:rPr lang="zh-CN" altLang="en-US" sz="3000" b="1" dirty="0">
                <a:solidFill>
                  <a:srgbClr val="009900"/>
                </a:solidFill>
                <a:latin typeface="Microsoft JhengHei" panose="020B0604030504040204" pitchFamily="34" charset="-120"/>
                <a:ea typeface="Microsoft JhengHei" panose="020B0604030504040204" pitchFamily="34" charset="-120"/>
              </a:rPr>
              <a:t>降临地上之后，将会娶妻生子，婚后会在地上生活十九年。他也将死去，穆斯林会为他做葬礼祷告，把他葬于先知穆罕默德旁边</a:t>
            </a:r>
            <a:r>
              <a:rPr lang="zh-CN" altLang="en-US" sz="2800" b="1" dirty="0">
                <a:solidFill>
                  <a:srgbClr val="009900"/>
                </a:solidFill>
                <a:effectLst>
                  <a:outerShdw blurRad="38100" dist="38100" dir="2700000" algn="tl">
                    <a:srgbClr val="000000"/>
                  </a:outerShdw>
                </a:effectLst>
                <a:ea typeface="经典楷体简" pitchFamily="49" charset="-122"/>
              </a:rPr>
              <a:t>。</a:t>
            </a:r>
            <a:r>
              <a:rPr lang="en-US" altLang="zh-CN" sz="2400" dirty="0" err="1">
                <a:ea typeface="SimHei" panose="02010609060101010101" pitchFamily="49" charset="-122"/>
              </a:rPr>
              <a:t>Tirmidhi</a:t>
            </a:r>
            <a:r>
              <a:rPr lang="en-US" altLang="zh-CN" sz="2400" dirty="0">
                <a:ea typeface="SimHei" panose="02010609060101010101" pitchFamily="49" charset="-122"/>
              </a:rPr>
              <a:t>, as quoted in </a:t>
            </a:r>
            <a:r>
              <a:rPr lang="en-US" altLang="zh-CN" sz="2400" i="1" dirty="0">
                <a:ea typeface="SimHei" panose="02010609060101010101" pitchFamily="49" charset="-122"/>
              </a:rPr>
              <a:t>Jesus (Isa) A.S. in Islam, and his Second Coming</a:t>
            </a:r>
            <a:r>
              <a:rPr lang="en-US" altLang="zh-CN" sz="2400" dirty="0">
                <a:ea typeface="SimHei" panose="02010609060101010101" pitchFamily="49" charset="-122"/>
              </a:rPr>
              <a:t> by Mufti A.H. Elias in </a:t>
            </a:r>
            <a:r>
              <a:rPr lang="en-US" altLang="zh-CN" sz="2400" dirty="0">
                <a:ea typeface="SimHei" panose="02010609060101010101" pitchFamily="49" charset="-122"/>
                <a:hlinkClick r:id="rId2"/>
              </a:rPr>
              <a:t>http://www.islam.tc/prophecies/jesus.html</a:t>
            </a:r>
            <a:endParaRPr lang="en-US" altLang="zh-CN" sz="2000" b="1" dirty="0">
              <a:solidFill>
                <a:srgbClr val="009900"/>
              </a:solidFill>
              <a:effectLst>
                <a:outerShdw blurRad="38100" dist="38100" dir="2700000" algn="tl">
                  <a:srgbClr val="000000"/>
                </a:outerShdw>
              </a:effectLst>
              <a:ea typeface="经典楷体简" pitchFamily="49" charset="-122"/>
            </a:endParaRPr>
          </a:p>
        </p:txBody>
      </p:sp>
    </p:spTree>
    <p:extLst>
      <p:ext uri="{BB962C8B-B14F-4D97-AF65-F5344CB8AC3E}">
        <p14:creationId xmlns:p14="http://schemas.microsoft.com/office/powerpoint/2010/main" val="30902779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 y="0"/>
            <a:ext cx="12125325" cy="6555641"/>
          </a:xfrm>
          <a:prstGeom prst="rect">
            <a:avLst/>
          </a:prstGeom>
        </p:spPr>
        <p:txBody>
          <a:bodyPr wrap="square">
            <a:spAutoFit/>
          </a:bodyPr>
          <a:lstStyle/>
          <a:p>
            <a:pPr algn="just">
              <a:spcAft>
                <a:spcPts val="0"/>
              </a:spcAft>
            </a:pPr>
            <a:r>
              <a:rPr lang="zh-CN" altLang="zh-CN" sz="3000" b="1" kern="100" dirty="0">
                <a:solidFill>
                  <a:srgbClr val="800080"/>
                </a:solidFill>
                <a:latin typeface="Microsoft JhengHei" panose="020B0604030504040204" pitchFamily="34" charset="-120"/>
                <a:ea typeface="Microsoft JhengHei" panose="020B0604030504040204" pitchFamily="34" charset="-120"/>
                <a:cs typeface="Times New Roman" panose="02020603050405020304" pitchFamily="18" charset="0"/>
              </a:rPr>
              <a:t>总结：穆斯林的尔撒（耶稣）</a:t>
            </a:r>
            <a:r>
              <a:rPr lang="en-US" altLang="zh-CN" sz="3000" b="1" kern="100" dirty="0">
                <a:solidFill>
                  <a:srgbClr val="800080"/>
                </a:solidFill>
                <a:latin typeface="Microsoft JhengHei" panose="020B0604030504040204" pitchFamily="34" charset="-120"/>
                <a:ea typeface="Microsoft JhengHei" panose="020B0604030504040204" pitchFamily="34" charset="-120"/>
                <a:cs typeface="Times New Roman" panose="02020603050405020304" pitchFamily="18" charset="0"/>
              </a:rPr>
              <a:t>, </a:t>
            </a:r>
            <a:r>
              <a:rPr lang="zh-CN" altLang="zh-CN" sz="3000" b="1" kern="100" dirty="0">
                <a:solidFill>
                  <a:srgbClr val="800080"/>
                </a:solidFill>
                <a:latin typeface="Microsoft JhengHei" panose="020B0604030504040204" pitchFamily="34" charset="-120"/>
                <a:ea typeface="Microsoft JhengHei" panose="020B0604030504040204" pitchFamily="34" charset="-120"/>
                <a:cs typeface="Times New Roman" panose="02020603050405020304" pitchFamily="18" charset="0"/>
              </a:rPr>
              <a:t>重返地上的行为：</a:t>
            </a:r>
            <a:endParaRPr lang="zh-CN" altLang="zh-CN" sz="3000" kern="100" dirty="0">
              <a:effectLst/>
              <a:latin typeface="Microsoft JhengHei" panose="020B0604030504040204" pitchFamily="34" charset="-120"/>
              <a:ea typeface="Microsoft JhengHei" panose="020B0604030504040204" pitchFamily="34" charset="-120"/>
              <a:cs typeface="Times New Roman" panose="02020603050405020304" pitchFamily="18" charset="0"/>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1</a:t>
            </a:r>
            <a:r>
              <a:rPr lang="zh-CN"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尔撒降在大马士革的一个清真寺附近的地上。</a:t>
            </a:r>
            <a:endParaRPr lang="zh-CN" altLang="zh-CN" sz="3000" kern="100" dirty="0">
              <a:effectLst/>
              <a:latin typeface="Microsoft JhengHei" panose="020B0604030504040204" pitchFamily="34" charset="-120"/>
              <a:ea typeface="Microsoft JhengHei" panose="020B0604030504040204" pitchFamily="34" charset="-120"/>
              <a:cs typeface="Times New Roman" panose="02020603050405020304" pitchFamily="18" charset="0"/>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2</a:t>
            </a:r>
            <a:r>
              <a:rPr lang="zh-CN"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尔撒到地上，正逢马赫迪和他的军队准备拜功</a:t>
            </a:r>
            <a:endParaRPr lang="zh-CN" altLang="zh-CN" sz="3000" kern="100" dirty="0">
              <a:effectLst/>
              <a:latin typeface="Microsoft JhengHei" panose="020B0604030504040204" pitchFamily="34" charset="-120"/>
              <a:ea typeface="Microsoft JhengHei" panose="020B0604030504040204" pitchFamily="34" charset="-120"/>
              <a:cs typeface="Times New Roman" panose="02020603050405020304" pitchFamily="18" charset="0"/>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3</a:t>
            </a:r>
            <a:r>
              <a:rPr lang="zh-CN"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马赫迪邀尔撒带领穆斯林行拜功，但他声称马赫迪是穆斯林的领袖。于是跟在后面行拜功。</a:t>
            </a:r>
            <a:endParaRPr lang="zh-CN" altLang="zh-CN" sz="3000" kern="100" dirty="0">
              <a:effectLst/>
              <a:latin typeface="Microsoft JhengHei" panose="020B0604030504040204" pitchFamily="34" charset="-120"/>
              <a:ea typeface="Microsoft JhengHei" panose="020B0604030504040204" pitchFamily="34" charset="-120"/>
              <a:cs typeface="Times New Roman" panose="02020603050405020304" pitchFamily="18" charset="0"/>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4</a:t>
            </a:r>
            <a:r>
              <a:rPr lang="zh-CN"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尔撒是一位忠心的穆斯林，要完成麦加朝觐之旅。向穆罕默德之墓行礼，穆罕默德将从坟墓里回礼</a:t>
            </a:r>
            <a:endParaRPr lang="zh-CN" altLang="zh-CN" sz="3000" kern="100" dirty="0">
              <a:effectLst/>
              <a:latin typeface="Microsoft JhengHei" panose="020B0604030504040204" pitchFamily="34" charset="-120"/>
              <a:ea typeface="Microsoft JhengHei" panose="020B0604030504040204" pitchFamily="34" charset="-120"/>
              <a:cs typeface="Times New Roman" panose="02020603050405020304" pitchFamily="18" charset="0"/>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5</a:t>
            </a:r>
            <a:r>
              <a:rPr lang="zh-CN"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尔撒先当助理推广伊斯兰法，</a:t>
            </a:r>
            <a:r>
              <a:rPr lang="en-US"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7</a:t>
            </a:r>
            <a:r>
              <a:rPr lang="zh-CN"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年后玛迪死了，耶稣将接替他的位置，继续带领穆斯林进行宗教政治大改革</a:t>
            </a:r>
            <a:endParaRPr lang="zh-CN" altLang="zh-CN" sz="3000" kern="100" dirty="0">
              <a:effectLst/>
              <a:latin typeface="Microsoft JhengHei" panose="020B0604030504040204" pitchFamily="34" charset="-120"/>
              <a:ea typeface="Microsoft JhengHei" panose="020B0604030504040204" pitchFamily="34" charset="-120"/>
              <a:cs typeface="Times New Roman" panose="02020603050405020304" pitchFamily="18" charset="0"/>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6</a:t>
            </a:r>
            <a:r>
              <a:rPr lang="zh-CN"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尔撒将摧毁所有宗教，废除丁税，也让犹太人和基督徒，异教徒只有一种选择，信伊斯兰不然就死。</a:t>
            </a:r>
            <a:endParaRPr lang="zh-CN" altLang="zh-CN" sz="3000" kern="100" dirty="0">
              <a:effectLst/>
              <a:latin typeface="Microsoft JhengHei" panose="020B0604030504040204" pitchFamily="34" charset="-120"/>
              <a:ea typeface="Microsoft JhengHei" panose="020B0604030504040204" pitchFamily="34" charset="-120"/>
              <a:cs typeface="Times New Roman" panose="02020603050405020304" pitchFamily="18" charset="0"/>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7</a:t>
            </a:r>
            <a:r>
              <a:rPr lang="zh-CN"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尔撒将杀掉假基督和不回转的犹太人和追随者。</a:t>
            </a:r>
            <a:endParaRPr lang="zh-CN" altLang="zh-CN" sz="3000" kern="100" dirty="0">
              <a:effectLst/>
              <a:latin typeface="Microsoft JhengHei" panose="020B0604030504040204" pitchFamily="34" charset="-120"/>
              <a:ea typeface="Microsoft JhengHei" panose="020B0604030504040204" pitchFamily="34" charset="-120"/>
              <a:cs typeface="Times New Roman" panose="02020603050405020304" pitchFamily="18" charset="0"/>
            </a:endParaRPr>
          </a:p>
          <a:p>
            <a:pPr algn="just">
              <a:spcAft>
                <a:spcPts val="0"/>
              </a:spcAft>
            </a:pPr>
            <a:r>
              <a:rPr lang="en-US"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8</a:t>
            </a:r>
            <a:r>
              <a:rPr lang="zh-CN" altLang="zh-CN" sz="3000" b="1" kern="100" dirty="0">
                <a:latin typeface="Microsoft JhengHei" panose="020B0604030504040204" pitchFamily="34" charset="-120"/>
                <a:ea typeface="Microsoft JhengHei" panose="020B0604030504040204" pitchFamily="34" charset="-120"/>
                <a:cs typeface="Times New Roman" panose="02020603050405020304" pitchFamily="18" charset="0"/>
              </a:rPr>
              <a:t>尔撒将在整个世界建立伊斯兰教法。尔撒将在地上生活四十年，将娶妻生子，然后死去</a:t>
            </a:r>
            <a:endParaRPr lang="zh-CN" altLang="zh-CN" sz="3000" kern="100" dirty="0">
              <a:effectLst/>
              <a:latin typeface="Microsoft JhengHei" panose="020B0604030504040204" pitchFamily="34" charset="-120"/>
              <a:ea typeface="Microsoft JhengHei"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293780822"/>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1524000" y="1"/>
            <a:ext cx="8686800" cy="639763"/>
          </a:xfrm>
        </p:spPr>
        <p:txBody>
          <a:bodyPr rtlCol="0">
            <a:normAutofit/>
          </a:bodyPr>
          <a:lstStyle/>
          <a:p>
            <a:pPr>
              <a:defRPr/>
            </a:pPr>
            <a:r>
              <a:rPr lang="zh-TW" altLang="en-US" sz="3200" b="1" dirty="0">
                <a:solidFill>
                  <a:srgbClr val="FF0000"/>
                </a:solidFill>
                <a:effectLst>
                  <a:outerShdw blurRad="38100" dist="38100" dir="2700000" algn="tl">
                    <a:srgbClr val="000000"/>
                  </a:outerShdw>
                </a:effectLst>
                <a:ea typeface="新宋体" panose="02010609030101010101" pitchFamily="49" charset="-122"/>
              </a:rPr>
              <a:t>末世时谁会是伊斯兰的尔撒（耶稣</a:t>
            </a:r>
            <a:r>
              <a:rPr lang="zh-TW" altLang="en-US" sz="3200" b="1" dirty="0">
                <a:effectLst>
                  <a:outerShdw blurRad="38100" dist="38100" dir="2700000" algn="tl">
                    <a:srgbClr val="FFFFFF"/>
                  </a:outerShdw>
                </a:effectLst>
                <a:ea typeface="新宋体" panose="02010609030101010101" pitchFamily="49" charset="-122"/>
              </a:rPr>
              <a:t>）</a:t>
            </a:r>
          </a:p>
        </p:txBody>
      </p:sp>
      <p:sp>
        <p:nvSpPr>
          <p:cNvPr id="187395" name="Rectangle 3"/>
          <p:cNvSpPr>
            <a:spLocks noGrp="1" noChangeArrowheads="1"/>
          </p:cNvSpPr>
          <p:nvPr>
            <p:ph idx="1"/>
          </p:nvPr>
        </p:nvSpPr>
        <p:spPr>
          <a:xfrm>
            <a:off x="-1" y="838200"/>
            <a:ext cx="12106275" cy="6019800"/>
          </a:xfrm>
        </p:spPr>
        <p:txBody>
          <a:bodyPr rtlCol="0">
            <a:normAutofit/>
          </a:bodyPr>
          <a:lstStyle/>
          <a:p>
            <a:pPr marL="0" indent="0">
              <a:defRPr/>
            </a:pPr>
            <a:r>
              <a:rPr lang="zh-TW" altLang="en-US" sz="3000" b="1" dirty="0">
                <a:solidFill>
                  <a:srgbClr val="3366FF"/>
                </a:solidFill>
                <a:latin typeface="Microsoft JhengHei" panose="020B0604030504040204" pitchFamily="34" charset="-120"/>
                <a:ea typeface="Microsoft JhengHei" panose="020B0604030504040204" pitchFamily="34" charset="-120"/>
              </a:rPr>
              <a:t>他就是圣经所说的假先知；第二个兽</a:t>
            </a:r>
          </a:p>
          <a:p>
            <a:pPr marL="0" indent="0">
              <a:buNone/>
              <a:defRPr/>
            </a:pPr>
            <a:r>
              <a:rPr lang="zh-TW" altLang="en-US" sz="3000" b="1" dirty="0">
                <a:latin typeface="Microsoft JhengHei" panose="020B0604030504040204" pitchFamily="34" charset="-120"/>
                <a:ea typeface="Microsoft JhengHei" panose="020B0604030504040204" pitchFamily="34" charset="-120"/>
              </a:rPr>
              <a:t>启</a:t>
            </a:r>
            <a:r>
              <a:rPr lang="en-US" altLang="zh-CN" sz="3000" b="1" dirty="0">
                <a:latin typeface="Microsoft JhengHei" panose="020B0604030504040204" pitchFamily="34" charset="-120"/>
                <a:ea typeface="Microsoft JhengHei" panose="020B0604030504040204" pitchFamily="34" charset="-120"/>
              </a:rPr>
              <a:t>13:11</a:t>
            </a:r>
            <a:r>
              <a:rPr lang="en-US" altLang="zh-TW" sz="3000" b="1" dirty="0">
                <a:latin typeface="Microsoft JhengHei" panose="020B0604030504040204" pitchFamily="34" charset="-120"/>
                <a:ea typeface="Microsoft JhengHei" panose="020B0604030504040204" pitchFamily="34" charset="-120"/>
              </a:rPr>
              <a:t>-17 </a:t>
            </a:r>
            <a:r>
              <a:rPr lang="zh-CN" altLang="en-US" sz="3000" b="1" dirty="0">
                <a:latin typeface="Microsoft JhengHei" panose="020B0604030504040204" pitchFamily="34" charset="-120"/>
                <a:ea typeface="Microsoft JhengHei" panose="020B0604030504040204" pitchFamily="34" charset="-120"/>
              </a:rPr>
              <a:t>我又看见另有一个兽从地中上来有两角如同羊羔，说话好像龙。他在头一个兽面前，施行头一个兽所有的权柄，并且叫地和住在地上的人拜那死伤医好的头一个兽。</a:t>
            </a:r>
            <a:r>
              <a:rPr lang="en-US" altLang="zh-CN"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又行大奇事，甚至在人面前，叫火从天降在地上。</a:t>
            </a:r>
          </a:p>
          <a:p>
            <a:pPr marL="0" indent="0">
              <a:buNone/>
              <a:defRPr/>
            </a:pPr>
            <a:r>
              <a:rPr lang="zh-CN" altLang="en-US" sz="3000" b="1" dirty="0">
                <a:latin typeface="Microsoft JhengHei" panose="020B0604030504040204" pitchFamily="34" charset="-120"/>
                <a:ea typeface="Microsoft JhengHei" panose="020B0604030504040204" pitchFamily="34" charset="-120"/>
              </a:rPr>
              <a:t>他因赐给他权柄在兽面前能行奇事，就迷惑住在地上的人，说：要给那受刀伤还活著的兽作个像。又有权柄赐给他，叫兽像有生气，并且能说话，又叫所有不拜兽像的人都被杀害。他又叫众人，无论大小、贫富、自主的、为奴的，都在右手上或是在额上受一个印记。除了那受印记、有了兽名或有兽名数目的，都不得作买卖。</a:t>
            </a:r>
            <a:endParaRPr lang="zh-TW" altLang="en-US" sz="3000" dirty="0">
              <a:latin typeface="Microsoft JhengHei" panose="020B0604030504040204" pitchFamily="34" charset="-120"/>
              <a:ea typeface="Microsoft JhengHei" panose="020B0604030504040204" pitchFamily="34" charset="-120"/>
            </a:endParaRPr>
          </a:p>
        </p:txBody>
      </p:sp>
      <p:sp>
        <p:nvSpPr>
          <p:cNvPr id="18432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A8B7BF64-1918-4F28-9A15-5962748D48ED}"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148</a:t>
            </a:fld>
            <a:endParaRPr lang="en-US" altLang="zh-CN" sz="1400">
              <a:latin typeface="Arial" panose="020B0604020202020204" pitchFamily="34" charset="0"/>
              <a:ea typeface="新宋体" panose="02010609030101010101" pitchFamily="49" charset="-122"/>
            </a:endParaRPr>
          </a:p>
        </p:txBody>
      </p:sp>
    </p:spTree>
    <p:extLst>
      <p:ext uri="{BB962C8B-B14F-4D97-AF65-F5344CB8AC3E}">
        <p14:creationId xmlns:p14="http://schemas.microsoft.com/office/powerpoint/2010/main" val="1197127092"/>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089B08E-96CF-4EEC-BA7B-F230F2B84510}"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149</a:t>
            </a:fld>
            <a:endParaRPr lang="en-US" altLang="zh-CN" sz="1400">
              <a:latin typeface="Arial" panose="020B0604020202020204" pitchFamily="34" charset="0"/>
              <a:ea typeface="新宋体" panose="02010609030101010101" pitchFamily="49" charset="-122"/>
            </a:endParaRPr>
          </a:p>
        </p:txBody>
      </p:sp>
      <p:sp>
        <p:nvSpPr>
          <p:cNvPr id="164866" name="Text Box 2"/>
          <p:cNvSpPr txBox="1">
            <a:spLocks noChangeArrowheads="1"/>
          </p:cNvSpPr>
          <p:nvPr/>
        </p:nvSpPr>
        <p:spPr bwMode="auto">
          <a:xfrm>
            <a:off x="1" y="0"/>
            <a:ext cx="12277724" cy="4247317"/>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en-US" altLang="zh-CN" sz="3000" b="1" dirty="0">
                <a:solidFill>
                  <a:srgbClr val="FF3300"/>
                </a:solidFill>
                <a:latin typeface="Microsoft JhengHei" panose="020B0604030504040204" pitchFamily="34" charset="-120"/>
                <a:ea typeface="Microsoft JhengHei" panose="020B0604030504040204" pitchFamily="34" charset="-120"/>
              </a:rPr>
              <a:t>3) </a:t>
            </a:r>
            <a:r>
              <a:rPr lang="zh-CN" altLang="en-US" sz="3000" b="1" dirty="0">
                <a:solidFill>
                  <a:srgbClr val="FF3300"/>
                </a:solidFill>
                <a:latin typeface="Microsoft JhengHei" panose="020B0604030504040204" pitchFamily="34" charset="-120"/>
                <a:ea typeface="Microsoft JhengHei" panose="020B0604030504040204" pitchFamily="34" charset="-120"/>
              </a:rPr>
              <a:t>伊斯兰的</a:t>
            </a:r>
            <a:r>
              <a:rPr lang="zh-TW" altLang="en-US" sz="3000" b="1" dirty="0">
                <a:solidFill>
                  <a:srgbClr val="FF3300"/>
                </a:solidFill>
                <a:latin typeface="Microsoft JhengHei" panose="020B0604030504040204" pitchFamily="34" charset="-120"/>
                <a:ea typeface="Microsoft JhengHei" panose="020B0604030504040204" pitchFamily="34" charset="-120"/>
              </a:rPr>
              <a:t>假</a:t>
            </a:r>
            <a:r>
              <a:rPr lang="zh-CN" altLang="en-US" sz="3000" b="1" dirty="0">
                <a:solidFill>
                  <a:srgbClr val="FF3300"/>
                </a:solidFill>
                <a:latin typeface="Microsoft JhengHei" panose="020B0604030504040204" pitchFamily="34" charset="-120"/>
                <a:ea typeface="Microsoft JhengHei" panose="020B0604030504040204" pitchFamily="34" charset="-120"/>
              </a:rPr>
              <a:t>基督</a:t>
            </a:r>
            <a:r>
              <a:rPr lang="en-US" altLang="zh-TW" sz="3000" b="1" dirty="0">
                <a:solidFill>
                  <a:srgbClr val="FF3300"/>
                </a:solidFill>
                <a:latin typeface="Microsoft JhengHei" panose="020B0604030504040204" pitchFamily="34" charset="-120"/>
                <a:ea typeface="Microsoft JhengHei" panose="020B0604030504040204" pitchFamily="34" charset="-120"/>
              </a:rPr>
              <a:t>: </a:t>
            </a:r>
            <a:r>
              <a:rPr lang="zh-TW" altLang="en-US" sz="3000" b="1" dirty="0">
                <a:solidFill>
                  <a:srgbClr val="FF3300"/>
                </a:solidFill>
                <a:latin typeface="Microsoft JhengHei" panose="020B0604030504040204" pitchFamily="34" charset="-120"/>
                <a:ea typeface="Microsoft JhengHei" panose="020B0604030504040204" pitchFamily="34" charset="-120"/>
              </a:rPr>
              <a:t>犹太人的王</a:t>
            </a:r>
            <a:r>
              <a:rPr lang="zh-CN" altLang="en-US" sz="3000" b="1" dirty="0">
                <a:solidFill>
                  <a:srgbClr val="FF3300"/>
                </a:solidFill>
                <a:latin typeface="Microsoft JhengHei" panose="020B0604030504040204" pitchFamily="34" charset="-120"/>
                <a:ea typeface="Microsoft JhengHei" panose="020B0604030504040204" pitchFamily="34" charset="-120"/>
              </a:rPr>
              <a:t>达加尔</a:t>
            </a:r>
          </a:p>
          <a:p>
            <a:pPr eaLnBrk="1" hangingPunct="1">
              <a:defRPr/>
            </a:pPr>
            <a:r>
              <a:rPr lang="zh-CN" altLang="en-US" sz="3000" b="1" dirty="0">
                <a:latin typeface="Microsoft JhengHei" panose="020B0604030504040204" pitchFamily="34" charset="-120"/>
                <a:ea typeface="Microsoft JhengHei" panose="020B0604030504040204" pitchFamily="34" charset="-120"/>
              </a:rPr>
              <a:t>伊斯兰的末世论中</a:t>
            </a:r>
            <a:r>
              <a:rPr lang="en-US"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第</a:t>
            </a:r>
            <a:r>
              <a:rPr lang="zh-TW" altLang="en-US" sz="3000" b="1" dirty="0">
                <a:latin typeface="Microsoft JhengHei" panose="020B0604030504040204" pitchFamily="34" charset="-120"/>
                <a:ea typeface="Microsoft JhengHei" panose="020B0604030504040204" pitchFamily="34" charset="-120"/>
              </a:rPr>
              <a:t>一号人物是马哈帝，第二号人物是穆斯林的尔撒（耶稣），第</a:t>
            </a:r>
            <a:r>
              <a:rPr lang="zh-CN" altLang="en-US" sz="3000" b="1" dirty="0">
                <a:latin typeface="Microsoft JhengHei" panose="020B0604030504040204" pitchFamily="34" charset="-120"/>
                <a:ea typeface="Microsoft JhengHei" panose="020B0604030504040204" pitchFamily="34" charset="-120"/>
              </a:rPr>
              <a:t>三</a:t>
            </a:r>
            <a:r>
              <a:rPr lang="zh-TW" altLang="en-US" sz="3000" b="1" dirty="0">
                <a:latin typeface="Microsoft JhengHei" panose="020B0604030504040204" pitchFamily="34" charset="-120"/>
                <a:ea typeface="Microsoft JhengHei" panose="020B0604030504040204" pitchFamily="34" charset="-120"/>
              </a:rPr>
              <a:t>号</a:t>
            </a:r>
            <a:r>
              <a:rPr lang="zh-CN" altLang="en-US" sz="3000" b="1" dirty="0">
                <a:latin typeface="Microsoft JhengHei" panose="020B0604030504040204" pitchFamily="34" charset="-120"/>
                <a:ea typeface="Microsoft JhengHei" panose="020B0604030504040204" pitchFamily="34" charset="-120"/>
              </a:rPr>
              <a:t>人物是称为达加尔（</a:t>
            </a:r>
            <a:r>
              <a:rPr lang="en-US" altLang="zh-CN" sz="3000" b="1" i="1" dirty="0">
                <a:latin typeface="Microsoft JhengHei" panose="020B0604030504040204" pitchFamily="34" charset="-120"/>
                <a:ea typeface="Microsoft JhengHei" panose="020B0604030504040204" pitchFamily="34" charset="-120"/>
              </a:rPr>
              <a:t>Ad-</a:t>
            </a:r>
            <a:r>
              <a:rPr lang="en-US" altLang="zh-CN" sz="3000" b="1" i="1" dirty="0" err="1">
                <a:latin typeface="Microsoft JhengHei" panose="020B0604030504040204" pitchFamily="34" charset="-120"/>
                <a:ea typeface="Microsoft JhengHei" panose="020B0604030504040204" pitchFamily="34" charset="-120"/>
              </a:rPr>
              <a:t>Dajjal</a:t>
            </a:r>
            <a:r>
              <a:rPr lang="zh-CN" altLang="en-US" sz="3000" b="1" dirty="0">
                <a:latin typeface="Microsoft JhengHei" panose="020B0604030504040204" pitchFamily="34" charset="-120"/>
                <a:ea typeface="Microsoft JhengHei" panose="020B0604030504040204" pitchFamily="34" charset="-120"/>
              </a:rPr>
              <a:t>，</a:t>
            </a:r>
            <a:r>
              <a:rPr lang="zh-TW" altLang="en-US" sz="3000" b="1" dirty="0">
                <a:latin typeface="Microsoft JhengHei" panose="020B0604030504040204" pitchFamily="34" charset="-120"/>
                <a:ea typeface="Microsoft JhengHei" panose="020B0604030504040204" pitchFamily="34" charset="-120"/>
              </a:rPr>
              <a:t>自称为主）的</a:t>
            </a:r>
            <a:r>
              <a:rPr lang="zh-CN" altLang="en-US" sz="3000" b="1" dirty="0">
                <a:latin typeface="Microsoft JhengHei" panose="020B0604030504040204" pitchFamily="34" charset="-120"/>
                <a:ea typeface="Microsoft JhengHei" panose="020B0604030504040204" pitchFamily="34" charset="-120"/>
              </a:rPr>
              <a:t>骗子。</a:t>
            </a:r>
            <a:endParaRPr lang="zh-CN" altLang="zh-TW" sz="3000" b="1" dirty="0">
              <a:latin typeface="Microsoft JhengHei" panose="020B0604030504040204" pitchFamily="34" charset="-120"/>
              <a:ea typeface="Microsoft JhengHei" panose="020B0604030504040204" pitchFamily="34" charset="-120"/>
            </a:endParaRPr>
          </a:p>
          <a:p>
            <a:pPr eaLnBrk="1" hangingPunct="1">
              <a:defRPr/>
            </a:pPr>
            <a:endParaRPr lang="zh-CN" altLang="zh-TW" sz="3000" b="1" dirty="0">
              <a:latin typeface="Microsoft JhengHei" panose="020B0604030504040204" pitchFamily="34" charset="-120"/>
              <a:ea typeface="Microsoft JhengHei" panose="020B0604030504040204" pitchFamily="34" charset="-120"/>
            </a:endParaRPr>
          </a:p>
          <a:p>
            <a:pPr eaLnBrk="1" hangingPunct="1">
              <a:defRPr/>
            </a:pP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达加尔</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是一个非常奇异的人物，对他的描述和故事</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比马迪和穆斯林的耶稣</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都要离奇得多。</a:t>
            </a:r>
            <a:endParaRPr lang="zh-CN" altLang="zh-TW" sz="3000" b="1" dirty="0">
              <a:latin typeface="Microsoft JhengHei" panose="020B0604030504040204" pitchFamily="34" charset="-120"/>
              <a:ea typeface="Microsoft JhengHei" panose="020B0604030504040204" pitchFamily="34" charset="-120"/>
            </a:endParaRPr>
          </a:p>
          <a:p>
            <a:pPr eaLnBrk="1" hangingPunct="1">
              <a:defRPr/>
            </a:pPr>
            <a:endParaRPr lang="zh-CN" altLang="zh-TW" sz="3000" b="1" dirty="0">
              <a:latin typeface="Microsoft JhengHei" panose="020B0604030504040204" pitchFamily="34" charset="-120"/>
              <a:ea typeface="Microsoft JhengHei" panose="020B0604030504040204" pitchFamily="34" charset="-120"/>
            </a:endParaRPr>
          </a:p>
          <a:p>
            <a:pPr eaLnBrk="1" hangingPunct="1">
              <a:defRPr/>
            </a:pPr>
            <a:r>
              <a:rPr lang="zh-CN" altLang="en-US" sz="3000" b="1" dirty="0">
                <a:latin typeface="Microsoft JhengHei" panose="020B0604030504040204" pitchFamily="34" charset="-120"/>
                <a:ea typeface="Microsoft JhengHei" panose="020B0604030504040204" pitchFamily="34" charset="-120"/>
              </a:rPr>
              <a:t>这里我们只略说</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穆斯林</a:t>
            </a:r>
            <a:r>
              <a:rPr lang="zh-TW" altLang="en-US" sz="3000" b="1" dirty="0">
                <a:latin typeface="Microsoft JhengHei" panose="020B0604030504040204" pitchFamily="34" charset="-120"/>
                <a:ea typeface="Microsoft JhengHei" panose="020B0604030504040204" pitchFamily="34" charset="-120"/>
              </a:rPr>
              <a:t>对</a:t>
            </a:r>
            <a:r>
              <a:rPr lang="zh-CN" altLang="en-US" sz="3000" b="1" dirty="0">
                <a:latin typeface="Microsoft JhengHei" panose="020B0604030504040204" pitchFamily="34" charset="-120"/>
                <a:ea typeface="Microsoft JhengHei" panose="020B0604030504040204" pitchFamily="34" charset="-120"/>
              </a:rPr>
              <a:t>他最普遍的传</a:t>
            </a:r>
            <a:r>
              <a:rPr lang="zh-TW" altLang="en-US" sz="3000" b="1" dirty="0">
                <a:latin typeface="Microsoft JhengHei" panose="020B0604030504040204" pitchFamily="34" charset="-120"/>
                <a:ea typeface="Microsoft JhengHei" panose="020B0604030504040204" pitchFamily="34" charset="-120"/>
              </a:rPr>
              <a:t>说</a:t>
            </a:r>
            <a:r>
              <a:rPr lang="zh-CN" altLang="en-US" sz="3000" b="1" dirty="0">
                <a:latin typeface="Microsoft JhengHei" panose="020B0604030504040204" pitchFamily="34" charset="-120"/>
                <a:ea typeface="Microsoft JhengHei" panose="020B0604030504040204" pitchFamily="34" charset="-120"/>
              </a:rPr>
              <a:t>，让我们大概了解</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达加尔这神秘的人</a:t>
            </a:r>
            <a:r>
              <a:rPr lang="zh-TW" altLang="en-US" sz="3000" b="1" dirty="0">
                <a:latin typeface="Microsoft JhengHei" panose="020B0604030504040204" pitchFamily="34" charset="-120"/>
                <a:ea typeface="Microsoft JhengHei" panose="020B0604030504040204" pitchFamily="34" charset="-120"/>
              </a:rPr>
              <a:t>，他在穆斯林的末世论中，</a:t>
            </a:r>
            <a:r>
              <a:rPr lang="zh-CN" altLang="en-US" sz="3000" b="1" dirty="0">
                <a:latin typeface="Microsoft JhengHei" panose="020B0604030504040204" pitchFamily="34" charset="-120"/>
                <a:ea typeface="Microsoft JhengHei" panose="020B0604030504040204" pitchFamily="34" charset="-120"/>
              </a:rPr>
              <a:t>到底是什么样子的</a:t>
            </a:r>
            <a:r>
              <a:rPr lang="zh-CN" altLang="en-US" sz="2800" b="1" dirty="0">
                <a:ea typeface="文鼎中楷简" pitchFamily="49" charset="-122"/>
              </a:rPr>
              <a:t>。</a:t>
            </a:r>
          </a:p>
        </p:txBody>
      </p:sp>
    </p:spTree>
    <p:extLst>
      <p:ext uri="{BB962C8B-B14F-4D97-AF65-F5344CB8AC3E}">
        <p14:creationId xmlns:p14="http://schemas.microsoft.com/office/powerpoint/2010/main" val="2699104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p:txBody>
          <a:bodyPr/>
          <a:lstStyle/>
          <a:p>
            <a:pPr eaLnBrk="1" hangingPunct="1"/>
            <a:r>
              <a:rPr lang="zh-CN" altLang="en-US" b="1">
                <a:solidFill>
                  <a:srgbClr val="FF0000"/>
                </a:solidFill>
              </a:rPr>
              <a:t>兽名与兽的印记符号现代写法</a:t>
            </a:r>
            <a:endParaRPr lang="en-US" altLang="en-US" b="1">
              <a:solidFill>
                <a:srgbClr val="FF0000"/>
              </a:solidFill>
            </a:endParaRPr>
          </a:p>
        </p:txBody>
      </p:sp>
      <p:pic>
        <p:nvPicPr>
          <p:cNvPr id="2457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114801" y="1447801"/>
            <a:ext cx="4105275" cy="176212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58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720B4CD9-54E1-4EC8-BD0F-34F3EA748455}"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15</a:t>
            </a:fld>
            <a:endParaRPr lang="zh-CN" altLang="en-US" sz="1200">
              <a:solidFill>
                <a:srgbClr val="898989"/>
              </a:solidFill>
              <a:latin typeface="Arial" panose="020B0604020202020204" pitchFamily="34" charset="0"/>
              <a:ea typeface="SimHei" panose="02010609060101010101" pitchFamily="49" charset="-122"/>
            </a:endParaRPr>
          </a:p>
        </p:txBody>
      </p:sp>
      <p:sp>
        <p:nvSpPr>
          <p:cNvPr id="24581" name="TextBox 4"/>
          <p:cNvSpPr txBox="1">
            <a:spLocks noChangeArrowheads="1"/>
          </p:cNvSpPr>
          <p:nvPr/>
        </p:nvSpPr>
        <p:spPr bwMode="auto">
          <a:xfrm>
            <a:off x="3429000" y="3505201"/>
            <a:ext cx="56388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l-GR" altLang="zh-CN" sz="3200">
                <a:latin typeface="Arial" panose="020B0604020202020204" pitchFamily="34" charset="0"/>
                <a:ea typeface="宋体" panose="02010600030101010101" pitchFamily="2" charset="-122"/>
              </a:rPr>
              <a:t>Χξς</a:t>
            </a:r>
            <a:r>
              <a:rPr lang="en-US" altLang="zh-CN" sz="3200">
                <a:latin typeface="Arial" panose="020B0604020202020204" pitchFamily="34" charset="0"/>
                <a:ea typeface="宋体" panose="02010600030101010101" pitchFamily="2" charset="-122"/>
              </a:rPr>
              <a:t>  = chi xi sigma</a:t>
            </a:r>
          </a:p>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希腊字母也可以是个数字。</a:t>
            </a:r>
            <a:endParaRPr lang="en-US" altLang="zh-CN" sz="3200" b="1">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若以数目来看这些字母，读法应该是</a:t>
            </a:r>
            <a:r>
              <a:rPr lang="en-US" altLang="zh-CN" sz="3200" b="1">
                <a:latin typeface="Arial" panose="020B0604020202020204" pitchFamily="34" charset="0"/>
                <a:ea typeface="宋体" panose="02010600030101010101" pitchFamily="2" charset="-122"/>
              </a:rPr>
              <a:t>600-60-6</a:t>
            </a:r>
          </a:p>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约翰说：这是</a:t>
            </a:r>
            <a:r>
              <a:rPr lang="zh-CN" altLang="en-US" sz="3200" b="1">
                <a:solidFill>
                  <a:srgbClr val="FF0000"/>
                </a:solidFill>
                <a:latin typeface="Arial" panose="020B0604020202020204" pitchFamily="34" charset="0"/>
                <a:ea typeface="宋体" panose="02010600030101010101" pitchFamily="2" charset="-122"/>
              </a:rPr>
              <a:t>兽的名字和兽名的数目</a:t>
            </a:r>
            <a:endParaRPr lang="en-US" altLang="en-US" sz="3200" b="1">
              <a:solidFill>
                <a:srgbClr val="FF0000"/>
              </a:solidFill>
              <a:latin typeface="Arial" panose="020B0604020202020204" pitchFamily="34" charset="0"/>
              <a:ea typeface="宋体" panose="02010600030101010101" pitchFamily="2" charset="-122"/>
            </a:endParaRPr>
          </a:p>
        </p:txBody>
      </p:sp>
      <p:cxnSp>
        <p:nvCxnSpPr>
          <p:cNvPr id="3" name="直接连接符 2"/>
          <p:cNvCxnSpPr/>
          <p:nvPr/>
        </p:nvCxnSpPr>
        <p:spPr>
          <a:xfrm>
            <a:off x="3657600" y="3505200"/>
            <a:ext cx="42703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3796763"/>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FD0916AF-C236-4B48-9170-2890CD91EF20}" type="slidenum">
              <a:rPr lang="en-US" altLang="zh-SG"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150</a:t>
            </a:fld>
            <a:endParaRPr lang="en-US" altLang="zh-SG" sz="1200">
              <a:solidFill>
                <a:srgbClr val="898989"/>
              </a:solidFill>
              <a:latin typeface="Arial" panose="020B0604020202020204" pitchFamily="34" charset="0"/>
              <a:ea typeface="SimHei" panose="02010609060101010101" pitchFamily="49" charset="-122"/>
            </a:endParaRPr>
          </a:p>
        </p:txBody>
      </p:sp>
      <p:sp>
        <p:nvSpPr>
          <p:cNvPr id="4100" name="Text Box 4"/>
          <p:cNvSpPr txBox="1">
            <a:spLocks noChangeArrowheads="1"/>
          </p:cNvSpPr>
          <p:nvPr/>
        </p:nvSpPr>
        <p:spPr bwMode="auto">
          <a:xfrm>
            <a:off x="1" y="1"/>
            <a:ext cx="1209675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solidFill>
                  <a:srgbClr val="0000FF"/>
                </a:solidFill>
                <a:latin typeface="Microsoft JhengHei" panose="020B0604030504040204" pitchFamily="34" charset="-120"/>
                <a:ea typeface="Microsoft JhengHei" panose="020B0604030504040204" pitchFamily="34" charset="-120"/>
              </a:rPr>
              <a:t>他是个独眼瞎</a:t>
            </a:r>
          </a:p>
          <a:p>
            <a:pPr eaLnBrk="1" hangingPunct="1">
              <a:defRPr/>
            </a:pPr>
            <a:r>
              <a:rPr lang="zh-CN" altLang="en-US" sz="3000" b="1" dirty="0">
                <a:latin typeface="Microsoft JhengHei" panose="020B0604030504040204" pitchFamily="34" charset="-120"/>
                <a:ea typeface="Microsoft JhengHei" panose="020B0604030504040204" pitchFamily="34" charset="-120"/>
              </a:rPr>
              <a:t>达加尔</a:t>
            </a:r>
            <a:r>
              <a:rPr lang="zh-TW" altLang="en-US" sz="3000" b="1" dirty="0">
                <a:latin typeface="Microsoft JhengHei" panose="020B0604030504040204" pitchFamily="34" charset="-120"/>
                <a:ea typeface="Microsoft JhengHei" panose="020B0604030504040204" pitchFamily="34" charset="-120"/>
              </a:rPr>
              <a:t>有个特徵，被伊斯兰说成</a:t>
            </a:r>
            <a:r>
              <a:rPr lang="zh-CN" altLang="en-US" sz="3000" b="1" dirty="0">
                <a:latin typeface="Microsoft JhengHei" panose="020B0604030504040204" pitchFamily="34" charset="-120"/>
                <a:ea typeface="Microsoft JhengHei" panose="020B0604030504040204" pitchFamily="34" charset="-120"/>
              </a:rPr>
              <a:t>是个独眼瞎。然而，圣训在说到是哪只眼睛瞎了</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却说法不一：</a:t>
            </a:r>
            <a:endParaRPr lang="zh-CN" altLang="zh-TW" sz="3000" b="1" dirty="0">
              <a:latin typeface="Microsoft JhengHei" panose="020B0604030504040204" pitchFamily="34" charset="-120"/>
              <a:ea typeface="Microsoft JhengHei" panose="020B0604030504040204" pitchFamily="34" charset="-120"/>
            </a:endParaRPr>
          </a:p>
          <a:p>
            <a:pPr eaLnBrk="1" hangingPunct="1">
              <a:defRPr/>
            </a:pPr>
            <a:endParaRPr lang="zh-CN" altLang="en-US" sz="3000" b="1" dirty="0">
              <a:latin typeface="Microsoft JhengHei" panose="020B0604030504040204" pitchFamily="34" charset="-120"/>
              <a:ea typeface="Microsoft JhengHei" panose="020B0604030504040204" pitchFamily="34" charset="-120"/>
            </a:endParaRPr>
          </a:p>
          <a:p>
            <a:pPr marL="0" lvl="1" eaLnBrk="1" hangingPunct="1">
              <a:defRPr/>
            </a:pPr>
            <a:r>
              <a:rPr lang="zh-CN" altLang="en-US" sz="3000" b="1" dirty="0">
                <a:solidFill>
                  <a:srgbClr val="009900"/>
                </a:solidFill>
                <a:latin typeface="Microsoft JhengHei" panose="020B0604030504040204" pitchFamily="34" charset="-120"/>
                <a:ea typeface="Microsoft JhengHei" panose="020B0604030504040204" pitchFamily="34" charset="-120"/>
              </a:rPr>
              <a:t>安拉的使者</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在众人面前提起达加尔时说：安拉不是独眼瞎，看到达加尔的右眼瞎了，而且他的眼睛像一颗浮动的葡萄。</a:t>
            </a:r>
            <a:r>
              <a:rPr lang="en-US" altLang="zh-CN" sz="2400" dirty="0" err="1">
                <a:latin typeface="Microsoft JhengHei" panose="020B0604030504040204" pitchFamily="34" charset="-120"/>
                <a:ea typeface="Microsoft JhengHei" panose="020B0604030504040204" pitchFamily="34" charset="-120"/>
              </a:rPr>
              <a:t>Sahih</a:t>
            </a:r>
            <a:r>
              <a:rPr lang="en-US" altLang="zh-CN" sz="2400" dirty="0">
                <a:latin typeface="Microsoft JhengHei" panose="020B0604030504040204" pitchFamily="34" charset="-120"/>
                <a:ea typeface="Microsoft JhengHei" panose="020B0604030504040204" pitchFamily="34" charset="-120"/>
              </a:rPr>
              <a:t> Muslim Book 041, Number 7005, reported by Ibn Umar </a:t>
            </a:r>
          </a:p>
          <a:p>
            <a:pPr eaLnBrk="1" hangingPunct="1">
              <a:defRPr/>
            </a:pPr>
            <a:endParaRPr lang="en-US" altLang="zh-TW" sz="30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endParaRPr lang="en-US" altLang="zh-CN" sz="3000" b="1" dirty="0">
              <a:solidFill>
                <a:srgbClr val="009900"/>
              </a:solidFill>
              <a:latin typeface="Microsoft JhengHei" panose="020B0604030504040204" pitchFamily="34" charset="-120"/>
              <a:ea typeface="Microsoft JhengHei" panose="020B0604030504040204" pitchFamily="34" charset="-120"/>
            </a:endParaRPr>
          </a:p>
          <a:p>
            <a:pPr marL="0" lvl="1" eaLnBrk="1" hangingPunct="1">
              <a:defRPr/>
            </a:pPr>
            <a:r>
              <a:rPr lang="zh-CN" altLang="en-US" sz="3000" b="1" dirty="0">
                <a:solidFill>
                  <a:srgbClr val="009900"/>
                </a:solidFill>
                <a:latin typeface="Microsoft JhengHei" panose="020B0604030504040204" pitchFamily="34" charset="-120"/>
                <a:ea typeface="Microsoft JhengHei" panose="020B0604030504040204" pitchFamily="34" charset="-120"/>
              </a:rPr>
              <a:t>安拉的使者说：达加尔是个左眼瞎，头发浓密，他有一个火园，园子里全是火。</a:t>
            </a:r>
            <a:r>
              <a:rPr lang="en-US" altLang="zh-CN" sz="2400" dirty="0" err="1">
                <a:latin typeface="Microsoft JhengHei" panose="020B0604030504040204" pitchFamily="34" charset="-120"/>
                <a:ea typeface="Microsoft JhengHei" panose="020B0604030504040204" pitchFamily="34" charset="-120"/>
              </a:rPr>
              <a:t>Sahih</a:t>
            </a:r>
            <a:r>
              <a:rPr lang="en-US" altLang="zh-CN" sz="2400" dirty="0">
                <a:latin typeface="Microsoft JhengHei" panose="020B0604030504040204" pitchFamily="34" charset="-120"/>
                <a:ea typeface="Microsoft JhengHei" panose="020B0604030504040204" pitchFamily="34" charset="-120"/>
              </a:rPr>
              <a:t> Muslim Book 041, Number 7010, reported by </a:t>
            </a:r>
            <a:r>
              <a:rPr lang="en-US" altLang="zh-CN" sz="2400" dirty="0" err="1">
                <a:latin typeface="Microsoft JhengHei" panose="020B0604030504040204" pitchFamily="34" charset="-120"/>
                <a:ea typeface="Microsoft JhengHei" panose="020B0604030504040204" pitchFamily="34" charset="-120"/>
              </a:rPr>
              <a:t>Hudhalfa</a:t>
            </a:r>
            <a:r>
              <a:rPr lang="en-US" altLang="zh-CN" sz="2400" dirty="0">
                <a:latin typeface="Microsoft JhengHei" panose="020B0604030504040204" pitchFamily="34" charset="-120"/>
                <a:ea typeface="Microsoft JhengHei" panose="020B0604030504040204" pitchFamily="34" charset="-120"/>
              </a:rPr>
              <a:t> </a:t>
            </a:r>
            <a:endParaRPr lang="en-US" altLang="zh-CN" sz="30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670561313"/>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ED9106D1-BC92-4173-97B0-0DB8A6A0DF71}" type="slidenum">
              <a:rPr lang="en-US" altLang="zh-SG"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151</a:t>
            </a:fld>
            <a:endParaRPr lang="en-US" altLang="zh-SG" sz="1200">
              <a:solidFill>
                <a:srgbClr val="898989"/>
              </a:solidFill>
              <a:latin typeface="Arial" panose="020B0604020202020204" pitchFamily="34" charset="0"/>
              <a:ea typeface="SimHei" panose="02010609060101010101" pitchFamily="49" charset="-122"/>
            </a:endParaRPr>
          </a:p>
        </p:txBody>
      </p:sp>
      <p:sp>
        <p:nvSpPr>
          <p:cNvPr id="5124" name="Text Box 4"/>
          <p:cNvSpPr txBox="1">
            <a:spLocks noChangeArrowheads="1"/>
          </p:cNvSpPr>
          <p:nvPr/>
        </p:nvSpPr>
        <p:spPr bwMode="auto">
          <a:xfrm>
            <a:off x="104775" y="0"/>
            <a:ext cx="11953875" cy="538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solidFill>
                  <a:srgbClr val="0000FF"/>
                </a:solidFill>
                <a:latin typeface="Microsoft JhengHei" panose="020B0604030504040204" pitchFamily="34" charset="-120"/>
                <a:ea typeface="Microsoft JhengHei" panose="020B0604030504040204" pitchFamily="34" charset="-120"/>
              </a:rPr>
              <a:t>异教徒</a:t>
            </a:r>
          </a:p>
          <a:p>
            <a:pPr eaLnBrk="1" hangingPunct="1">
              <a:defRPr/>
            </a:pPr>
            <a:r>
              <a:rPr lang="zh-CN" altLang="en-US" sz="3000" b="1" dirty="0">
                <a:latin typeface="Microsoft JhengHei" panose="020B0604030504040204" pitchFamily="34" charset="-120"/>
                <a:ea typeface="Microsoft JhengHei" panose="020B0604030504040204" pitchFamily="34" charset="-120"/>
              </a:rPr>
              <a:t>达加尔有时被说成</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在他的两眼之间，写有“</a:t>
            </a:r>
            <a:r>
              <a:rPr lang="en-US" altLang="zh-CN" sz="3000" b="1" i="1" dirty="0" err="1">
                <a:latin typeface="Microsoft JhengHei" panose="020B0604030504040204" pitchFamily="34" charset="-120"/>
                <a:ea typeface="Microsoft JhengHei" panose="020B0604030504040204" pitchFamily="34" charset="-120"/>
              </a:rPr>
              <a:t>Kaafir</a:t>
            </a:r>
            <a:r>
              <a:rPr lang="zh-CN" altLang="en-US" sz="3000" b="1" dirty="0">
                <a:latin typeface="Microsoft JhengHei" panose="020B0604030504040204" pitchFamily="34" charset="-120"/>
                <a:ea typeface="Microsoft JhengHei" panose="020B0604030504040204" pitchFamily="34" charset="-120"/>
              </a:rPr>
              <a:t>（异教徒）”字样的词。但这个词只有真正的穆斯林才能察觉到，其他人是看不到的：</a:t>
            </a:r>
          </a:p>
          <a:p>
            <a:pPr eaLnBrk="1" hangingPunct="1">
              <a:defRPr/>
            </a:pPr>
            <a:endParaRPr lang="zh-CN" altLang="zh-TW" sz="3000" b="1" dirty="0">
              <a:solidFill>
                <a:srgbClr val="009900"/>
              </a:solidFill>
              <a:latin typeface="Microsoft JhengHei" panose="020B0604030504040204" pitchFamily="34" charset="-120"/>
              <a:ea typeface="Microsoft JhengHei" panose="020B0604030504040204" pitchFamily="34" charset="-120"/>
            </a:endParaRPr>
          </a:p>
          <a:p>
            <a:pPr marL="0" lvl="1" eaLnBrk="1" hangingPunct="1">
              <a:defRPr/>
            </a:pPr>
            <a:r>
              <a:rPr lang="zh-CN" altLang="en-US" sz="3000" b="1" dirty="0">
                <a:solidFill>
                  <a:srgbClr val="009900"/>
                </a:solidFill>
                <a:latin typeface="Microsoft JhengHei" panose="020B0604030504040204" pitchFamily="34" charset="-120"/>
                <a:ea typeface="Microsoft JhengHei" panose="020B0604030504040204" pitchFamily="34" charset="-120"/>
              </a:rPr>
              <a:t>穆罕默德说：达加尔是个独眼瞎，在他两眼间写有“</a:t>
            </a:r>
            <a:r>
              <a:rPr lang="en-US" altLang="zh-CN" sz="3000" b="1" dirty="0" err="1">
                <a:solidFill>
                  <a:srgbClr val="009900"/>
                </a:solidFill>
                <a:latin typeface="Microsoft JhengHei" panose="020B0604030504040204" pitchFamily="34" charset="-120"/>
                <a:ea typeface="Microsoft JhengHei" panose="020B0604030504040204" pitchFamily="34" charset="-120"/>
              </a:rPr>
              <a:t>kaafir</a:t>
            </a:r>
            <a:r>
              <a:rPr lang="en-US" altLang="zh-CN"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（异教徒）字样的词。他于是把这个词拼写成每个穆斯林都能认得的</a:t>
            </a:r>
            <a:r>
              <a:rPr lang="en-US" altLang="zh-CN" sz="3000" b="1" dirty="0">
                <a:solidFill>
                  <a:srgbClr val="009900"/>
                </a:solidFill>
                <a:latin typeface="Microsoft JhengHei" panose="020B0604030504040204" pitchFamily="34" charset="-120"/>
                <a:ea typeface="Microsoft JhengHei" panose="020B0604030504040204" pitchFamily="34" charset="-120"/>
              </a:rPr>
              <a:t>k. f. </a:t>
            </a:r>
            <a:r>
              <a:rPr lang="en-US" altLang="zh-TW" sz="3000" b="1" dirty="0">
                <a:solidFill>
                  <a:srgbClr val="009900"/>
                </a:solidFill>
                <a:latin typeface="Microsoft JhengHei" panose="020B0604030504040204" pitchFamily="34" charset="-120"/>
                <a:ea typeface="Microsoft JhengHei" panose="020B0604030504040204" pitchFamily="34" charset="-120"/>
              </a:rPr>
              <a:t>r.</a:t>
            </a:r>
            <a:r>
              <a:rPr lang="zh-TW" altLang="en-US" sz="3000" b="1" dirty="0">
                <a:solidFill>
                  <a:srgbClr val="009900"/>
                </a:solidFill>
                <a:latin typeface="Microsoft JhengHei" panose="020B0604030504040204" pitchFamily="34" charset="-120"/>
                <a:ea typeface="Microsoft JhengHei" panose="020B0604030504040204" pitchFamily="34" charset="-120"/>
              </a:rPr>
              <a:t>　</a:t>
            </a:r>
            <a:r>
              <a:rPr lang="en-US" altLang="zh-CN" sz="3000" dirty="0">
                <a:latin typeface="Microsoft JhengHei" panose="020B0604030504040204" pitchFamily="34" charset="-120"/>
                <a:ea typeface="Microsoft JhengHei" panose="020B0604030504040204" pitchFamily="34" charset="-120"/>
              </a:rPr>
              <a:t>. </a:t>
            </a:r>
            <a:r>
              <a:rPr lang="en-US" altLang="zh-CN" sz="2400" dirty="0" err="1">
                <a:latin typeface="Microsoft JhengHei" panose="020B0604030504040204" pitchFamily="34" charset="-120"/>
                <a:ea typeface="Microsoft JhengHei" panose="020B0604030504040204" pitchFamily="34" charset="-120"/>
              </a:rPr>
              <a:t>Sahih</a:t>
            </a:r>
            <a:r>
              <a:rPr lang="en-US" altLang="zh-CN" sz="2400" dirty="0">
                <a:latin typeface="Microsoft JhengHei" panose="020B0604030504040204" pitchFamily="34" charset="-120"/>
                <a:ea typeface="Microsoft JhengHei" panose="020B0604030504040204" pitchFamily="34" charset="-120"/>
              </a:rPr>
              <a:t> Muslim Book 041, Number 7009, reported by </a:t>
            </a:r>
            <a:r>
              <a:rPr lang="en-US" altLang="zh-CN" sz="2400" dirty="0" err="1">
                <a:latin typeface="Microsoft JhengHei" panose="020B0604030504040204" pitchFamily="34" charset="-120"/>
                <a:ea typeface="Microsoft JhengHei" panose="020B0604030504040204" pitchFamily="34" charset="-120"/>
              </a:rPr>
              <a:t>Anas</a:t>
            </a:r>
            <a:r>
              <a:rPr lang="en-US" altLang="zh-CN" sz="2400" dirty="0">
                <a:latin typeface="Microsoft JhengHei" panose="020B0604030504040204" pitchFamily="34" charset="-120"/>
                <a:ea typeface="Microsoft JhengHei" panose="020B0604030504040204" pitchFamily="34" charset="-120"/>
              </a:rPr>
              <a:t> b. Malik </a:t>
            </a:r>
          </a:p>
          <a:p>
            <a:pPr eaLnBrk="1" hangingPunct="1">
              <a:defRPr/>
            </a:pPr>
            <a:endParaRPr lang="zh-CN" altLang="zh-TW" sz="2400" b="1" dirty="0">
              <a:solidFill>
                <a:srgbClr val="009900"/>
              </a:solidFill>
              <a:latin typeface="Microsoft JhengHei" panose="020B0604030504040204" pitchFamily="34" charset="-120"/>
              <a:ea typeface="Microsoft JhengHei" panose="020B0604030504040204" pitchFamily="34" charset="-120"/>
            </a:endParaRPr>
          </a:p>
          <a:p>
            <a:pPr marL="0" lvl="1" eaLnBrk="1" hangingPunct="1">
              <a:defRPr/>
            </a:pPr>
            <a:r>
              <a:rPr lang="zh-CN" altLang="en-US" sz="3000" b="1" dirty="0">
                <a:solidFill>
                  <a:srgbClr val="009900"/>
                </a:solidFill>
                <a:latin typeface="Microsoft JhengHei" panose="020B0604030504040204" pitchFamily="34" charset="-120"/>
                <a:ea typeface="Microsoft JhengHei" panose="020B0604030504040204" pitchFamily="34" charset="-120"/>
              </a:rPr>
              <a:t>“</a:t>
            </a:r>
            <a:r>
              <a:rPr lang="en-US" altLang="zh-CN" sz="3000" b="1" dirty="0" err="1">
                <a:solidFill>
                  <a:srgbClr val="009900"/>
                </a:solidFill>
                <a:latin typeface="Microsoft JhengHei" panose="020B0604030504040204" pitchFamily="34" charset="-120"/>
                <a:ea typeface="Microsoft JhengHei" panose="020B0604030504040204" pitchFamily="34" charset="-120"/>
              </a:rPr>
              <a:t>Kafir</a:t>
            </a:r>
            <a:r>
              <a:rPr lang="en-US" altLang="zh-CN"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这个字只有信士才认得出来，无论他是识字的还是不识字的。非信士就是让他读了“哈佛大学”也没办法认出。</a:t>
            </a:r>
            <a:r>
              <a:rPr lang="en-US" altLang="zh-CN" sz="2400" dirty="0">
                <a:latin typeface="Microsoft JhengHei" panose="020B0604030504040204" pitchFamily="34" charset="-120"/>
                <a:ea typeface="Microsoft JhengHei" panose="020B0604030504040204" pitchFamily="34" charset="-120"/>
              </a:rPr>
              <a:t>Kamran </a:t>
            </a:r>
            <a:r>
              <a:rPr lang="en-US" altLang="zh-CN" sz="2400" dirty="0" err="1">
                <a:latin typeface="Microsoft JhengHei" panose="020B0604030504040204" pitchFamily="34" charset="-120"/>
                <a:ea typeface="Microsoft JhengHei" panose="020B0604030504040204" pitchFamily="34" charset="-120"/>
              </a:rPr>
              <a:t>R’ad</a:t>
            </a:r>
            <a:r>
              <a:rPr lang="en-US" altLang="zh-CN" sz="2400" dirty="0">
                <a:latin typeface="Microsoft JhengHei" panose="020B0604030504040204" pitchFamily="34" charset="-120"/>
                <a:ea typeface="Microsoft JhengHei" panose="020B0604030504040204" pitchFamily="34" charset="-120"/>
              </a:rPr>
              <a:t>, </a:t>
            </a:r>
            <a:r>
              <a:rPr lang="en-US" altLang="zh-CN" sz="2400" i="1" dirty="0">
                <a:latin typeface="Microsoft JhengHei" panose="020B0604030504040204" pitchFamily="34" charset="-120"/>
                <a:ea typeface="Microsoft JhengHei" panose="020B0604030504040204" pitchFamily="34" charset="-120"/>
              </a:rPr>
              <a:t>Freemasons and </a:t>
            </a:r>
            <a:r>
              <a:rPr lang="en-US" altLang="zh-CN" sz="2400" i="1" dirty="0" err="1">
                <a:latin typeface="Microsoft JhengHei" panose="020B0604030504040204" pitchFamily="34" charset="-120"/>
                <a:ea typeface="Microsoft JhengHei" panose="020B0604030504040204" pitchFamily="34" charset="-120"/>
              </a:rPr>
              <a:t>Dajjal</a:t>
            </a:r>
            <a:r>
              <a:rPr lang="en-US" altLang="zh-CN" sz="2400" i="1" dirty="0">
                <a:latin typeface="Microsoft JhengHei" panose="020B0604030504040204" pitchFamily="34" charset="-120"/>
                <a:ea typeface="Microsoft JhengHei" panose="020B0604030504040204" pitchFamily="34" charset="-120"/>
              </a:rPr>
              <a:t>, </a:t>
            </a:r>
            <a:r>
              <a:rPr lang="en-US" altLang="zh-CN" sz="2400" dirty="0">
                <a:latin typeface="Microsoft JhengHei" panose="020B0604030504040204" pitchFamily="34" charset="-120"/>
                <a:ea typeface="Microsoft JhengHei" panose="020B0604030504040204" pitchFamily="34" charset="-120"/>
              </a:rPr>
              <a:t>(London, Islamic Academy, 2003), p. 173 </a:t>
            </a:r>
          </a:p>
          <a:p>
            <a:pPr eaLnBrk="1" hangingPunct="1">
              <a:defRPr/>
            </a:pPr>
            <a:r>
              <a:rPr lang="en-US" altLang="zh-CN" sz="2400" b="1" dirty="0">
                <a:solidFill>
                  <a:srgbClr val="009900"/>
                </a:solidFill>
                <a:effectLst>
                  <a:outerShdw blurRad="38100" dist="38100" dir="2700000" algn="tl">
                    <a:srgbClr val="000000"/>
                  </a:outerShdw>
                </a:effectLst>
              </a:rPr>
              <a:t> </a:t>
            </a:r>
            <a:endParaRPr lang="en-US" altLang="zh-SG" sz="2400" b="1" dirty="0">
              <a:effectLst>
                <a:outerShdw blurRad="38100" dist="38100" dir="2700000" algn="tl">
                  <a:srgbClr val="FFFFFF"/>
                </a:outerShdw>
              </a:effectLst>
            </a:endParaRPr>
          </a:p>
        </p:txBody>
      </p:sp>
    </p:spTree>
    <p:extLst>
      <p:ext uri="{BB962C8B-B14F-4D97-AF65-F5344CB8AC3E}">
        <p14:creationId xmlns:p14="http://schemas.microsoft.com/office/powerpoint/2010/main" val="3709516925"/>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D2DA5165-69CF-45E3-A6EE-6995A4FA7894}"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152</a:t>
            </a:fld>
            <a:endParaRPr lang="en-US" altLang="zh-CN" sz="1400">
              <a:latin typeface="Arial" panose="020B0604020202020204" pitchFamily="34" charset="0"/>
              <a:ea typeface="新宋体" panose="02010609030101010101" pitchFamily="49" charset="-122"/>
            </a:endParaRPr>
          </a:p>
        </p:txBody>
      </p:sp>
      <p:sp>
        <p:nvSpPr>
          <p:cNvPr id="165890" name="Text Box 2"/>
          <p:cNvSpPr txBox="1">
            <a:spLocks noChangeArrowheads="1"/>
          </p:cNvSpPr>
          <p:nvPr/>
        </p:nvSpPr>
        <p:spPr bwMode="auto">
          <a:xfrm>
            <a:off x="0" y="1"/>
            <a:ext cx="12192000" cy="5909310"/>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TW" altLang="en-US" sz="3000" b="1" dirty="0">
                <a:solidFill>
                  <a:srgbClr val="FF3300"/>
                </a:solidFill>
                <a:latin typeface="Microsoft JhengHei" panose="020B0604030504040204" pitchFamily="34" charset="-120"/>
                <a:ea typeface="Microsoft JhengHei" panose="020B0604030504040204" pitchFamily="34" charset="-120"/>
              </a:rPr>
              <a:t>伊斯兰指他是末世时的宗教</a:t>
            </a:r>
            <a:r>
              <a:rPr lang="zh-CN" altLang="en-US" sz="3000" b="1" dirty="0">
                <a:solidFill>
                  <a:srgbClr val="FF3300"/>
                </a:solidFill>
                <a:latin typeface="Microsoft JhengHei" panose="020B0604030504040204" pitchFamily="34" charset="-120"/>
                <a:ea typeface="Microsoft JhengHei" panose="020B0604030504040204" pitchFamily="34" charset="-120"/>
              </a:rPr>
              <a:t>大骗子</a:t>
            </a:r>
          </a:p>
          <a:p>
            <a:pPr eaLnBrk="1" hangingPunct="1">
              <a:defRPr/>
            </a:pPr>
            <a:r>
              <a:rPr lang="zh-TW" altLang="en-US" sz="3000" b="1" dirty="0">
                <a:latin typeface="Microsoft JhengHei" panose="020B0604030504040204" pitchFamily="34" charset="-120"/>
                <a:ea typeface="Microsoft JhengHei" panose="020B0604030504040204" pitchFamily="34" charset="-120"/>
              </a:rPr>
              <a:t>伊斯兰把</a:t>
            </a:r>
            <a:r>
              <a:rPr lang="zh-CN" altLang="en-US" sz="3000" b="1" dirty="0">
                <a:latin typeface="Microsoft JhengHei" panose="020B0604030504040204" pitchFamily="34" charset="-120"/>
                <a:ea typeface="Microsoft JhengHei" panose="020B0604030504040204" pitchFamily="34" charset="-120"/>
              </a:rPr>
              <a:t>达加尔描述成</a:t>
            </a:r>
            <a:r>
              <a:rPr lang="zh-TW" altLang="en-US" sz="3000" b="1" dirty="0">
                <a:latin typeface="Microsoft JhengHei" panose="020B0604030504040204" pitchFamily="34" charset="-120"/>
                <a:ea typeface="Microsoft JhengHei" panose="020B0604030504040204" pitchFamily="34" charset="-120"/>
              </a:rPr>
              <a:t>，末世时</a:t>
            </a:r>
            <a:r>
              <a:rPr lang="zh-CN" altLang="en-US" sz="3000" b="1" dirty="0">
                <a:latin typeface="Microsoft JhengHei" panose="020B0604030504040204" pitchFamily="34" charset="-120"/>
                <a:ea typeface="Microsoft JhengHei" panose="020B0604030504040204" pitchFamily="34" charset="-120"/>
              </a:rPr>
              <a:t>具有神奇能力的</a:t>
            </a:r>
            <a:r>
              <a:rPr lang="zh-TW" altLang="en-US" sz="3000" b="1" dirty="0">
                <a:latin typeface="Microsoft JhengHei" panose="020B0604030504040204" pitchFamily="34" charset="-120"/>
                <a:ea typeface="Microsoft JhengHei" panose="020B0604030504040204" pitchFamily="34" charset="-120"/>
              </a:rPr>
              <a:t>宗教与政治力量的</a:t>
            </a:r>
            <a:r>
              <a:rPr lang="zh-CN" altLang="en-US" sz="3000" b="1" dirty="0">
                <a:latin typeface="Microsoft JhengHei" panose="020B0604030504040204" pitchFamily="34" charset="-120"/>
                <a:ea typeface="Microsoft JhengHei" panose="020B0604030504040204" pitchFamily="34" charset="-120"/>
              </a:rPr>
              <a:t>大骗子，</a:t>
            </a:r>
            <a:r>
              <a:rPr lang="zh-TW" altLang="en-US" sz="3000" b="1" dirty="0">
                <a:latin typeface="Microsoft JhengHei" panose="020B0604030504040204" pitchFamily="34" charset="-120"/>
                <a:ea typeface="Microsoft JhengHei" panose="020B0604030504040204" pitchFamily="34" charset="-120"/>
              </a:rPr>
              <a:t>他要拦阻马</a:t>
            </a:r>
            <a:r>
              <a:rPr lang="zh-CN" altLang="en-US" sz="3000" b="1" dirty="0">
                <a:latin typeface="Microsoft JhengHei" panose="020B0604030504040204" pitchFamily="34" charset="-120"/>
                <a:ea typeface="Microsoft JhengHei" panose="020B0604030504040204" pitchFamily="34" charset="-120"/>
              </a:rPr>
              <a:t>赫迪</a:t>
            </a:r>
            <a:r>
              <a:rPr lang="zh-TW" altLang="en-US" sz="3000" b="1" dirty="0">
                <a:latin typeface="Microsoft JhengHei" panose="020B0604030504040204" pitchFamily="34" charset="-120"/>
                <a:ea typeface="Microsoft JhengHei" panose="020B0604030504040204" pitchFamily="34" charset="-120"/>
              </a:rPr>
              <a:t>与尔撒所建立伊斯兰大帝国的计划：</a:t>
            </a:r>
            <a:endParaRPr lang="en-US" altLang="zh-TW" sz="3000" b="1" dirty="0">
              <a:latin typeface="Microsoft JhengHei" panose="020B0604030504040204" pitchFamily="34" charset="-120"/>
              <a:ea typeface="Microsoft JhengHei" panose="020B0604030504040204" pitchFamily="34" charset="-120"/>
            </a:endParaRPr>
          </a:p>
          <a:p>
            <a:pPr eaLnBrk="1" hangingPunct="1">
              <a:defRPr/>
            </a:pPr>
            <a:endParaRPr lang="zh-TW" altLang="zh-TW" sz="3000" b="1" dirty="0">
              <a:latin typeface="Microsoft JhengHei" panose="020B0604030504040204" pitchFamily="34" charset="-120"/>
              <a:ea typeface="Microsoft JhengHei" panose="020B0604030504040204" pitchFamily="34" charset="-120"/>
            </a:endParaRPr>
          </a:p>
          <a:p>
            <a:pPr marL="0" lvl="1">
              <a:defRPr/>
            </a:pPr>
            <a:r>
              <a:rPr lang="zh-CN" altLang="en-US" sz="3000" b="1" dirty="0">
                <a:solidFill>
                  <a:srgbClr val="0000FF"/>
                </a:solidFill>
                <a:latin typeface="Microsoft JhengHei" panose="020B0604030504040204" pitchFamily="34" charset="-120"/>
                <a:ea typeface="Microsoft JhengHei" panose="020B0604030504040204" pitchFamily="34" charset="-120"/>
              </a:rPr>
              <a:t>先知</a:t>
            </a:r>
            <a:r>
              <a:rPr lang="zh-TW" altLang="en-US" sz="3000" b="1" dirty="0">
                <a:solidFill>
                  <a:srgbClr val="0000FF"/>
                </a:solidFill>
                <a:latin typeface="Microsoft JhengHei" panose="020B0604030504040204" pitchFamily="34" charset="-120"/>
                <a:ea typeface="Microsoft JhengHei" panose="020B0604030504040204" pitchFamily="34" charset="-120"/>
              </a:rPr>
              <a:t>（穆氏）</a:t>
            </a:r>
            <a:r>
              <a:rPr lang="zh-CN" altLang="en-US" sz="3000" b="1" dirty="0">
                <a:solidFill>
                  <a:srgbClr val="0000FF"/>
                </a:solidFill>
                <a:latin typeface="Microsoft JhengHei" panose="020B0604030504040204" pitchFamily="34" charset="-120"/>
                <a:ea typeface="Microsoft JhengHei" panose="020B0604030504040204" pitchFamily="34" charset="-120"/>
              </a:rPr>
              <a:t>警告我们说，</a:t>
            </a:r>
            <a:r>
              <a:rPr lang="zh-CN" altLang="en-US" sz="3000" b="1" dirty="0">
                <a:solidFill>
                  <a:srgbClr val="009900"/>
                </a:solidFill>
                <a:latin typeface="Microsoft JhengHei" panose="020B0604030504040204" pitchFamily="34" charset="-120"/>
                <a:ea typeface="Microsoft JhengHei" panose="020B0604030504040204" pitchFamily="34" charset="-120"/>
              </a:rPr>
              <a:t>到了末日，将会出现一个欺骗全人类的大骗子。达加尔将拥有统治这世界的力量。所以，穆斯林必须小心，不要从心里面爱着这个世界，这样他们就不会离弃他们的宗教而跟从他。他只要用手摸一摸生病的人，他们的病就会痊愈，就像耶稣那样，但因着这种欺骗，达加尔将会引着人们走向地狱之路。因此，达加尔就是那个假的麦西哈，或者说敌基督。他把自己假扮成犹太人的弥赛亚，通过向世人展示他惊人的大能</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来达到欺骗的目的。</a:t>
            </a:r>
            <a:r>
              <a:rPr lang="en-US" altLang="zh-CN" sz="2400" b="1" dirty="0" err="1">
                <a:effectLst>
                  <a:outerShdw blurRad="38100" dist="38100" dir="2700000" algn="tl">
                    <a:srgbClr val="FFFFFF"/>
                  </a:outerShdw>
                </a:effectLst>
              </a:rPr>
              <a:t>Shaykh</a:t>
            </a:r>
            <a:r>
              <a:rPr lang="en-US" altLang="zh-CN" sz="2400" b="1" dirty="0">
                <a:effectLst>
                  <a:outerShdw blurRad="38100" dist="38100" dir="2700000" algn="tl">
                    <a:srgbClr val="FFFFFF"/>
                  </a:outerShdw>
                </a:effectLst>
              </a:rPr>
              <a:t> Muhammad </a:t>
            </a:r>
            <a:r>
              <a:rPr lang="en-US" altLang="zh-CN" sz="2400" b="1" dirty="0" err="1">
                <a:effectLst>
                  <a:outerShdw blurRad="38100" dist="38100" dir="2700000" algn="tl">
                    <a:srgbClr val="FFFFFF"/>
                  </a:outerShdw>
                </a:effectLst>
              </a:rPr>
              <a:t>Hisham</a:t>
            </a:r>
            <a:r>
              <a:rPr lang="en-US" altLang="zh-CN" sz="2400" b="1" dirty="0">
                <a:effectLst>
                  <a:outerShdw blurRad="38100" dist="38100" dir="2700000" algn="tl">
                    <a:srgbClr val="FFFFFF"/>
                  </a:outerShdw>
                </a:effectLst>
              </a:rPr>
              <a:t> </a:t>
            </a:r>
            <a:r>
              <a:rPr lang="en-US" altLang="zh-CN" sz="2400" b="1" dirty="0" err="1">
                <a:effectLst>
                  <a:outerShdw blurRad="38100" dist="38100" dir="2700000" algn="tl">
                    <a:srgbClr val="FFFFFF"/>
                  </a:outerShdw>
                </a:effectLst>
              </a:rPr>
              <a:t>Kabbani</a:t>
            </a:r>
            <a:r>
              <a:rPr lang="en-US" altLang="zh-CN" sz="2400" b="1" dirty="0">
                <a:effectLst>
                  <a:outerShdw blurRad="38100" dist="38100" dir="2700000" algn="tl">
                    <a:srgbClr val="FFFFFF"/>
                  </a:outerShdw>
                </a:effectLst>
              </a:rPr>
              <a:t>, </a:t>
            </a:r>
            <a:r>
              <a:rPr lang="en-US" altLang="zh-CN" sz="2400" b="1" i="1" dirty="0">
                <a:effectLst>
                  <a:outerShdw blurRad="38100" dist="38100" dir="2700000" algn="tl">
                    <a:srgbClr val="FFFFFF"/>
                  </a:outerShdw>
                </a:effectLst>
              </a:rPr>
              <a:t>The Approach of Armageddon An Islamic Perspective</a:t>
            </a:r>
            <a:r>
              <a:rPr lang="en-US" altLang="zh-CN" sz="2400" b="1" dirty="0">
                <a:effectLst>
                  <a:outerShdw blurRad="38100" dist="38100" dir="2700000" algn="tl">
                    <a:srgbClr val="FFFFFF"/>
                  </a:outerShdw>
                </a:effectLst>
              </a:rPr>
              <a:t>, Canada, Supreme Muslim Council of America, 2003), p. 223 </a:t>
            </a:r>
            <a:endParaRPr lang="en-US" altLang="zh-CN" sz="2000" b="1" dirty="0">
              <a:effectLst>
                <a:outerShdw blurRad="38100" dist="38100" dir="2700000" algn="tl">
                  <a:srgbClr val="FFFFFF"/>
                </a:outerShdw>
              </a:effectLst>
            </a:endParaRPr>
          </a:p>
        </p:txBody>
      </p:sp>
    </p:spTree>
    <p:extLst>
      <p:ext uri="{BB962C8B-B14F-4D97-AF65-F5344CB8AC3E}">
        <p14:creationId xmlns:p14="http://schemas.microsoft.com/office/powerpoint/2010/main" val="2429170660"/>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62835E5-28B1-4677-A359-8038909857CE}"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153</a:t>
            </a:fld>
            <a:endParaRPr lang="en-US" altLang="zh-CN" sz="1400">
              <a:latin typeface="Arial" panose="020B0604020202020204" pitchFamily="34" charset="0"/>
              <a:ea typeface="新宋体" panose="02010609030101010101" pitchFamily="49" charset="-122"/>
            </a:endParaRPr>
          </a:p>
        </p:txBody>
      </p:sp>
      <p:sp>
        <p:nvSpPr>
          <p:cNvPr id="166914" name="Text Box 2"/>
          <p:cNvSpPr txBox="1">
            <a:spLocks noChangeArrowheads="1"/>
          </p:cNvSpPr>
          <p:nvPr/>
        </p:nvSpPr>
        <p:spPr bwMode="auto">
          <a:xfrm>
            <a:off x="0" y="1"/>
            <a:ext cx="12191999" cy="6232475"/>
          </a:xfrm>
          <a:prstGeom prst="rect">
            <a:avLst/>
          </a:prstGeom>
          <a:noFill/>
          <a:ln w="9525">
            <a:solidFill>
              <a:srgbClr val="009900"/>
            </a:solid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solidFill>
                  <a:srgbClr val="0000FF"/>
                </a:solidFill>
                <a:latin typeface="Microsoft JhengHei" panose="020B0604030504040204" pitchFamily="34" charset="-120"/>
                <a:ea typeface="Microsoft JhengHei" panose="020B0604030504040204" pitchFamily="34" charset="-120"/>
              </a:rPr>
              <a:t>行假神迹的人</a:t>
            </a:r>
          </a:p>
          <a:p>
            <a:pPr eaLnBrk="1" hangingPunct="1">
              <a:defRPr/>
            </a:pPr>
            <a:r>
              <a:rPr lang="zh-TW" altLang="en-US" sz="3000" b="1" dirty="0">
                <a:solidFill>
                  <a:srgbClr val="009900"/>
                </a:solidFill>
                <a:latin typeface="Microsoft JhengHei" panose="020B0604030504040204" pitchFamily="34" charset="-120"/>
                <a:ea typeface="Microsoft JhengHei" panose="020B0604030504040204" pitchFamily="34" charset="-120"/>
              </a:rPr>
              <a:t>穆氏</a:t>
            </a:r>
            <a:r>
              <a:rPr lang="zh-CN" altLang="en-US" sz="3000" b="1" dirty="0">
                <a:solidFill>
                  <a:srgbClr val="009900"/>
                </a:solidFill>
                <a:latin typeface="Microsoft JhengHei" panose="020B0604030504040204" pitchFamily="34" charset="-120"/>
                <a:ea typeface="Microsoft JhengHei" panose="020B0604030504040204" pitchFamily="34" charset="-120"/>
              </a:rPr>
              <a:t>说，达加尔有能力在他的手上</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显示出某人已故祖先的形像。这位已故的人将开口说，“我的儿啊，这个人是正确的。我正在天堂，因为我是个好人并且信了他”。实际上，这个已故的亲戚</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正在地狱里面。</a:t>
            </a:r>
            <a:endParaRPr lang="zh-CN" altLang="zh-TW" sz="3000" b="1" dirty="0">
              <a:solidFill>
                <a:srgbClr val="009900"/>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000" b="1" dirty="0">
                <a:solidFill>
                  <a:srgbClr val="009900"/>
                </a:solidFill>
                <a:latin typeface="Microsoft JhengHei" panose="020B0604030504040204" pitchFamily="34" charset="-120"/>
                <a:ea typeface="Microsoft JhengHei" panose="020B0604030504040204" pitchFamily="34" charset="-120"/>
              </a:rPr>
              <a:t>如果故人说，“请相信这个人，我正在地狱，因为我没有信他”，你必须对达加尔说，“不，他正在天堂。这是假的。”</a:t>
            </a:r>
            <a:r>
              <a:rPr lang="en-US" altLang="zh-CN" sz="3000" b="1" dirty="0">
                <a:latin typeface="Microsoft JhengHei" panose="020B0604030504040204" pitchFamily="34" charset="-120"/>
                <a:ea typeface="Microsoft JhengHei" panose="020B0604030504040204" pitchFamily="34" charset="-120"/>
              </a:rPr>
              <a:t> </a:t>
            </a:r>
            <a:r>
              <a:rPr lang="en-US" altLang="zh-CN" sz="3000" b="1" dirty="0" err="1">
                <a:latin typeface="Microsoft JhengHei" panose="020B0604030504040204" pitchFamily="34" charset="-120"/>
                <a:ea typeface="Microsoft JhengHei" panose="020B0604030504040204" pitchFamily="34" charset="-120"/>
              </a:rPr>
              <a:t>Kabbani</a:t>
            </a:r>
            <a:r>
              <a:rPr lang="en-US" altLang="zh-CN" sz="3000" b="1" dirty="0">
                <a:latin typeface="Microsoft JhengHei" panose="020B0604030504040204" pitchFamily="34" charset="-120"/>
                <a:ea typeface="Microsoft JhengHei" panose="020B0604030504040204" pitchFamily="34" charset="-120"/>
              </a:rPr>
              <a:t> 223-4</a:t>
            </a:r>
          </a:p>
          <a:p>
            <a:pPr eaLnBrk="1" hangingPunct="1">
              <a:spcBef>
                <a:spcPct val="50000"/>
              </a:spcBef>
              <a:defRPr/>
            </a:pPr>
            <a:r>
              <a:rPr lang="zh-TW" altLang="en-US" sz="3000" b="1" dirty="0">
                <a:solidFill>
                  <a:srgbClr val="FF3300"/>
                </a:solidFill>
                <a:latin typeface="Microsoft JhengHei" panose="020B0604030504040204" pitchFamily="34" charset="-120"/>
                <a:ea typeface="Microsoft JhengHei" panose="020B0604030504040204" pitchFamily="34" charset="-120"/>
              </a:rPr>
              <a:t>穆氏</a:t>
            </a:r>
            <a:r>
              <a:rPr lang="zh-CN" altLang="en-US" sz="3000" b="1" dirty="0">
                <a:solidFill>
                  <a:srgbClr val="FF3300"/>
                </a:solidFill>
                <a:latin typeface="Microsoft JhengHei" panose="020B0604030504040204" pitchFamily="34" charset="-120"/>
                <a:ea typeface="Microsoft JhengHei" panose="020B0604030504040204" pitchFamily="34" charset="-120"/>
              </a:rPr>
              <a:t>说：达加尔将对一个贝多因的阿拉伯人说，</a:t>
            </a:r>
            <a:endParaRPr lang="zh-CN" altLang="zh-TW" sz="3000" b="1" dirty="0">
              <a:solidFill>
                <a:srgbClr val="FF3300"/>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000" b="1" dirty="0">
                <a:solidFill>
                  <a:srgbClr val="009900"/>
                </a:solidFill>
                <a:latin typeface="Microsoft JhengHei" panose="020B0604030504040204" pitchFamily="34" charset="-120"/>
                <a:ea typeface="Microsoft JhengHei" panose="020B0604030504040204" pitchFamily="34" charset="-120"/>
              </a:rPr>
              <a:t>“如果我使你的父母亲活过来，带回到你的身边，你会有什么想法呢？你是不是会见证我就是你的主呢？这个贝多因人将会说，“是的”。于是，两个魔鬼将假扮成他父母亲的模样出现，说“我的儿呀，跟从他吧，因为他就是你的主</a:t>
            </a:r>
            <a:r>
              <a:rPr lang="en-US" altLang="zh-CN" sz="3000" b="1" dirty="0">
                <a:solidFill>
                  <a:srgbClr val="009900"/>
                </a:solidFill>
                <a:latin typeface="Microsoft JhengHei" panose="020B0604030504040204" pitchFamily="34" charset="-120"/>
                <a:ea typeface="Microsoft JhengHei" panose="020B0604030504040204" pitchFamily="34" charset="-120"/>
              </a:rPr>
              <a:t>…</a:t>
            </a:r>
            <a:r>
              <a:rPr lang="en-US" altLang="zh-CN" sz="3000" dirty="0">
                <a:latin typeface="Microsoft JhengHei" panose="020B0604030504040204" pitchFamily="34" charset="-120"/>
                <a:ea typeface="Microsoft JhengHei" panose="020B0604030504040204" pitchFamily="34" charset="-120"/>
              </a:rPr>
              <a:t> </a:t>
            </a:r>
            <a:r>
              <a:rPr lang="en-US" altLang="zh-CN" sz="2400" dirty="0" err="1">
                <a:effectLst>
                  <a:outerShdw blurRad="38100" dist="38100" dir="2700000" algn="tl">
                    <a:srgbClr val="FFFFFF"/>
                  </a:outerShdw>
                </a:effectLst>
              </a:rPr>
              <a:t>Sunan</a:t>
            </a:r>
            <a:r>
              <a:rPr lang="en-US" altLang="zh-CN" sz="2400" dirty="0">
                <a:effectLst>
                  <a:outerShdw blurRad="38100" dist="38100" dir="2700000" algn="tl">
                    <a:srgbClr val="FFFFFF"/>
                  </a:outerShdw>
                </a:effectLst>
              </a:rPr>
              <a:t> Ibn </a:t>
            </a:r>
            <a:r>
              <a:rPr lang="en-US" altLang="zh-CN" sz="2400" dirty="0" err="1">
                <a:effectLst>
                  <a:outerShdw blurRad="38100" dist="38100" dir="2700000" algn="tl">
                    <a:srgbClr val="FFFFFF"/>
                  </a:outerShdw>
                </a:effectLst>
              </a:rPr>
              <a:t>Majah</a:t>
            </a:r>
            <a:r>
              <a:rPr lang="en-US" altLang="zh-CN" sz="2400" dirty="0">
                <a:effectLst>
                  <a:outerShdw blurRad="38100" dist="38100" dir="2700000" algn="tl">
                    <a:srgbClr val="FFFFFF"/>
                  </a:outerShdw>
                </a:effectLst>
              </a:rPr>
              <a:t> #4067, related by Abu </a:t>
            </a:r>
            <a:r>
              <a:rPr lang="en-US" altLang="zh-CN" sz="2400" dirty="0" err="1">
                <a:effectLst>
                  <a:outerShdw blurRad="38100" dist="38100" dir="2700000" algn="tl">
                    <a:srgbClr val="FFFFFF"/>
                  </a:outerShdw>
                </a:effectLst>
              </a:rPr>
              <a:t>Umamam</a:t>
            </a:r>
            <a:r>
              <a:rPr lang="en-US" altLang="zh-CN" sz="2400" dirty="0">
                <a:effectLst>
                  <a:outerShdw blurRad="38100" dist="38100" dir="2700000" algn="tl">
                    <a:srgbClr val="FFFFFF"/>
                  </a:outerShdw>
                </a:effectLst>
              </a:rPr>
              <a:t> Al-</a:t>
            </a:r>
            <a:r>
              <a:rPr lang="en-US" altLang="zh-CN" sz="2400" dirty="0" err="1">
                <a:effectLst>
                  <a:outerShdw blurRad="38100" dist="38100" dir="2700000" algn="tl">
                    <a:srgbClr val="FFFFFF"/>
                  </a:outerShdw>
                </a:effectLst>
              </a:rPr>
              <a:t>Bahili</a:t>
            </a:r>
            <a:r>
              <a:rPr lang="en-US" altLang="zh-CN" sz="2400" dirty="0">
                <a:effectLst>
                  <a:outerShdw blurRad="38100" dist="38100" dir="2700000" algn="tl">
                    <a:srgbClr val="FFFFFF"/>
                  </a:outerShdw>
                </a:effectLst>
              </a:rPr>
              <a:t>, quoted in </a:t>
            </a:r>
            <a:r>
              <a:rPr lang="en-US" altLang="zh-CN" sz="2400" dirty="0" err="1">
                <a:effectLst>
                  <a:outerShdw blurRad="38100" dist="38100" dir="2700000" algn="tl">
                    <a:srgbClr val="FFFFFF"/>
                  </a:outerShdw>
                </a:effectLst>
              </a:rPr>
              <a:t>Kabbani</a:t>
            </a:r>
            <a:r>
              <a:rPr lang="en-US" altLang="zh-CN" sz="2400" dirty="0">
                <a:effectLst>
                  <a:outerShdw blurRad="38100" dist="38100" dir="2700000" algn="tl">
                    <a:srgbClr val="FFFFFF"/>
                  </a:outerShdw>
                </a:effectLst>
              </a:rPr>
              <a:t>, p. 225</a:t>
            </a:r>
            <a:endParaRPr lang="zh-CN" altLang="en-US" sz="3000" b="1" dirty="0">
              <a:effectLst>
                <a:outerShdw blurRad="38100" dist="38100" dir="2700000" algn="tl">
                  <a:srgbClr val="FFFFFF"/>
                </a:outerShdw>
              </a:effectLst>
              <a:ea typeface="文鼎中楷简" pitchFamily="49" charset="-122"/>
            </a:endParaRPr>
          </a:p>
        </p:txBody>
      </p:sp>
    </p:spTree>
    <p:extLst>
      <p:ext uri="{BB962C8B-B14F-4D97-AF65-F5344CB8AC3E}">
        <p14:creationId xmlns:p14="http://schemas.microsoft.com/office/powerpoint/2010/main" val="3043550566"/>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9A5EF59-6F44-4DB9-89BA-87F484D46016}"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154</a:t>
            </a:fld>
            <a:endParaRPr lang="en-US" altLang="zh-CN" sz="1400">
              <a:latin typeface="Arial" panose="020B0604020202020204" pitchFamily="34" charset="0"/>
              <a:ea typeface="新宋体" panose="02010609030101010101" pitchFamily="49" charset="-122"/>
            </a:endParaRPr>
          </a:p>
        </p:txBody>
      </p:sp>
      <p:sp>
        <p:nvSpPr>
          <p:cNvPr id="2" name="Rectangle 1"/>
          <p:cNvSpPr/>
          <p:nvPr/>
        </p:nvSpPr>
        <p:spPr>
          <a:xfrm>
            <a:off x="-1" y="1"/>
            <a:ext cx="12192001" cy="5539978"/>
          </a:xfrm>
          <a:prstGeom prst="rect">
            <a:avLst/>
          </a:prstGeom>
        </p:spPr>
        <p:txBody>
          <a:bodyPr wrap="square">
            <a:spAutoFit/>
          </a:bodyPr>
          <a:lstStyle/>
          <a:p>
            <a:pPr>
              <a:defRPr/>
            </a:pPr>
            <a:r>
              <a:rPr lang="zh-CN" altLang="en-US" sz="3000" b="1" dirty="0">
                <a:solidFill>
                  <a:srgbClr val="FF3300"/>
                </a:solidFill>
                <a:latin typeface="Microsoft JhengHei" panose="020B0604030504040204" pitchFamily="34" charset="-120"/>
                <a:ea typeface="Microsoft JhengHei" panose="020B0604030504040204" pitchFamily="34" charset="-120"/>
              </a:rPr>
              <a:t>达加尔将自称是耶稣基督</a:t>
            </a:r>
            <a:r>
              <a:rPr lang="zh-TW" altLang="en-US" sz="3000" b="1" dirty="0">
                <a:solidFill>
                  <a:srgbClr val="FF3300"/>
                </a:solidFill>
                <a:latin typeface="Microsoft JhengHei" panose="020B0604030504040204" pitchFamily="34" charset="-120"/>
                <a:ea typeface="Microsoft JhengHei" panose="020B0604030504040204" pitchFamily="34" charset="-120"/>
              </a:rPr>
              <a:t>，</a:t>
            </a:r>
            <a:r>
              <a:rPr lang="zh-CN" altLang="en-US" sz="3000" b="1" dirty="0">
                <a:solidFill>
                  <a:srgbClr val="FF3300"/>
                </a:solidFill>
                <a:latin typeface="Microsoft JhengHei" panose="020B0604030504040204" pitchFamily="34" charset="-120"/>
                <a:ea typeface="Microsoft JhengHei" panose="020B0604030504040204" pitchFamily="34" charset="-120"/>
              </a:rPr>
              <a:t>并称自己是主</a:t>
            </a:r>
          </a:p>
          <a:p>
            <a:pPr>
              <a:defRPr/>
            </a:pPr>
            <a:r>
              <a:rPr lang="zh-CN" altLang="en-US" sz="3000" b="1" dirty="0">
                <a:latin typeface="Microsoft JhengHei" panose="020B0604030504040204" pitchFamily="34" charset="-120"/>
                <a:ea typeface="Microsoft JhengHei" panose="020B0604030504040204" pitchFamily="34" charset="-120"/>
              </a:rPr>
              <a:t>上面的</a:t>
            </a:r>
            <a:r>
              <a:rPr lang="zh-TW" altLang="en-US" sz="3000" b="1" dirty="0">
                <a:latin typeface="Microsoft JhengHei" panose="020B0604030504040204" pitchFamily="34" charset="-120"/>
                <a:ea typeface="Microsoft JhengHei" panose="020B0604030504040204" pitchFamily="34" charset="-120"/>
              </a:rPr>
              <a:t>圣训</a:t>
            </a:r>
            <a:r>
              <a:rPr lang="zh-CN" altLang="en-US" sz="3000" b="1" dirty="0">
                <a:latin typeface="Microsoft JhengHei" panose="020B0604030504040204" pitchFamily="34" charset="-120"/>
                <a:ea typeface="Microsoft JhengHei" panose="020B0604030504040204" pitchFamily="34" charset="-120"/>
              </a:rPr>
              <a:t>表明，达加尔</a:t>
            </a:r>
            <a:r>
              <a:rPr lang="zh-TW" altLang="en-US" sz="3000" b="1" dirty="0">
                <a:latin typeface="Microsoft JhengHei" panose="020B0604030504040204" pitchFamily="34" charset="-120"/>
                <a:ea typeface="Microsoft JhengHei" panose="020B0604030504040204" pitchFamily="34" charset="-120"/>
              </a:rPr>
              <a:t>会行使</a:t>
            </a:r>
            <a:r>
              <a:rPr lang="zh-CN" altLang="en-US" sz="3000" b="1" dirty="0">
                <a:latin typeface="Microsoft JhengHei" panose="020B0604030504040204" pitchFamily="34" charset="-120"/>
                <a:ea typeface="Microsoft JhengHei" panose="020B0604030504040204" pitchFamily="34" charset="-120"/>
              </a:rPr>
              <a:t>欺骗性</a:t>
            </a:r>
            <a:r>
              <a:rPr lang="zh-TW" altLang="en-US" sz="3000" b="1" dirty="0">
                <a:latin typeface="Microsoft JhengHei" panose="020B0604030504040204" pitchFamily="34" charset="-120"/>
                <a:ea typeface="Microsoft JhengHei" panose="020B0604030504040204" pitchFamily="34" charset="-120"/>
              </a:rPr>
              <a:t>的异</a:t>
            </a:r>
            <a:r>
              <a:rPr lang="zh-CN" altLang="en-US" sz="3000" b="1" dirty="0">
                <a:latin typeface="Microsoft JhengHei" panose="020B0604030504040204" pitchFamily="34" charset="-120"/>
                <a:ea typeface="Microsoft JhengHei" panose="020B0604030504040204" pitchFamily="34" charset="-120"/>
              </a:rPr>
              <a:t>象</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为的是引导人们相信</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达加尔就是他们真实的“主”。穆斯林学者普遍推断说</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达加尔将自称为主，为神。</a:t>
            </a:r>
            <a:endParaRPr lang="en-US" altLang="zh-CN" sz="3000" b="1" dirty="0">
              <a:latin typeface="Microsoft JhengHei" panose="020B0604030504040204" pitchFamily="34" charset="-120"/>
              <a:ea typeface="Microsoft JhengHei" panose="020B0604030504040204" pitchFamily="34" charset="-120"/>
            </a:endParaRPr>
          </a:p>
          <a:p>
            <a:pPr>
              <a:defRPr/>
            </a:pPr>
            <a:endParaRPr lang="en-US" altLang="zh-CN" sz="3000" b="1" dirty="0">
              <a:latin typeface="Microsoft JhengHei" panose="020B0604030504040204" pitchFamily="34" charset="-120"/>
              <a:ea typeface="Microsoft JhengHei" panose="020B0604030504040204" pitchFamily="34" charset="-120"/>
            </a:endParaRPr>
          </a:p>
          <a:p>
            <a:pPr marL="0" lvl="1">
              <a:defRPr/>
            </a:pPr>
            <a:r>
              <a:rPr lang="zh-CN" altLang="en-US" sz="3000" b="1" dirty="0">
                <a:latin typeface="Microsoft JhengHei" panose="020B0604030504040204" pitchFamily="34" charset="-120"/>
                <a:ea typeface="Microsoft JhengHei" panose="020B0604030504040204" pitchFamily="34" charset="-120"/>
              </a:rPr>
              <a:t>穆斯林著名的学者艾布阿米那</a:t>
            </a:r>
            <a:r>
              <a:rPr lang="en-US" altLang="zh-TW"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比拉</a:t>
            </a:r>
            <a:r>
              <a:rPr lang="en-US" altLang="zh-TW"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勒菲立浦斯（</a:t>
            </a:r>
            <a:r>
              <a:rPr lang="en-US" altLang="zh-CN" sz="3000" b="1" dirty="0">
                <a:latin typeface="Microsoft JhengHei" panose="020B0604030504040204" pitchFamily="34" charset="-120"/>
                <a:ea typeface="Microsoft JhengHei" panose="020B0604030504040204" pitchFamily="34" charset="-120"/>
              </a:rPr>
              <a:t>Abu </a:t>
            </a:r>
            <a:r>
              <a:rPr lang="en-US" altLang="zh-CN" sz="3000" b="1" dirty="0" err="1">
                <a:latin typeface="Microsoft JhengHei" panose="020B0604030504040204" pitchFamily="34" charset="-120"/>
                <a:ea typeface="Microsoft JhengHei" panose="020B0604030504040204" pitchFamily="34" charset="-120"/>
              </a:rPr>
              <a:t>Ameenah</a:t>
            </a:r>
            <a:r>
              <a:rPr lang="en-US" altLang="zh-CN" sz="3000" b="1" dirty="0">
                <a:latin typeface="Microsoft JhengHei" panose="020B0604030504040204" pitchFamily="34" charset="-120"/>
                <a:ea typeface="Microsoft JhengHei" panose="020B0604030504040204" pitchFamily="34" charset="-120"/>
              </a:rPr>
              <a:t> Bilal Phillips</a:t>
            </a:r>
            <a:r>
              <a:rPr lang="zh-CN" altLang="en-US" sz="3000" b="1" dirty="0">
                <a:latin typeface="Microsoft JhengHei" panose="020B0604030504040204" pitchFamily="34" charset="-120"/>
                <a:ea typeface="Microsoft JhengHei" panose="020B0604030504040204" pitchFamily="34" charset="-120"/>
              </a:rPr>
              <a:t>）说 </a:t>
            </a:r>
            <a:r>
              <a:rPr lang="zh-CN" altLang="en-US" sz="3000" b="1" dirty="0">
                <a:solidFill>
                  <a:srgbClr val="0000FF"/>
                </a:solidFill>
                <a:latin typeface="Microsoft JhengHei" panose="020B0604030504040204" pitchFamily="34" charset="-120"/>
                <a:ea typeface="Microsoft JhengHei" panose="020B0604030504040204" pitchFamily="34" charset="-120"/>
              </a:rPr>
              <a:t>达加尔“将声称是真主”。</a:t>
            </a:r>
            <a:r>
              <a:rPr lang="en-US" altLang="zh-CN" sz="3000" b="1" dirty="0">
                <a:latin typeface="Microsoft JhengHei" panose="020B0604030504040204" pitchFamily="34" charset="-120"/>
                <a:ea typeface="Microsoft JhengHei" panose="020B0604030504040204" pitchFamily="34" charset="-120"/>
              </a:rPr>
              <a:t>. </a:t>
            </a:r>
            <a:r>
              <a:rPr lang="en-US" altLang="zh-CN" sz="2400" b="1" dirty="0">
                <a:latin typeface="Microsoft JhengHei" panose="020B0604030504040204" pitchFamily="34" charset="-120"/>
                <a:ea typeface="Microsoft JhengHei" panose="020B0604030504040204" pitchFamily="34" charset="-120"/>
              </a:rPr>
              <a:t>Abu </a:t>
            </a:r>
            <a:r>
              <a:rPr lang="en-US" altLang="zh-CN" sz="2400" b="1" dirty="0" err="1">
                <a:latin typeface="Microsoft JhengHei" panose="020B0604030504040204" pitchFamily="34" charset="-120"/>
                <a:ea typeface="Microsoft JhengHei" panose="020B0604030504040204" pitchFamily="34" charset="-120"/>
              </a:rPr>
              <a:t>Ameenah</a:t>
            </a:r>
            <a:r>
              <a:rPr lang="en-US" altLang="zh-CN" sz="2400" b="1" dirty="0">
                <a:latin typeface="Microsoft JhengHei" panose="020B0604030504040204" pitchFamily="34" charset="-120"/>
                <a:ea typeface="Microsoft JhengHei" panose="020B0604030504040204" pitchFamily="34" charset="-120"/>
              </a:rPr>
              <a:t> Bilal Philips, Ph.D. </a:t>
            </a:r>
            <a:r>
              <a:rPr lang="en-US" altLang="zh-CN" sz="2400" b="1" i="1" dirty="0">
                <a:latin typeface="Microsoft JhengHei" panose="020B0604030504040204" pitchFamily="34" charset="-120"/>
                <a:ea typeface="Microsoft JhengHei" panose="020B0604030504040204" pitchFamily="34" charset="-120"/>
              </a:rPr>
              <a:t>Ad-</a:t>
            </a:r>
            <a:r>
              <a:rPr lang="en-US" altLang="zh-CN" sz="2400" b="1" i="1" dirty="0" err="1">
                <a:latin typeface="Microsoft JhengHei" panose="020B0604030504040204" pitchFamily="34" charset="-120"/>
                <a:ea typeface="Microsoft JhengHei" panose="020B0604030504040204" pitchFamily="34" charset="-120"/>
              </a:rPr>
              <a:t>Dajjal</a:t>
            </a:r>
            <a:r>
              <a:rPr lang="en-US" altLang="zh-CN" sz="2400" b="1" i="1" dirty="0">
                <a:latin typeface="Microsoft JhengHei" panose="020B0604030504040204" pitchFamily="34" charset="-120"/>
                <a:ea typeface="Microsoft JhengHei" panose="020B0604030504040204" pitchFamily="34" charset="-120"/>
              </a:rPr>
              <a:t>, The Antichrist</a:t>
            </a:r>
            <a:r>
              <a:rPr lang="en-US" altLang="zh-CN" sz="2400" b="1" dirty="0">
                <a:latin typeface="Microsoft JhengHei" panose="020B0604030504040204" pitchFamily="34" charset="-120"/>
                <a:ea typeface="Microsoft JhengHei" panose="020B0604030504040204" pitchFamily="34" charset="-120"/>
              </a:rPr>
              <a:t>, (Alexandria, </a:t>
            </a:r>
            <a:r>
              <a:rPr lang="en-US" altLang="zh-CN" sz="2400" b="1" dirty="0" err="1">
                <a:latin typeface="Microsoft JhengHei" panose="020B0604030504040204" pitchFamily="34" charset="-120"/>
                <a:ea typeface="Microsoft JhengHei" panose="020B0604030504040204" pitchFamily="34" charset="-120"/>
              </a:rPr>
              <a:t>Soundknowledge</a:t>
            </a:r>
            <a:r>
              <a:rPr lang="en-US" altLang="zh-CN" sz="2400" b="1" dirty="0">
                <a:latin typeface="Microsoft JhengHei" panose="020B0604030504040204" pitchFamily="34" charset="-120"/>
                <a:ea typeface="Microsoft JhengHei" panose="020B0604030504040204" pitchFamily="34" charset="-120"/>
              </a:rPr>
              <a:t> Audio Publishers, 2001) </a:t>
            </a:r>
            <a:endParaRPr lang="en-US" altLang="zh-TW" sz="3000" b="1" dirty="0">
              <a:solidFill>
                <a:srgbClr val="0000FF"/>
              </a:solidFill>
              <a:latin typeface="Microsoft JhengHei" panose="020B0604030504040204" pitchFamily="34" charset="-120"/>
              <a:ea typeface="Microsoft JhengHei" panose="020B0604030504040204" pitchFamily="34" charset="-120"/>
            </a:endParaRPr>
          </a:p>
          <a:p>
            <a:pPr>
              <a:defRPr/>
            </a:pPr>
            <a:endParaRPr lang="en-US" altLang="zh-CN" sz="3000" b="1" dirty="0">
              <a:latin typeface="Microsoft JhengHei" panose="020B0604030504040204" pitchFamily="34" charset="-120"/>
              <a:ea typeface="Microsoft JhengHei" panose="020B0604030504040204" pitchFamily="34" charset="-120"/>
            </a:endParaRPr>
          </a:p>
          <a:p>
            <a:pPr>
              <a:defRPr/>
            </a:pPr>
            <a:r>
              <a:rPr lang="zh-CN" altLang="en-US" sz="3000" b="1" dirty="0">
                <a:latin typeface="Microsoft JhengHei" panose="020B0604030504040204" pitchFamily="34" charset="-120"/>
                <a:ea typeface="Microsoft JhengHei" panose="020B0604030504040204" pitchFamily="34" charset="-120"/>
              </a:rPr>
              <a:t>根据圣训，达加尔就是那自称为真主</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犹太人的</a:t>
            </a:r>
            <a:r>
              <a:rPr lang="zh-TW" altLang="en-US" sz="3000" b="1" dirty="0">
                <a:latin typeface="Microsoft JhengHei" panose="020B0604030504040204" pitchFamily="34" charset="-120"/>
                <a:ea typeface="Microsoft JhengHei" panose="020B0604030504040204" pitchFamily="34" charset="-120"/>
              </a:rPr>
              <a:t>王</a:t>
            </a:r>
            <a:r>
              <a:rPr lang="zh-CN" altLang="en-US" sz="3000" b="1" dirty="0">
                <a:solidFill>
                  <a:srgbClr val="0000FF"/>
                </a:solidFill>
                <a:latin typeface="Microsoft JhengHei" panose="020B0604030504040204" pitchFamily="34" charset="-120"/>
                <a:ea typeface="Microsoft JhengHei" panose="020B0604030504040204" pitchFamily="34" charset="-120"/>
              </a:rPr>
              <a:t>麦西哈（弥赛亚）</a:t>
            </a:r>
            <a:r>
              <a:rPr lang="zh-CN" altLang="en-US" sz="3000" b="1" dirty="0">
                <a:latin typeface="Microsoft JhengHei" panose="020B0604030504040204" pitchFamily="34" charset="-120"/>
                <a:ea typeface="Microsoft JhengHei" panose="020B0604030504040204" pitchFamily="34" charset="-120"/>
              </a:rPr>
              <a:t>，凭这个事实，穆斯林推断说</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达加尔也将对基督徒将点名道姓地</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称自己是</a:t>
            </a:r>
            <a:r>
              <a:rPr lang="zh-CN" altLang="en-US" sz="3000" b="1" dirty="0">
                <a:solidFill>
                  <a:srgbClr val="0000FF"/>
                </a:solidFill>
                <a:latin typeface="Microsoft JhengHei" panose="020B0604030504040204" pitchFamily="34" charset="-120"/>
                <a:ea typeface="Microsoft JhengHei" panose="020B0604030504040204" pitchFamily="34" charset="-120"/>
              </a:rPr>
              <a:t>耶稣基督</a:t>
            </a:r>
            <a:r>
              <a:rPr lang="zh-CN" altLang="en-US" sz="3000" b="1" dirty="0">
                <a:latin typeface="Microsoft JhengHei" panose="020B0604030504040204" pitchFamily="34" charset="-120"/>
                <a:ea typeface="Microsoft JhengHei" panose="020B0604030504040204" pitchFamily="34" charset="-120"/>
              </a:rPr>
              <a:t>。</a:t>
            </a:r>
          </a:p>
        </p:txBody>
      </p:sp>
    </p:spTree>
    <p:extLst>
      <p:ext uri="{BB962C8B-B14F-4D97-AF65-F5344CB8AC3E}">
        <p14:creationId xmlns:p14="http://schemas.microsoft.com/office/powerpoint/2010/main" val="1832095858"/>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70EB30B0-317D-44B2-B807-973FB637327D}"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155</a:t>
            </a:fld>
            <a:endParaRPr lang="en-US" altLang="zh-CN" sz="1400">
              <a:latin typeface="Arial" panose="020B0604020202020204" pitchFamily="34" charset="0"/>
              <a:ea typeface="新宋体" panose="02010609030101010101" pitchFamily="49" charset="-122"/>
            </a:endParaRPr>
          </a:p>
        </p:txBody>
      </p:sp>
      <p:sp>
        <p:nvSpPr>
          <p:cNvPr id="168962" name="Text Box 2"/>
          <p:cNvSpPr txBox="1">
            <a:spLocks noChangeArrowheads="1"/>
          </p:cNvSpPr>
          <p:nvPr/>
        </p:nvSpPr>
        <p:spPr bwMode="auto">
          <a:xfrm>
            <a:off x="-1" y="-16729"/>
            <a:ext cx="12192001" cy="7109639"/>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solidFill>
                  <a:srgbClr val="FF3300"/>
                </a:solidFill>
                <a:latin typeface="Microsoft JhengHei" panose="020B0604030504040204" pitchFamily="34" charset="-120"/>
                <a:ea typeface="Microsoft JhengHei" panose="020B0604030504040204" pitchFamily="34" charset="-120"/>
              </a:rPr>
              <a:t>达加尔和他魔法般的骡子</a:t>
            </a:r>
          </a:p>
          <a:p>
            <a:pPr marL="0" lvl="1" eaLnBrk="1" hangingPunct="1">
              <a:defRPr/>
            </a:pPr>
            <a:r>
              <a:rPr lang="zh-CN" altLang="en-US" sz="3000" b="1" dirty="0">
                <a:latin typeface="Microsoft JhengHei" panose="020B0604030504040204" pitchFamily="34" charset="-120"/>
                <a:ea typeface="Microsoft JhengHei" panose="020B0604030504040204" pitchFamily="34" charset="-120"/>
              </a:rPr>
              <a:t>穆斯林学者穆罕默德阿里伊本祖拜尔阿里（</a:t>
            </a:r>
            <a:r>
              <a:rPr lang="en-US" altLang="zh-CN" sz="3000" b="1" dirty="0">
                <a:latin typeface="Microsoft JhengHei" panose="020B0604030504040204" pitchFamily="34" charset="-120"/>
                <a:ea typeface="Microsoft JhengHei" panose="020B0604030504040204" pitchFamily="34" charset="-120"/>
              </a:rPr>
              <a:t>Muhammad Ali ibn </a:t>
            </a:r>
            <a:r>
              <a:rPr lang="en-US" altLang="zh-CN" sz="3000" b="1" dirty="0" err="1">
                <a:latin typeface="Microsoft JhengHei" panose="020B0604030504040204" pitchFamily="34" charset="-120"/>
                <a:ea typeface="Microsoft JhengHei" panose="020B0604030504040204" pitchFamily="34" charset="-120"/>
              </a:rPr>
              <a:t>Zubair</a:t>
            </a:r>
            <a:r>
              <a:rPr lang="en-US" altLang="zh-CN" sz="3000" b="1" dirty="0">
                <a:latin typeface="Microsoft JhengHei" panose="020B0604030504040204" pitchFamily="34" charset="-120"/>
                <a:ea typeface="Microsoft JhengHei" panose="020B0604030504040204" pitchFamily="34" charset="-120"/>
              </a:rPr>
              <a:t> Ali</a:t>
            </a:r>
            <a:r>
              <a:rPr lang="zh-CN" altLang="en-US" sz="3000" b="1" dirty="0">
                <a:latin typeface="Microsoft JhengHei" panose="020B0604030504040204" pitchFamily="34" charset="-120"/>
                <a:ea typeface="Microsoft JhengHei" panose="020B0604030504040204" pitchFamily="34" charset="-120"/>
              </a:rPr>
              <a:t>）说</a:t>
            </a:r>
            <a:r>
              <a:rPr lang="zh-CN"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C00000"/>
                </a:solidFill>
                <a:latin typeface="Microsoft JhengHei" panose="020B0604030504040204" pitchFamily="34" charset="-120"/>
                <a:ea typeface="Microsoft JhengHei" panose="020B0604030504040204" pitchFamily="34" charset="-120"/>
              </a:rPr>
              <a:t>“达加尔将以极高的速度运行在地上，而他的交通工具就是一头巨大的骡子 </a:t>
            </a:r>
            <a:r>
              <a:rPr lang="en-US" altLang="zh-CN" sz="3000" b="1" dirty="0">
                <a:solidFill>
                  <a:srgbClr val="C00000"/>
                </a:solidFill>
                <a:latin typeface="Microsoft JhengHei" panose="020B0604030504040204" pitchFamily="34" charset="-120"/>
                <a:ea typeface="Microsoft JhengHei" panose="020B0604030504040204" pitchFamily="34" charset="-120"/>
              </a:rPr>
              <a:t>…</a:t>
            </a:r>
            <a:r>
              <a:rPr lang="zh-CN" altLang="en-US" sz="3000" b="1" dirty="0">
                <a:solidFill>
                  <a:srgbClr val="C00000"/>
                </a:solidFill>
                <a:latin typeface="Microsoft JhengHei" panose="020B0604030504040204" pitchFamily="34" charset="-120"/>
                <a:ea typeface="Microsoft JhengHei" panose="020B0604030504040204" pitchFamily="34" charset="-120"/>
              </a:rPr>
              <a:t>他将快速行遍整个世界”</a:t>
            </a:r>
            <a:r>
              <a:rPr lang="zh-CN" altLang="en-US" sz="3000" b="1" dirty="0">
                <a:solidFill>
                  <a:srgbClr val="009900"/>
                </a:solidFill>
                <a:latin typeface="Microsoft JhengHei" panose="020B0604030504040204" pitchFamily="34" charset="-120"/>
                <a:ea typeface="Microsoft JhengHei" panose="020B0604030504040204" pitchFamily="34" charset="-120"/>
              </a:rPr>
              <a:t>。</a:t>
            </a:r>
            <a:r>
              <a:rPr lang="en-US" altLang="zh-CN" sz="2400" dirty="0">
                <a:latin typeface="Microsoft JhengHei" panose="020B0604030504040204" pitchFamily="34" charset="-120"/>
                <a:ea typeface="Microsoft JhengHei" panose="020B0604030504040204" pitchFamily="34" charset="-120"/>
              </a:rPr>
              <a:t>. Mohammad Ali Ibn </a:t>
            </a:r>
            <a:r>
              <a:rPr lang="en-US" altLang="zh-CN" sz="2400" dirty="0" err="1">
                <a:latin typeface="Microsoft JhengHei" panose="020B0604030504040204" pitchFamily="34" charset="-120"/>
                <a:ea typeface="Microsoft JhengHei" panose="020B0604030504040204" pitchFamily="34" charset="-120"/>
              </a:rPr>
              <a:t>Zubair</a:t>
            </a:r>
            <a:r>
              <a:rPr lang="en-US" altLang="zh-CN" sz="2400" dirty="0">
                <a:latin typeface="Microsoft JhengHei" panose="020B0604030504040204" pitchFamily="34" charset="-120"/>
                <a:ea typeface="Microsoft JhengHei" panose="020B0604030504040204" pitchFamily="34" charset="-120"/>
              </a:rPr>
              <a:t> Ali, </a:t>
            </a:r>
            <a:r>
              <a:rPr lang="en-US" altLang="zh-CN" sz="2400" i="1" dirty="0">
                <a:latin typeface="Microsoft JhengHei" panose="020B0604030504040204" pitchFamily="34" charset="-120"/>
                <a:ea typeface="Microsoft JhengHei" panose="020B0604030504040204" pitchFamily="34" charset="-120"/>
              </a:rPr>
              <a:t>Signs Of </a:t>
            </a:r>
            <a:r>
              <a:rPr lang="en-US" altLang="zh-CN" sz="2400" i="1" dirty="0" err="1">
                <a:latin typeface="Microsoft JhengHei" panose="020B0604030504040204" pitchFamily="34" charset="-120"/>
                <a:ea typeface="Microsoft JhengHei" panose="020B0604030504040204" pitchFamily="34" charset="-120"/>
              </a:rPr>
              <a:t>Qiyama</a:t>
            </a:r>
            <a:r>
              <a:rPr lang="en-US" altLang="zh-CN" sz="2400" dirty="0">
                <a:latin typeface="Microsoft JhengHei" panose="020B0604030504040204" pitchFamily="34" charset="-120"/>
                <a:ea typeface="Microsoft JhengHei" panose="020B0604030504040204" pitchFamily="34" charset="-120"/>
              </a:rPr>
              <a:t>, (Abdul </a:t>
            </a:r>
            <a:r>
              <a:rPr lang="en-US" altLang="zh-CN" sz="2400" dirty="0" err="1">
                <a:latin typeface="Microsoft JhengHei" panose="020B0604030504040204" pitchFamily="34" charset="-120"/>
                <a:ea typeface="Microsoft JhengHei" panose="020B0604030504040204" pitchFamily="34" charset="-120"/>
              </a:rPr>
              <a:t>Naeem,New</a:t>
            </a:r>
            <a:r>
              <a:rPr lang="en-US" altLang="zh-CN" sz="2400" dirty="0">
                <a:latin typeface="Microsoft JhengHei" panose="020B0604030504040204" pitchFamily="34" charset="-120"/>
                <a:ea typeface="Microsoft JhengHei" panose="020B0604030504040204" pitchFamily="34" charset="-120"/>
              </a:rPr>
              <a:t> Delhi, 2004), p.17</a:t>
            </a:r>
          </a:p>
          <a:p>
            <a:pPr eaLnBrk="1" hangingPunct="1">
              <a:defRPr/>
            </a:pPr>
            <a:r>
              <a:rPr lang="zh-CN" altLang="en-US" sz="3000" b="1" dirty="0">
                <a:latin typeface="Microsoft JhengHei" panose="020B0604030504040204" pitchFamily="34" charset="-120"/>
                <a:ea typeface="Microsoft JhengHei" panose="020B0604030504040204" pitchFamily="34" charset="-120"/>
              </a:rPr>
              <a:t>穆斯林认为达加尔就是个犹太人</a:t>
            </a:r>
            <a:r>
              <a:rPr lang="zh-TW" altLang="en-US" sz="3000" b="1" dirty="0">
                <a:latin typeface="Microsoft JhengHei" panose="020B0604030504040204" pitchFamily="34" charset="-120"/>
                <a:ea typeface="Microsoft JhengHei" panose="020B0604030504040204" pitchFamily="34" charset="-120"/>
              </a:rPr>
              <a:t>的王</a:t>
            </a:r>
            <a:r>
              <a:rPr lang="zh-CN" altLang="en-US" sz="3000" b="1" dirty="0">
                <a:latin typeface="Microsoft JhengHei" panose="020B0604030504040204" pitchFamily="34" charset="-120"/>
                <a:ea typeface="Microsoft JhengHei" panose="020B0604030504040204" pitchFamily="34" charset="-120"/>
              </a:rPr>
              <a:t>。穆斯林作者</a:t>
            </a:r>
            <a:r>
              <a:rPr lang="en-US" altLang="zh-CN" sz="3000" b="1" dirty="0" err="1">
                <a:latin typeface="Microsoft JhengHei" panose="020B0604030504040204" pitchFamily="34" charset="-120"/>
                <a:ea typeface="Microsoft JhengHei" panose="020B0604030504040204" pitchFamily="34" charset="-120"/>
              </a:rPr>
              <a:t>Matloob</a:t>
            </a:r>
            <a:r>
              <a:rPr lang="en-US" altLang="zh-CN" sz="3000" b="1" dirty="0">
                <a:latin typeface="Microsoft JhengHei" panose="020B0604030504040204" pitchFamily="34" charset="-120"/>
                <a:ea typeface="Microsoft JhengHei" panose="020B0604030504040204" pitchFamily="34" charset="-120"/>
              </a:rPr>
              <a:t> Ahmed </a:t>
            </a:r>
            <a:r>
              <a:rPr lang="en-US" altLang="zh-CN" sz="3000" b="1" dirty="0" err="1">
                <a:latin typeface="Microsoft JhengHei" panose="020B0604030504040204" pitchFamily="34" charset="-120"/>
                <a:ea typeface="Microsoft JhengHei" panose="020B0604030504040204" pitchFamily="34" charset="-120"/>
              </a:rPr>
              <a:t>Qasmi</a:t>
            </a:r>
            <a:r>
              <a:rPr lang="zh-CN" altLang="en-US" sz="3000" b="1" dirty="0">
                <a:latin typeface="Microsoft JhengHei" panose="020B0604030504040204" pitchFamily="34" charset="-120"/>
                <a:ea typeface="Microsoft JhengHei" panose="020B0604030504040204" pitchFamily="34" charset="-120"/>
              </a:rPr>
              <a:t>写了一本书名叫做</a:t>
            </a:r>
            <a:r>
              <a:rPr lang="en-US" altLang="zh-CN" sz="3000" b="1" dirty="0">
                <a:latin typeface="Microsoft JhengHei" panose="020B0604030504040204" pitchFamily="34" charset="-120"/>
                <a:ea typeface="Microsoft JhengHei" panose="020B0604030504040204" pitchFamily="34" charset="-120"/>
              </a:rPr>
              <a:t>《</a:t>
            </a:r>
            <a:r>
              <a:rPr lang="zh-CN" altLang="en-US" sz="3000" b="1" dirty="0">
                <a:solidFill>
                  <a:srgbClr val="FF0000"/>
                </a:solidFill>
                <a:latin typeface="Microsoft JhengHei" panose="020B0604030504040204" pitchFamily="34" charset="-120"/>
                <a:ea typeface="Microsoft JhengHei" panose="020B0604030504040204" pitchFamily="34" charset="-120"/>
              </a:rPr>
              <a:t>达加尔，犹太王的出现</a:t>
            </a:r>
            <a:r>
              <a:rPr lang="zh-CN" altLang="en-US" sz="3000" b="1" dirty="0">
                <a:latin typeface="Microsoft JhengHei" panose="020B0604030504040204" pitchFamily="34" charset="-120"/>
                <a:ea typeface="Microsoft JhengHei" panose="020B0604030504040204" pitchFamily="34" charset="-120"/>
              </a:rPr>
              <a:t>（</a:t>
            </a:r>
            <a:r>
              <a:rPr lang="en-US" altLang="zh-CN" sz="3000" b="1" dirty="0">
                <a:latin typeface="Microsoft JhengHei" panose="020B0604030504040204" pitchFamily="34" charset="-120"/>
                <a:ea typeface="Microsoft JhengHei" panose="020B0604030504040204" pitchFamily="34" charset="-120"/>
              </a:rPr>
              <a:t>Emergence of the </a:t>
            </a:r>
            <a:r>
              <a:rPr lang="en-US" altLang="zh-CN" sz="3000" b="1" dirty="0" err="1">
                <a:latin typeface="Microsoft JhengHei" panose="020B0604030504040204" pitchFamily="34" charset="-120"/>
                <a:ea typeface="Microsoft JhengHei" panose="020B0604030504040204" pitchFamily="34" charset="-120"/>
              </a:rPr>
              <a:t>Dajjal</a:t>
            </a:r>
            <a:r>
              <a:rPr lang="en-US" altLang="zh-CN" sz="3000" b="1" dirty="0">
                <a:latin typeface="Microsoft JhengHei" panose="020B0604030504040204" pitchFamily="34" charset="-120"/>
                <a:ea typeface="Microsoft JhengHei" panose="020B0604030504040204" pitchFamily="34" charset="-120"/>
              </a:rPr>
              <a:t>, the Jewish King</a:t>
            </a:r>
            <a:r>
              <a:rPr lang="zh-CN" altLang="en-US" sz="3000" b="1" dirty="0">
                <a:latin typeface="Microsoft JhengHei" panose="020B0604030504040204" pitchFamily="34" charset="-120"/>
                <a:ea typeface="Microsoft JhengHei" panose="020B0604030504040204" pitchFamily="34" charset="-120"/>
              </a:rPr>
              <a:t>）</a:t>
            </a:r>
            <a:r>
              <a:rPr lang="en-US" altLang="zh-CN"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，书名充份说明了这一点。</a:t>
            </a:r>
            <a:endParaRPr lang="zh-CN" altLang="zh-TW" sz="3000" b="1" dirty="0">
              <a:latin typeface="Microsoft JhengHei" panose="020B0604030504040204" pitchFamily="34" charset="-120"/>
              <a:ea typeface="Microsoft JhengHei" panose="020B0604030504040204" pitchFamily="34" charset="-120"/>
            </a:endParaRPr>
          </a:p>
          <a:p>
            <a:pPr eaLnBrk="1" hangingPunct="1">
              <a:defRPr/>
            </a:pPr>
            <a:r>
              <a:rPr lang="zh-TW" altLang="en-US" sz="3000" b="1" dirty="0">
                <a:latin typeface="Microsoft JhengHei" panose="020B0604030504040204" pitchFamily="34" charset="-120"/>
                <a:ea typeface="Microsoft JhengHei" panose="020B0604030504040204" pitchFamily="34" charset="-120"/>
              </a:rPr>
              <a:t>　　　　　　　　　　　　　　　　　　　　　　　　　　　　　　　　</a:t>
            </a:r>
            <a:endParaRPr lang="en-US" altLang="zh-TW" sz="3000" b="1" dirty="0">
              <a:latin typeface="Microsoft JhengHei" panose="020B0604030504040204" pitchFamily="34" charset="-120"/>
              <a:ea typeface="Microsoft JhengHei" panose="020B0604030504040204" pitchFamily="34" charset="-120"/>
            </a:endParaRPr>
          </a:p>
          <a:p>
            <a:pPr eaLnBrk="1" hangingPunct="1">
              <a:defRPr/>
            </a:pPr>
            <a:r>
              <a:rPr lang="zh-CN" altLang="en-US" sz="3000" b="1" dirty="0">
                <a:latin typeface="Microsoft JhengHei" panose="020B0604030504040204" pitchFamily="34" charset="-120"/>
                <a:ea typeface="Microsoft JhengHei" panose="020B0604030504040204" pitchFamily="34" charset="-120"/>
              </a:rPr>
              <a:t>巴勒斯坦自治政府伊玛目</a:t>
            </a:r>
            <a:r>
              <a:rPr lang="en-US" altLang="zh-CN" sz="3000" b="1" dirty="0">
                <a:latin typeface="Microsoft JhengHei" panose="020B0604030504040204" pitchFamily="34" charset="-120"/>
                <a:ea typeface="Microsoft JhengHei" panose="020B0604030504040204" pitchFamily="34" charset="-120"/>
              </a:rPr>
              <a:t>Sheikh Ibrahim </a:t>
            </a:r>
            <a:r>
              <a:rPr lang="en-US" altLang="zh-CN" sz="3000" b="1" dirty="0" err="1">
                <a:latin typeface="Microsoft JhengHei" panose="020B0604030504040204" pitchFamily="34" charset="-120"/>
                <a:ea typeface="Microsoft JhengHei" panose="020B0604030504040204" pitchFamily="34" charset="-120"/>
              </a:rPr>
              <a:t>Madhi</a:t>
            </a:r>
            <a:r>
              <a:rPr lang="zh-CN" altLang="en-US" sz="3000" b="1" dirty="0">
                <a:latin typeface="Microsoft JhengHei" panose="020B0604030504040204" pitchFamily="34" charset="-120"/>
                <a:ea typeface="Microsoft JhengHei" panose="020B0604030504040204" pitchFamily="34" charset="-120"/>
              </a:rPr>
              <a:t>在一次布道演说中</a:t>
            </a:r>
            <a:r>
              <a:rPr lang="zh-TW" altLang="en-US" sz="3000" b="1" dirty="0">
                <a:latin typeface="Microsoft JhengHei" panose="020B0604030504040204" pitchFamily="34" charset="-120"/>
                <a:ea typeface="Microsoft JhengHei" panose="020B0604030504040204" pitchFamily="34" charset="-120"/>
              </a:rPr>
              <a:t>提到</a:t>
            </a:r>
            <a:r>
              <a:rPr lang="zh-CN" altLang="en-US" sz="3000" b="1" dirty="0">
                <a:solidFill>
                  <a:srgbClr val="009900"/>
                </a:solidFill>
                <a:latin typeface="Microsoft JhengHei" panose="020B0604030504040204" pitchFamily="34" charset="-120"/>
                <a:ea typeface="Microsoft JhengHei" panose="020B0604030504040204" pitchFamily="34" charset="-120"/>
              </a:rPr>
              <a:t>犹太人等待着假的犹太麦西哈，而我们藉着安拉的帮助，等待的是马迪和尔撒（耶稣），愿平安临到他。尔撒纯洁的手将杀掉这个假的犹太麦西哈。杀他的地点在哪里呢？就在巴勒斯坦的罗得（</a:t>
            </a:r>
            <a:r>
              <a:rPr lang="en-US" altLang="zh-CN" sz="3000" b="1" dirty="0" err="1">
                <a:solidFill>
                  <a:srgbClr val="009900"/>
                </a:solidFill>
                <a:latin typeface="Microsoft JhengHei" panose="020B0604030504040204" pitchFamily="34" charset="-120"/>
                <a:ea typeface="Microsoft JhengHei" panose="020B0604030504040204" pitchFamily="34" charset="-120"/>
              </a:rPr>
              <a:t>Lod</a:t>
            </a:r>
            <a:r>
              <a:rPr lang="zh-CN" altLang="en-US" sz="3000" b="1" dirty="0">
                <a:solidFill>
                  <a:srgbClr val="009900"/>
                </a:solidFill>
                <a:latin typeface="Microsoft JhengHei" panose="020B0604030504040204" pitchFamily="34" charset="-120"/>
                <a:ea typeface="Microsoft JhengHei" panose="020B0604030504040204" pitchFamily="34" charset="-120"/>
              </a:rPr>
              <a:t>）市。</a:t>
            </a:r>
            <a:r>
              <a:rPr lang="en-US" altLang="zh-CN" sz="3000" b="1" dirty="0">
                <a:latin typeface="Microsoft JhengHei" panose="020B0604030504040204" pitchFamily="34" charset="-120"/>
                <a:ea typeface="Microsoft JhengHei" panose="020B0604030504040204" pitchFamily="34" charset="-120"/>
              </a:rPr>
              <a:t>          </a:t>
            </a:r>
            <a:r>
              <a:rPr lang="en-US" altLang="zh-CN" sz="2200" b="1" dirty="0">
                <a:effectLst>
                  <a:outerShdw blurRad="38100" dist="38100" dir="2700000" algn="tl">
                    <a:srgbClr val="FFFFFF"/>
                  </a:outerShdw>
                </a:effectLst>
              </a:rPr>
              <a:t>Friday sermon delivered by Palestinian Authority Imam Sheikh Ibrahim </a:t>
            </a:r>
            <a:r>
              <a:rPr lang="en-US" altLang="zh-CN" sz="2200" b="1" dirty="0" err="1">
                <a:effectLst>
                  <a:outerShdw blurRad="38100" dist="38100" dir="2700000" algn="tl">
                    <a:srgbClr val="FFFFFF"/>
                  </a:outerShdw>
                </a:effectLst>
              </a:rPr>
              <a:t>Madhi</a:t>
            </a:r>
            <a:r>
              <a:rPr lang="en-US" altLang="zh-CN" sz="2200" b="1" dirty="0">
                <a:effectLst>
                  <a:outerShdw blurRad="38100" dist="38100" dir="2700000" algn="tl">
                    <a:srgbClr val="FFFFFF"/>
                  </a:outerShdw>
                </a:effectLst>
              </a:rPr>
              <a:t> at the Sheikh 'Ijlin Mosque in Gaza City, broadcast live on April 12, 2002 by Palestinian Authority television</a:t>
            </a:r>
            <a:endParaRPr lang="en-US" altLang="zh-CN" sz="2200" b="1" dirty="0">
              <a:solidFill>
                <a:srgbClr val="009900"/>
              </a:solidFill>
              <a:effectLst>
                <a:outerShdw blurRad="38100" dist="38100" dir="2700000" algn="tl">
                  <a:srgbClr val="000000"/>
                </a:outerShdw>
              </a:effectLst>
              <a:ea typeface="文鼎中楷简" pitchFamily="49" charset="-122"/>
            </a:endParaRPr>
          </a:p>
        </p:txBody>
      </p:sp>
    </p:spTree>
    <p:extLst>
      <p:ext uri="{BB962C8B-B14F-4D97-AF65-F5344CB8AC3E}">
        <p14:creationId xmlns:p14="http://schemas.microsoft.com/office/powerpoint/2010/main" val="666317508"/>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CE0779DB-852F-4193-8BAB-5745DBA5922B}"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156</a:t>
            </a:fld>
            <a:endParaRPr lang="en-US" altLang="zh-CN" sz="1400">
              <a:latin typeface="Arial" panose="020B0604020202020204" pitchFamily="34" charset="0"/>
              <a:ea typeface="新宋体" panose="02010609030101010101" pitchFamily="49" charset="-122"/>
            </a:endParaRPr>
          </a:p>
        </p:txBody>
      </p:sp>
      <p:sp>
        <p:nvSpPr>
          <p:cNvPr id="176130" name="Text Box 2"/>
          <p:cNvSpPr txBox="1">
            <a:spLocks noChangeArrowheads="1"/>
          </p:cNvSpPr>
          <p:nvPr/>
        </p:nvSpPr>
        <p:spPr bwMode="auto">
          <a:xfrm>
            <a:off x="0" y="1"/>
            <a:ext cx="12192000" cy="3600986"/>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lvl="1">
              <a:defRPr/>
            </a:pPr>
            <a:r>
              <a:rPr lang="zh-CN" altLang="en-US" sz="3000" b="1" dirty="0">
                <a:latin typeface="Microsoft JhengHei" panose="020B0604030504040204" pitchFamily="34" charset="-120"/>
                <a:ea typeface="Microsoft JhengHei" panose="020B0604030504040204" pitchFamily="34" charset="-120"/>
              </a:rPr>
              <a:t>阿拉伯学者</a:t>
            </a:r>
            <a:r>
              <a:rPr lang="en-US" altLang="zh-CN" sz="3000" b="1" dirty="0">
                <a:latin typeface="Microsoft JhengHei" panose="020B0604030504040204" pitchFamily="34" charset="-120"/>
                <a:ea typeface="Microsoft JhengHei" panose="020B0604030504040204" pitchFamily="34" charset="-120"/>
              </a:rPr>
              <a:t>Samuel </a:t>
            </a:r>
            <a:r>
              <a:rPr lang="en-US" altLang="zh-CN" sz="3000" b="1" dirty="0" err="1">
                <a:latin typeface="Microsoft JhengHei" panose="020B0604030504040204" pitchFamily="34" charset="-120"/>
                <a:ea typeface="Microsoft JhengHei" panose="020B0604030504040204" pitchFamily="34" charset="-120"/>
              </a:rPr>
              <a:t>Shahid</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在</a:t>
            </a:r>
            <a:r>
              <a:rPr lang="zh-TW" altLang="en-US" sz="3000" b="1" dirty="0">
                <a:latin typeface="Microsoft JhengHei" panose="020B0604030504040204" pitchFamily="34" charset="-120"/>
                <a:ea typeface="Microsoft JhengHei" panose="020B0604030504040204" pitchFamily="34" charset="-120"/>
              </a:rPr>
              <a:t>他的</a:t>
            </a:r>
            <a:r>
              <a:rPr lang="zh-CN" altLang="en-US" sz="3000" b="1" dirty="0">
                <a:latin typeface="Microsoft JhengHei" panose="020B0604030504040204" pitchFamily="34" charset="-120"/>
                <a:ea typeface="Microsoft JhengHei" panose="020B0604030504040204" pitchFamily="34" charset="-120"/>
              </a:rPr>
              <a:t>伊斯兰末世论文中说</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达加尔将是犹太人的希望和期待，他军队的大部份战士是从犹太人当中征募过来的</a:t>
            </a:r>
            <a:r>
              <a:rPr lang="en-US" altLang="zh-CN" sz="2400" b="1" dirty="0">
                <a:latin typeface="Microsoft JhengHei" panose="020B0604030504040204" pitchFamily="34" charset="-120"/>
                <a:ea typeface="Microsoft JhengHei" panose="020B0604030504040204" pitchFamily="34" charset="-120"/>
              </a:rPr>
              <a:t>Samuel Shahid, </a:t>
            </a:r>
            <a:r>
              <a:rPr lang="en-US" altLang="zh-CN" sz="2400" b="1" i="1" dirty="0">
                <a:latin typeface="Microsoft JhengHei" panose="020B0604030504040204" pitchFamily="34" charset="-120"/>
                <a:ea typeface="Microsoft JhengHei" panose="020B0604030504040204" pitchFamily="34" charset="-120"/>
              </a:rPr>
              <a:t>The Last Trumpet: A Comparative Study of Christian-Islamic Eschatology</a:t>
            </a:r>
            <a:r>
              <a:rPr lang="en-US" altLang="zh-CN" sz="2400" b="1" dirty="0">
                <a:latin typeface="Microsoft JhengHei" panose="020B0604030504040204" pitchFamily="34" charset="-120"/>
                <a:ea typeface="Microsoft JhengHei" panose="020B0604030504040204" pitchFamily="34" charset="-120"/>
              </a:rPr>
              <a:t> (US, </a:t>
            </a:r>
            <a:r>
              <a:rPr lang="en-US" altLang="zh-CN" sz="2400" b="1" dirty="0" err="1">
                <a:latin typeface="Microsoft JhengHei" panose="020B0604030504040204" pitchFamily="34" charset="-120"/>
                <a:ea typeface="Microsoft JhengHei" panose="020B0604030504040204" pitchFamily="34" charset="-120"/>
              </a:rPr>
              <a:t>Xulon</a:t>
            </a:r>
            <a:r>
              <a:rPr lang="en-US" altLang="zh-CN" sz="2400" b="1" dirty="0">
                <a:latin typeface="Microsoft JhengHei" panose="020B0604030504040204" pitchFamily="34" charset="-120"/>
                <a:ea typeface="Microsoft JhengHei" panose="020B0604030504040204" pitchFamily="34" charset="-120"/>
              </a:rPr>
              <a:t>, 2005), p. 254 </a:t>
            </a:r>
            <a:endParaRPr lang="en-US" altLang="zh-CN" sz="3000" b="1" dirty="0">
              <a:latin typeface="Microsoft JhengHei" panose="020B0604030504040204" pitchFamily="34" charset="-120"/>
              <a:ea typeface="Microsoft JhengHei" panose="020B0604030504040204" pitchFamily="34" charset="-120"/>
            </a:endParaRPr>
          </a:p>
          <a:p>
            <a:pPr eaLnBrk="1" hangingPunct="1">
              <a:defRPr/>
            </a:pPr>
            <a:endParaRPr lang="en-US" altLang="zh-CN" sz="3000" b="1" u="sng"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marL="0" lvl="1">
              <a:defRPr/>
            </a:pPr>
            <a:r>
              <a:rPr lang="zh-CN" altLang="en-US" sz="3000" b="1" dirty="0">
                <a:latin typeface="Microsoft JhengHei" panose="020B0604030504040204" pitchFamily="34" charset="-120"/>
                <a:ea typeface="Microsoft JhengHei" panose="020B0604030504040204" pitchFamily="34" charset="-120"/>
              </a:rPr>
              <a:t>达加尔的追随者</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主要是犹太人和妇女。</a:t>
            </a:r>
            <a:r>
              <a:rPr lang="zh-TW" altLang="en-US" sz="3000" b="1" dirty="0">
                <a:latin typeface="Microsoft JhengHei" panose="020B0604030504040204" pitchFamily="34" charset="-120"/>
                <a:ea typeface="Microsoft JhengHei" panose="020B0604030504040204" pitchFamily="34" charset="-120"/>
              </a:rPr>
              <a:t>因为</a:t>
            </a:r>
            <a:r>
              <a:rPr lang="zh-CN" altLang="en-US" sz="3000" b="1" dirty="0">
                <a:latin typeface="Microsoft JhengHei" panose="020B0604030504040204" pitchFamily="34" charset="-120"/>
                <a:ea typeface="Microsoft JhengHei" panose="020B0604030504040204" pitchFamily="34" charset="-120"/>
              </a:rPr>
              <a:t>妇女非常无知，很容易被误导 </a:t>
            </a:r>
            <a:r>
              <a:rPr lang="en-US" altLang="zh-CN" sz="3000" b="1" dirty="0" err="1">
                <a:latin typeface="Microsoft JhengHei" panose="020B0604030504040204" pitchFamily="34" charset="-120"/>
                <a:ea typeface="Microsoft JhengHei" panose="020B0604030504040204" pitchFamily="34" charset="-120"/>
              </a:rPr>
              <a:t>Veliankode</a:t>
            </a:r>
            <a:r>
              <a:rPr lang="zh-CN" altLang="en-US" sz="3000" b="1" dirty="0">
                <a:latin typeface="Microsoft JhengHei" panose="020B0604030504040204" pitchFamily="34" charset="-120"/>
                <a:ea typeface="Microsoft JhengHei" panose="020B0604030504040204" pitchFamily="34" charset="-120"/>
              </a:rPr>
              <a:t>说</a:t>
            </a:r>
            <a:r>
              <a:rPr lang="zh-CN" altLang="en-US" sz="3000" b="1" dirty="0">
                <a:solidFill>
                  <a:srgbClr val="009900"/>
                </a:solidFill>
                <a:latin typeface="Microsoft JhengHei" panose="020B0604030504040204" pitchFamily="34" charset="-120"/>
                <a:ea typeface="Microsoft JhengHei" panose="020B0604030504040204" pitchFamily="34" charset="-120"/>
              </a:rPr>
              <a:t>，因为妇女的无知和对伊斯兰的不了解，很容易掉进达加尔</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敌基督</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的圈套”</a:t>
            </a:r>
            <a:r>
              <a:rPr lang="zh-CN" altLang="en-US" sz="2800" b="1" dirty="0">
                <a:solidFill>
                  <a:srgbClr val="009900"/>
                </a:solidFill>
                <a:effectLst>
                  <a:outerShdw blurRad="38100" dist="38100" dir="2700000" algn="tl">
                    <a:srgbClr val="000000"/>
                  </a:outerShdw>
                </a:effectLst>
                <a:latin typeface="文鼎中楷简" pitchFamily="49" charset="-122"/>
                <a:ea typeface="文鼎中楷简" pitchFamily="49" charset="-122"/>
              </a:rPr>
              <a:t>。</a:t>
            </a:r>
            <a:r>
              <a:rPr lang="en-US" altLang="zh-CN" sz="2400" dirty="0" err="1">
                <a:effectLst>
                  <a:outerShdw blurRad="38100" dist="38100" dir="2700000" algn="tl">
                    <a:srgbClr val="FFFFFF"/>
                  </a:outerShdw>
                </a:effectLst>
              </a:rPr>
              <a:t>Sidheeque</a:t>
            </a:r>
            <a:r>
              <a:rPr lang="en-US" altLang="zh-CN" sz="2400" dirty="0">
                <a:effectLst>
                  <a:outerShdw blurRad="38100" dist="38100" dir="2700000" algn="tl">
                    <a:srgbClr val="FFFFFF"/>
                  </a:outerShdw>
                </a:effectLst>
              </a:rPr>
              <a:t> M.A. </a:t>
            </a:r>
            <a:r>
              <a:rPr lang="en-US" altLang="zh-CN" sz="2400" dirty="0" err="1">
                <a:effectLst>
                  <a:outerShdw blurRad="38100" dist="38100" dir="2700000" algn="tl">
                    <a:srgbClr val="FFFFFF"/>
                  </a:outerShdw>
                </a:effectLst>
              </a:rPr>
              <a:t>Veinakode</a:t>
            </a:r>
            <a:r>
              <a:rPr lang="en-US" altLang="zh-CN" sz="2400" dirty="0">
                <a:effectLst>
                  <a:outerShdw blurRad="38100" dist="38100" dir="2700000" algn="tl">
                    <a:srgbClr val="FFFFFF"/>
                  </a:outerShdw>
                </a:effectLst>
              </a:rPr>
              <a:t>, p. 312 </a:t>
            </a:r>
          </a:p>
        </p:txBody>
      </p:sp>
    </p:spTree>
    <p:extLst>
      <p:ext uri="{BB962C8B-B14F-4D97-AF65-F5344CB8AC3E}">
        <p14:creationId xmlns:p14="http://schemas.microsoft.com/office/powerpoint/2010/main" val="2769198828"/>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CE40893C-0480-4446-97E0-899E16DD5DF6}" type="slidenum">
              <a:rPr lang="en-US" altLang="zh-SG"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157</a:t>
            </a:fld>
            <a:endParaRPr lang="en-US" altLang="zh-SG" sz="1200">
              <a:solidFill>
                <a:srgbClr val="898989"/>
              </a:solidFill>
              <a:latin typeface="Arial" panose="020B0604020202020204" pitchFamily="34" charset="0"/>
              <a:ea typeface="SimHei" panose="02010609060101010101" pitchFamily="49" charset="-122"/>
            </a:endParaRPr>
          </a:p>
        </p:txBody>
      </p:sp>
      <p:sp>
        <p:nvSpPr>
          <p:cNvPr id="9220" name="Text Box 4"/>
          <p:cNvSpPr txBox="1">
            <a:spLocks noChangeArrowheads="1"/>
          </p:cNvSpPr>
          <p:nvPr/>
        </p:nvSpPr>
        <p:spPr bwMode="auto">
          <a:xfrm>
            <a:off x="0" y="0"/>
            <a:ext cx="12192000"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solidFill>
                  <a:srgbClr val="FF3300"/>
                </a:solidFill>
                <a:latin typeface="Microsoft JhengHei" panose="020B0604030504040204" pitchFamily="34" charset="-120"/>
                <a:ea typeface="Microsoft JhengHei" panose="020B0604030504040204" pitchFamily="34" charset="-120"/>
              </a:rPr>
              <a:t>庇护之城</a:t>
            </a:r>
          </a:p>
          <a:p>
            <a:pPr eaLnBrk="1" hangingPunct="1">
              <a:defRPr/>
            </a:pPr>
            <a:r>
              <a:rPr lang="zh-CN" altLang="en-US" sz="3000" b="1" dirty="0">
                <a:latin typeface="Microsoft JhengHei" panose="020B0604030504040204" pitchFamily="34" charset="-120"/>
                <a:ea typeface="Microsoft JhengHei" panose="020B0604030504040204" pitchFamily="34" charset="-120"/>
              </a:rPr>
              <a:t>据说有三个城是达加尔进</a:t>
            </a:r>
            <a:r>
              <a:rPr lang="zh-TW" altLang="en-US" sz="3000" b="1" dirty="0">
                <a:latin typeface="Microsoft JhengHei" panose="020B0604030504040204" pitchFamily="34" charset="-120"/>
                <a:ea typeface="Microsoft JhengHei" panose="020B0604030504040204" pitchFamily="34" charset="-120"/>
              </a:rPr>
              <a:t>不</a:t>
            </a:r>
            <a:r>
              <a:rPr lang="zh-CN" altLang="en-US" sz="3000" b="1" dirty="0">
                <a:latin typeface="Microsoft JhengHei" panose="020B0604030504040204" pitchFamily="34" charset="-120"/>
                <a:ea typeface="Microsoft JhengHei" panose="020B0604030504040204" pitchFamily="34" charset="-120"/>
              </a:rPr>
              <a:t>去的：麦加、麦地那和大马士革。穆斯林鼓励去这三个城市中求庇护：</a:t>
            </a:r>
          </a:p>
          <a:p>
            <a:pPr marL="0" lvl="1" eaLnBrk="1" hangingPunct="1">
              <a:defRPr/>
            </a:pPr>
            <a:r>
              <a:rPr lang="zh-CN" altLang="en-US" sz="3000" b="1" dirty="0">
                <a:solidFill>
                  <a:srgbClr val="009900"/>
                </a:solidFill>
                <a:latin typeface="Microsoft JhengHei" panose="020B0604030504040204" pitchFamily="34" charset="-120"/>
                <a:ea typeface="Microsoft JhengHei" panose="020B0604030504040204" pitchFamily="34" charset="-120"/>
              </a:rPr>
              <a:t>先知说，“达加尔去麦地那，发现有天使守护着它。所以除非安拉意欲，否则达加尔或一切瘟疫都不能接近它。</a:t>
            </a:r>
            <a:r>
              <a:rPr lang="zh-CN" altLang="en-US" sz="2400" b="1" dirty="0">
                <a:solidFill>
                  <a:srgbClr val="009900"/>
                </a:solidFill>
                <a:latin typeface="Microsoft JhengHei" panose="020B0604030504040204" pitchFamily="34" charset="-120"/>
                <a:ea typeface="Microsoft JhengHei" panose="020B0604030504040204" pitchFamily="34" charset="-120"/>
              </a:rPr>
              <a:t>”</a:t>
            </a:r>
            <a:r>
              <a:rPr lang="en-US" altLang="zh-CN" sz="2400" i="1" dirty="0">
                <a:latin typeface="Microsoft JhengHei" panose="020B0604030504040204" pitchFamily="34" charset="-120"/>
                <a:ea typeface="Microsoft JhengHei" panose="020B0604030504040204" pitchFamily="34" charset="-120"/>
              </a:rPr>
              <a:t> </a:t>
            </a:r>
            <a:r>
              <a:rPr lang="en-US" altLang="zh-CN" sz="2400" dirty="0" err="1">
                <a:latin typeface="Microsoft JhengHei" panose="020B0604030504040204" pitchFamily="34" charset="-120"/>
                <a:ea typeface="Microsoft JhengHei" panose="020B0604030504040204" pitchFamily="34" charset="-120"/>
              </a:rPr>
              <a:t>Sahih</a:t>
            </a:r>
            <a:r>
              <a:rPr lang="en-US" altLang="zh-CN" sz="2400" dirty="0">
                <a:latin typeface="Microsoft JhengHei" panose="020B0604030504040204" pitchFamily="34" charset="-120"/>
                <a:ea typeface="Microsoft JhengHei" panose="020B0604030504040204" pitchFamily="34" charset="-120"/>
              </a:rPr>
              <a:t> </a:t>
            </a:r>
            <a:r>
              <a:rPr lang="en-US" altLang="zh-CN" sz="2400" i="1" dirty="0">
                <a:latin typeface="Microsoft JhengHei" panose="020B0604030504040204" pitchFamily="34" charset="-120"/>
                <a:ea typeface="Microsoft JhengHei" panose="020B0604030504040204" pitchFamily="34" charset="-120"/>
              </a:rPr>
              <a:t>Bukhari, Volume 9, Book 88, Number 248,</a:t>
            </a:r>
            <a:r>
              <a:rPr lang="en-US" altLang="zh-CN" sz="2400" dirty="0">
                <a:latin typeface="Microsoft JhengHei" panose="020B0604030504040204" pitchFamily="34" charset="-120"/>
                <a:ea typeface="Microsoft JhengHei" panose="020B0604030504040204" pitchFamily="34" charset="-120"/>
              </a:rPr>
              <a:t> Narrated by </a:t>
            </a:r>
            <a:r>
              <a:rPr lang="en-US" altLang="zh-CN" sz="2400" dirty="0" err="1">
                <a:latin typeface="Microsoft JhengHei" panose="020B0604030504040204" pitchFamily="34" charset="-120"/>
                <a:ea typeface="Microsoft JhengHei" panose="020B0604030504040204" pitchFamily="34" charset="-120"/>
              </a:rPr>
              <a:t>Anas</a:t>
            </a:r>
            <a:r>
              <a:rPr lang="en-US" altLang="zh-CN" sz="2400" dirty="0">
                <a:latin typeface="Microsoft JhengHei" panose="020B0604030504040204" pitchFamily="34" charset="-120"/>
                <a:ea typeface="Microsoft JhengHei" panose="020B0604030504040204" pitchFamily="34" charset="-120"/>
              </a:rPr>
              <a:t> bin Malik</a:t>
            </a:r>
            <a:r>
              <a:rPr lang="en-US" altLang="zh-CN" sz="3000" dirty="0">
                <a:latin typeface="Microsoft JhengHei" panose="020B0604030504040204" pitchFamily="34" charset="-120"/>
                <a:ea typeface="Microsoft JhengHei" panose="020B0604030504040204" pitchFamily="34" charset="-120"/>
              </a:rPr>
              <a:t>: </a:t>
            </a:r>
          </a:p>
          <a:p>
            <a:pPr eaLnBrk="1" hangingPunct="1">
              <a:defRPr/>
            </a:pPr>
            <a:endParaRPr lang="en-US" altLang="zh-TW" sz="3000" b="1" dirty="0">
              <a:solidFill>
                <a:srgbClr val="009900"/>
              </a:solidFill>
              <a:latin typeface="Microsoft JhengHei" panose="020B0604030504040204" pitchFamily="34" charset="-120"/>
              <a:ea typeface="Microsoft JhengHei" panose="020B0604030504040204" pitchFamily="34" charset="-120"/>
            </a:endParaRPr>
          </a:p>
          <a:p>
            <a:pPr marL="0" lvl="1" eaLnBrk="1" hangingPunct="1">
              <a:defRPr/>
            </a:pPr>
            <a:r>
              <a:rPr lang="zh-CN" altLang="en-US" sz="3000" b="1" dirty="0">
                <a:solidFill>
                  <a:srgbClr val="009900"/>
                </a:solidFill>
                <a:latin typeface="Microsoft JhengHei" panose="020B0604030504040204" pitchFamily="34" charset="-120"/>
                <a:ea typeface="Microsoft JhengHei" panose="020B0604030504040204" pitchFamily="34" charset="-120"/>
              </a:rPr>
              <a:t>达加尔必在末日出现。这件可怕的事情临近的时候，只有三个地方是安全的：麦加、麦地那、大马士革。如果有人想在那个时候保证自己安全，那他必须逃到这三个地方的其中一处</a:t>
            </a:r>
            <a:r>
              <a:rPr lang="zh-CN" altLang="en-US" sz="30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en-US" altLang="zh-CN" sz="2400" i="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Kabbani</a:t>
            </a:r>
            <a:r>
              <a:rPr lang="en-US" altLang="zh-CN" sz="2400" i="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p. 226</a:t>
            </a:r>
            <a:r>
              <a:rPr lang="en-US" altLang="zh-CN" sz="24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a:t>
            </a:r>
            <a:endParaRPr lang="en-US" altLang="zh-CN" sz="30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812996487"/>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C1D22778-086D-44FA-BBBA-B0C755AC8C36}" type="slidenum">
              <a:rPr lang="en-US" altLang="zh-SG"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158</a:t>
            </a:fld>
            <a:endParaRPr lang="en-US" altLang="zh-SG" sz="1200">
              <a:solidFill>
                <a:srgbClr val="898989"/>
              </a:solidFill>
              <a:latin typeface="Arial" panose="020B0604020202020204" pitchFamily="34" charset="0"/>
              <a:ea typeface="SimHei" panose="02010609060101010101" pitchFamily="49" charset="-122"/>
            </a:endParaRPr>
          </a:p>
        </p:txBody>
      </p:sp>
      <p:sp>
        <p:nvSpPr>
          <p:cNvPr id="10244" name="Text Box 4"/>
          <p:cNvSpPr txBox="1">
            <a:spLocks noChangeArrowheads="1"/>
          </p:cNvSpPr>
          <p:nvPr/>
        </p:nvSpPr>
        <p:spPr bwMode="auto">
          <a:xfrm>
            <a:off x="-85726" y="0"/>
            <a:ext cx="12277725" cy="623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000" b="1" dirty="0">
                <a:solidFill>
                  <a:srgbClr val="009900"/>
                </a:solidFill>
                <a:latin typeface="Microsoft JhengHei" panose="020B0604030504040204" pitchFamily="34" charset="-120"/>
                <a:ea typeface="Microsoft JhengHei" panose="020B0604030504040204" pitchFamily="34" charset="-120"/>
              </a:rPr>
              <a:t>除了这三个城市之外，达加尔将走进世界的每一个角落，无论城市、小镇还是乡村，他要试探并可能欺骗每一个活着的人。</a:t>
            </a:r>
            <a:r>
              <a:rPr lang="en-US" altLang="zh-CN" sz="3000" dirty="0">
                <a:latin typeface="Microsoft JhengHei" panose="020B0604030504040204" pitchFamily="34" charset="-120"/>
                <a:ea typeface="Microsoft JhengHei" panose="020B0604030504040204" pitchFamily="34" charset="-120"/>
              </a:rPr>
              <a:t> </a:t>
            </a:r>
            <a:r>
              <a:rPr lang="en-US" altLang="zh-CN" sz="2400" dirty="0">
                <a:latin typeface="Microsoft JhengHei" panose="020B0604030504040204" pitchFamily="34" charset="-120"/>
                <a:ea typeface="Microsoft JhengHei" panose="020B0604030504040204" pitchFamily="34" charset="-120"/>
              </a:rPr>
              <a:t>Philips</a:t>
            </a:r>
            <a:endParaRPr lang="en-US" altLang="zh-CN" sz="3000" dirty="0">
              <a:latin typeface="Microsoft JhengHei" panose="020B0604030504040204" pitchFamily="34" charset="-120"/>
              <a:ea typeface="Microsoft JhengHei" panose="020B0604030504040204" pitchFamily="34" charset="-120"/>
            </a:endParaRPr>
          </a:p>
          <a:p>
            <a:pPr eaLnBrk="1" hangingPunct="1">
              <a:spcBef>
                <a:spcPct val="50000"/>
              </a:spcBef>
              <a:defRPr/>
            </a:pPr>
            <a:r>
              <a:rPr lang="zh-TW" altLang="en-US" sz="3000" b="1" dirty="0">
                <a:solidFill>
                  <a:srgbClr val="0000FF"/>
                </a:solidFill>
                <a:latin typeface="Microsoft JhengHei" panose="020B0604030504040204" pitchFamily="34" charset="-120"/>
                <a:ea typeface="Microsoft JhengHei" panose="020B0604030504040204" pitchFamily="34" charset="-120"/>
              </a:rPr>
              <a:t>太</a:t>
            </a:r>
            <a:r>
              <a:rPr lang="zh-CN" altLang="zh-CN" sz="3000" b="1" dirty="0">
                <a:solidFill>
                  <a:srgbClr val="0000FF"/>
                </a:solidFill>
                <a:latin typeface="Microsoft JhengHei" panose="020B0604030504040204" pitchFamily="34" charset="-120"/>
                <a:ea typeface="Microsoft JhengHei" panose="020B0604030504040204" pitchFamily="34" charset="-120"/>
              </a:rPr>
              <a:t> 24:27</a:t>
            </a:r>
            <a:r>
              <a:rPr lang="zh-CN" altLang="zh-TW" sz="3000" b="1" dirty="0">
                <a:solidFill>
                  <a:srgbClr val="0000FF"/>
                </a:solidFill>
                <a:latin typeface="Microsoft JhengHei" panose="020B0604030504040204" pitchFamily="34" charset="-120"/>
                <a:ea typeface="Microsoft JhengHei" panose="020B0604030504040204" pitchFamily="34" charset="-120"/>
              </a:rPr>
              <a:t>  闪电从东边发出，直照到西边。人子降临，也要这样</a:t>
            </a:r>
            <a:r>
              <a:rPr lang="zh-TW" altLang="en-US" sz="3000" b="1" dirty="0">
                <a:solidFill>
                  <a:srgbClr val="0000FF"/>
                </a:solidFill>
                <a:latin typeface="Microsoft JhengHei" panose="020B0604030504040204" pitchFamily="34" charset="-120"/>
                <a:ea typeface="Microsoft JhengHei" panose="020B0604030504040204" pitchFamily="34" charset="-120"/>
              </a:rPr>
              <a:t>。 太</a:t>
            </a:r>
            <a:r>
              <a:rPr lang="zh-CN" altLang="zh-CN" sz="3000" b="1" dirty="0">
                <a:solidFill>
                  <a:srgbClr val="0000FF"/>
                </a:solidFill>
                <a:latin typeface="Microsoft JhengHei" panose="020B0604030504040204" pitchFamily="34" charset="-120"/>
                <a:ea typeface="Microsoft JhengHei" panose="020B0604030504040204" pitchFamily="34" charset="-120"/>
              </a:rPr>
              <a:t> 24:30</a:t>
            </a:r>
            <a:r>
              <a:rPr lang="zh-CN" altLang="zh-TW" sz="3000" b="1" dirty="0">
                <a:solidFill>
                  <a:srgbClr val="0000FF"/>
                </a:solidFill>
                <a:latin typeface="Microsoft JhengHei" panose="020B0604030504040204" pitchFamily="34" charset="-120"/>
                <a:ea typeface="Microsoft JhengHei" panose="020B0604030504040204" pitchFamily="34" charset="-120"/>
              </a:rPr>
              <a:t>那时，人子的兆头要显在天上，地上的万族都要哀哭。他们要看见人子，有能力，有大荣耀，驾著天上的云降临。</a:t>
            </a:r>
          </a:p>
          <a:p>
            <a:pPr eaLnBrk="1" hangingPunct="1">
              <a:defRPr/>
            </a:pPr>
            <a:endParaRPr lang="zh-CN" altLang="zh-TW" sz="3000" b="1" dirty="0">
              <a:solidFill>
                <a:srgbClr val="FF3300"/>
              </a:solidFill>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FF3300"/>
                </a:solidFill>
                <a:latin typeface="Microsoft JhengHei" panose="020B0604030504040204" pitchFamily="34" charset="-120"/>
                <a:ea typeface="Microsoft JhengHei" panose="020B0604030504040204" pitchFamily="34" charset="-120"/>
              </a:rPr>
              <a:t>起保护作用的经文</a:t>
            </a:r>
          </a:p>
          <a:p>
            <a:pPr eaLnBrk="1" hangingPunct="1">
              <a:defRPr/>
            </a:pPr>
            <a:r>
              <a:rPr lang="zh-CN" altLang="en-US" sz="3000" b="1" dirty="0">
                <a:latin typeface="Microsoft JhengHei" panose="020B0604030504040204" pitchFamily="34" charset="-120"/>
                <a:ea typeface="Microsoft JhengHei" panose="020B0604030504040204" pitchFamily="34" charset="-120"/>
              </a:rPr>
              <a:t>穆斯林相信，如果他们能背诵古兰经</a:t>
            </a:r>
            <a:r>
              <a:rPr lang="zh-TW" altLang="en-US" sz="3000" b="1" dirty="0">
                <a:latin typeface="Microsoft JhengHei" panose="020B0604030504040204" pitchFamily="34" charset="-120"/>
                <a:ea typeface="Microsoft JhengHei" panose="020B0604030504040204" pitchFamily="34" charset="-120"/>
              </a:rPr>
              <a:t>第十八章</a:t>
            </a:r>
            <a:r>
              <a:rPr lang="zh-CN" altLang="en-US" sz="3000" b="1" dirty="0">
                <a:latin typeface="Microsoft JhengHei" panose="020B0604030504040204" pitchFamily="34" charset="-120"/>
                <a:ea typeface="Microsoft JhengHei" panose="020B0604030504040204" pitchFamily="34" charset="-120"/>
              </a:rPr>
              <a:t>的某部份，就</a:t>
            </a:r>
            <a:r>
              <a:rPr lang="zh-TW" altLang="en-US" sz="3000" b="1" dirty="0">
                <a:latin typeface="Microsoft JhengHei" panose="020B0604030504040204" pitchFamily="34" charset="-120"/>
                <a:ea typeface="Microsoft JhengHei" panose="020B0604030504040204" pitchFamily="34" charset="-120"/>
              </a:rPr>
              <a:t>会</a:t>
            </a:r>
            <a:r>
              <a:rPr lang="zh-CN" altLang="en-US" sz="3000" b="1" dirty="0">
                <a:latin typeface="Microsoft JhengHei" panose="020B0604030504040204" pitchFamily="34" charset="-120"/>
                <a:ea typeface="Microsoft JhengHei" panose="020B0604030504040204" pitchFamily="34" charset="-120"/>
              </a:rPr>
              <a:t>受到保护，免遭达加尔的欺骗。</a:t>
            </a:r>
            <a:endParaRPr lang="zh-CN" altLang="zh-TW" sz="3000" b="1" dirty="0">
              <a:latin typeface="Microsoft JhengHei" panose="020B0604030504040204" pitchFamily="34" charset="-120"/>
              <a:ea typeface="Microsoft JhengHei" panose="020B0604030504040204" pitchFamily="34" charset="-120"/>
            </a:endParaRPr>
          </a:p>
          <a:p>
            <a:pPr marL="0" lvl="1" eaLnBrk="1" hangingPunct="1">
              <a:defRPr/>
            </a:pPr>
            <a:r>
              <a:rPr lang="zh-CN" altLang="en-US" sz="3000" b="1" dirty="0">
                <a:solidFill>
                  <a:srgbClr val="009900"/>
                </a:solidFill>
                <a:latin typeface="Microsoft JhengHei" panose="020B0604030504040204" pitchFamily="34" charset="-120"/>
                <a:ea typeface="Microsoft JhengHei" panose="020B0604030504040204" pitchFamily="34" charset="-120"/>
              </a:rPr>
              <a:t>如果达加尔突临一个已经能够背诵山洞章（</a:t>
            </a:r>
            <a:r>
              <a:rPr lang="en-US" altLang="zh-CN" sz="3000" b="1" i="1" dirty="0">
                <a:solidFill>
                  <a:srgbClr val="009900"/>
                </a:solidFill>
                <a:latin typeface="Microsoft JhengHei" panose="020B0604030504040204" pitchFamily="34" charset="-120"/>
                <a:ea typeface="Microsoft JhengHei" panose="020B0604030504040204" pitchFamily="34" charset="-120"/>
              </a:rPr>
              <a:t>Surat al </a:t>
            </a:r>
            <a:r>
              <a:rPr lang="en-US" altLang="zh-CN" sz="3000" b="1" i="1" dirty="0" err="1">
                <a:solidFill>
                  <a:srgbClr val="009900"/>
                </a:solidFill>
                <a:latin typeface="Microsoft JhengHei" panose="020B0604030504040204" pitchFamily="34" charset="-120"/>
                <a:ea typeface="Microsoft JhengHei" panose="020B0604030504040204" pitchFamily="34" charset="-120"/>
              </a:rPr>
              <a:t>Kahf</a:t>
            </a:r>
            <a:r>
              <a:rPr lang="en-US" altLang="zh-CN" sz="3000" b="1" dirty="0">
                <a:solidFill>
                  <a:srgbClr val="009900"/>
                </a:solidFill>
                <a:latin typeface="Microsoft JhengHei" panose="020B0604030504040204" pitchFamily="34" charset="-120"/>
                <a:ea typeface="Microsoft JhengHei" panose="020B0604030504040204" pitchFamily="34" charset="-120"/>
              </a:rPr>
              <a:t> 18</a:t>
            </a:r>
            <a:r>
              <a:rPr lang="zh-CN" altLang="en-US" sz="3000" b="1" dirty="0">
                <a:solidFill>
                  <a:srgbClr val="009900"/>
                </a:solidFill>
                <a:latin typeface="Microsoft JhengHei" panose="020B0604030504040204" pitchFamily="34" charset="-120"/>
                <a:ea typeface="Microsoft JhengHei" panose="020B0604030504040204" pitchFamily="34" charset="-120"/>
              </a:rPr>
              <a:t>章）头十节经文的人，那达加尔就伤害不了他。并且任何记住了山洞章</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最后几节经文的人在审判日就会有光亮</a:t>
            </a:r>
            <a:r>
              <a:rPr lang="zh-CN" altLang="en-US" sz="2800" b="1" dirty="0">
                <a:solidFill>
                  <a:srgbClr val="009900"/>
                </a:solidFill>
                <a:effectLst>
                  <a:outerShdw blurRad="38100" dist="38100" dir="2700000" algn="tl">
                    <a:srgbClr val="000000"/>
                  </a:outerShdw>
                </a:effectLst>
              </a:rPr>
              <a:t>。</a:t>
            </a:r>
            <a:r>
              <a:rPr lang="en-US" altLang="zh-CN" sz="2400" dirty="0" err="1">
                <a:effectLst>
                  <a:outerShdw blurRad="38100" dist="38100" dir="2700000" algn="tl">
                    <a:srgbClr val="FFFFFF"/>
                  </a:outerShdw>
                </a:effectLst>
              </a:rPr>
              <a:t>Suyuti</a:t>
            </a:r>
            <a:r>
              <a:rPr lang="en-US" altLang="zh-CN" sz="2400" dirty="0">
                <a:effectLst>
                  <a:outerShdw blurRad="38100" dist="38100" dir="2700000" algn="tl">
                    <a:srgbClr val="FFFFFF"/>
                  </a:outerShdw>
                </a:effectLst>
              </a:rPr>
              <a:t>, </a:t>
            </a:r>
            <a:r>
              <a:rPr lang="en-US" altLang="zh-CN" sz="2400" dirty="0" err="1">
                <a:effectLst>
                  <a:outerShdw blurRad="38100" dist="38100" dir="2700000" algn="tl">
                    <a:srgbClr val="FFFFFF"/>
                  </a:outerShdw>
                </a:effectLst>
              </a:rPr>
              <a:t>Durr</a:t>
            </a:r>
            <a:r>
              <a:rPr lang="en-US" altLang="zh-CN" sz="2400" dirty="0">
                <a:effectLst>
                  <a:outerShdw blurRad="38100" dist="38100" dir="2700000" algn="tl">
                    <a:srgbClr val="FFFFFF"/>
                  </a:outerShdw>
                </a:effectLst>
              </a:rPr>
              <a:t> al-</a:t>
            </a:r>
            <a:r>
              <a:rPr lang="en-US" altLang="zh-CN" sz="2400" dirty="0" err="1">
                <a:effectLst>
                  <a:outerShdw blurRad="38100" dist="38100" dir="2700000" algn="tl">
                    <a:srgbClr val="FFFFFF"/>
                  </a:outerShdw>
                </a:effectLst>
              </a:rPr>
              <a:t>Manthur</a:t>
            </a:r>
            <a:r>
              <a:rPr lang="en-US" altLang="zh-CN" sz="2400" dirty="0">
                <a:effectLst>
                  <a:outerShdw blurRad="38100" dist="38100" dir="2700000" algn="tl">
                    <a:srgbClr val="FFFFFF"/>
                  </a:outerShdw>
                </a:effectLst>
              </a:rPr>
              <a:t>, as quoted in </a:t>
            </a:r>
            <a:r>
              <a:rPr lang="en-US" altLang="zh-CN" sz="2400" dirty="0" err="1">
                <a:effectLst>
                  <a:outerShdw blurRad="38100" dist="38100" dir="2700000" algn="tl">
                    <a:srgbClr val="FFFFFF"/>
                  </a:outerShdw>
                </a:effectLst>
              </a:rPr>
              <a:t>Kabbani</a:t>
            </a:r>
            <a:r>
              <a:rPr lang="en-US" altLang="zh-CN" sz="2400" dirty="0">
                <a:effectLst>
                  <a:outerShdw blurRad="38100" dist="38100" dir="2700000" algn="tl">
                    <a:srgbClr val="FFFFFF"/>
                  </a:outerShdw>
                </a:effectLst>
              </a:rPr>
              <a:t>, p.227 </a:t>
            </a:r>
            <a:endParaRPr lang="en-US" altLang="zh-CN" sz="2000" dirty="0">
              <a:effectLst>
                <a:outerShdw blurRad="38100" dist="38100" dir="2700000" algn="tl">
                  <a:srgbClr val="FFFFFF"/>
                </a:outerShdw>
              </a:effectLst>
            </a:endParaRPr>
          </a:p>
        </p:txBody>
      </p:sp>
    </p:spTree>
    <p:extLst>
      <p:ext uri="{BB962C8B-B14F-4D97-AF65-F5344CB8AC3E}">
        <p14:creationId xmlns:p14="http://schemas.microsoft.com/office/powerpoint/2010/main" val="592291637"/>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5DFF038F-76AA-49F5-97D2-5FAB4B84BD85}"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159</a:t>
            </a:fld>
            <a:endParaRPr lang="en-US" altLang="zh-CN" sz="1400">
              <a:latin typeface="Arial" panose="020B0604020202020204" pitchFamily="34" charset="0"/>
              <a:ea typeface="新宋体" panose="02010609030101010101" pitchFamily="49" charset="-122"/>
            </a:endParaRPr>
          </a:p>
        </p:txBody>
      </p:sp>
      <p:sp>
        <p:nvSpPr>
          <p:cNvPr id="171010" name="Text Box 2"/>
          <p:cNvSpPr txBox="1">
            <a:spLocks noChangeArrowheads="1"/>
          </p:cNvSpPr>
          <p:nvPr/>
        </p:nvSpPr>
        <p:spPr bwMode="auto">
          <a:xfrm>
            <a:off x="0" y="0"/>
            <a:ext cx="12192000" cy="4939814"/>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TW" altLang="en-US" sz="3000" b="1" dirty="0">
                <a:solidFill>
                  <a:srgbClr val="FF0000"/>
                </a:solidFill>
                <a:latin typeface="Microsoft JhengHei" panose="020B0604030504040204" pitchFamily="34" charset="-120"/>
                <a:ea typeface="Microsoft JhengHei" panose="020B0604030504040204" pitchFamily="34" charset="-120"/>
              </a:rPr>
              <a:t>古兰经</a:t>
            </a:r>
            <a:r>
              <a:rPr lang="en-US" altLang="zh-TW" sz="3000" b="1" dirty="0">
                <a:solidFill>
                  <a:srgbClr val="FF0000"/>
                </a:solidFill>
                <a:latin typeface="Microsoft JhengHei" panose="020B0604030504040204" pitchFamily="34" charset="-120"/>
                <a:ea typeface="Microsoft JhengHei" panose="020B0604030504040204" pitchFamily="34" charset="-120"/>
              </a:rPr>
              <a:t>18</a:t>
            </a:r>
            <a:r>
              <a:rPr lang="zh-TW" altLang="en-US" sz="3000" b="1" dirty="0">
                <a:solidFill>
                  <a:srgbClr val="FF0000"/>
                </a:solidFill>
                <a:latin typeface="Microsoft JhengHei" panose="020B0604030504040204" pitchFamily="34" charset="-120"/>
                <a:ea typeface="Microsoft JhengHei" panose="020B0604030504040204" pitchFamily="34" charset="-120"/>
              </a:rPr>
              <a:t>章说什么呢？</a:t>
            </a:r>
          </a:p>
          <a:p>
            <a:pPr eaLnBrk="1" hangingPunct="1">
              <a:defRPr/>
            </a:pPr>
            <a:r>
              <a:rPr lang="zh-TW" altLang="en-US" sz="3000" b="1" dirty="0">
                <a:solidFill>
                  <a:srgbClr val="008000"/>
                </a:solidFill>
                <a:latin typeface="Microsoft JhengHei" panose="020B0604030504040204" pitchFamily="34" charset="-120"/>
                <a:ea typeface="Microsoft JhengHei" panose="020B0604030504040204" pitchFamily="34" charset="-120"/>
              </a:rPr>
              <a:t>古</a:t>
            </a:r>
            <a:r>
              <a:rPr lang="en-US" altLang="zh-TW" sz="3000" b="1" dirty="0">
                <a:solidFill>
                  <a:srgbClr val="008000"/>
                </a:solidFill>
                <a:latin typeface="Microsoft JhengHei" panose="020B0604030504040204" pitchFamily="34" charset="-120"/>
                <a:ea typeface="Microsoft JhengHei" panose="020B0604030504040204" pitchFamily="34" charset="-120"/>
              </a:rPr>
              <a:t>18:1-5</a:t>
            </a:r>
            <a:r>
              <a:rPr lang="zh-TW" altLang="en-US" sz="3000" b="1" dirty="0">
                <a:solidFill>
                  <a:srgbClr val="008000"/>
                </a:solidFill>
                <a:latin typeface="Microsoft JhengHei" panose="020B0604030504040204" pitchFamily="34" charset="-120"/>
                <a:ea typeface="Microsoft JhengHei" panose="020B0604030504040204" pitchFamily="34" charset="-120"/>
              </a:rPr>
              <a:t>一切赞颂，全归真主！他以端正的经典降示他的仆人，而未在其中制造任何偏邪，以便他警告世人，真主要降下严厉的惩罚；并预告行善的信士们，他们得受优美的报酬，而永居其中；且警告妄言</a:t>
            </a:r>
            <a:r>
              <a:rPr lang="zh-TW" altLang="en-US" sz="3000" b="1" dirty="0">
                <a:solidFill>
                  <a:srgbClr val="0000FF"/>
                </a:solidFill>
                <a:latin typeface="Microsoft JhengHei" panose="020B0604030504040204" pitchFamily="34" charset="-120"/>
                <a:ea typeface="Microsoft JhengHei" panose="020B0604030504040204" pitchFamily="34" charset="-120"/>
              </a:rPr>
              <a:t>「真主收养（有）儿女」</a:t>
            </a:r>
            <a:r>
              <a:rPr lang="zh-TW" altLang="en-US" sz="3000" b="1" dirty="0">
                <a:solidFill>
                  <a:srgbClr val="008000"/>
                </a:solidFill>
                <a:latin typeface="Microsoft JhengHei" panose="020B0604030504040204" pitchFamily="34" charset="-120"/>
                <a:ea typeface="Microsoft JhengHei" panose="020B0604030504040204" pitchFamily="34" charset="-120"/>
              </a:rPr>
              <a:t>的人</a:t>
            </a:r>
            <a:r>
              <a:rPr lang="en-US" altLang="zh-TW" sz="3000" b="1" dirty="0">
                <a:solidFill>
                  <a:srgbClr val="008000"/>
                </a:solidFill>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 古</a:t>
            </a:r>
            <a:r>
              <a:rPr lang="en-US" altLang="zh-CN" sz="3000" b="1" dirty="0">
                <a:latin typeface="Microsoft JhengHei" panose="020B0604030504040204" pitchFamily="34" charset="-120"/>
                <a:ea typeface="Microsoft JhengHei" panose="020B0604030504040204" pitchFamily="34" charset="-120"/>
              </a:rPr>
              <a:t>112 </a:t>
            </a:r>
            <a:r>
              <a:rPr lang="zh-CN" altLang="en-US" sz="3000" b="1" dirty="0">
                <a:solidFill>
                  <a:srgbClr val="008000"/>
                </a:solidFill>
                <a:latin typeface="Microsoft JhengHei" panose="020B0604030504040204" pitchFamily="34" charset="-120"/>
                <a:ea typeface="Microsoft JhengHei" panose="020B0604030504040204" pitchFamily="34" charset="-120"/>
              </a:rPr>
              <a:t>奉至仁至慈的真主之名 你说：他是真主，是独一的主；</a:t>
            </a:r>
            <a:r>
              <a:rPr lang="en-US" altLang="zh-CN" sz="3000" b="1" dirty="0">
                <a:latin typeface="Microsoft JhengHei" panose="020B0604030504040204" pitchFamily="34" charset="-120"/>
                <a:ea typeface="Microsoft JhengHei" panose="020B0604030504040204" pitchFamily="34" charset="-120"/>
              </a:rPr>
              <a:t>....</a:t>
            </a:r>
            <a:r>
              <a:rPr lang="zh-CN" altLang="en-US" sz="3000" b="1" dirty="0">
                <a:solidFill>
                  <a:srgbClr val="0000FF"/>
                </a:solidFill>
                <a:latin typeface="Microsoft JhengHei" panose="020B0604030504040204" pitchFamily="34" charset="-120"/>
                <a:ea typeface="Microsoft JhengHei" panose="020B0604030504040204" pitchFamily="34" charset="-120"/>
              </a:rPr>
              <a:t>他没有生产，也没有被生产</a:t>
            </a:r>
            <a:endParaRPr lang="zh-TW" altLang="en-US" sz="3000" b="1" dirty="0">
              <a:solidFill>
                <a:srgbClr val="0000FF"/>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TW" altLang="en-US" sz="3000" b="1" dirty="0">
                <a:solidFill>
                  <a:srgbClr val="0000FF"/>
                </a:solidFill>
                <a:latin typeface="Microsoft JhengHei" panose="020B0604030504040204" pitchFamily="34" charset="-120"/>
                <a:ea typeface="Microsoft JhengHei" panose="020B0604030504040204" pitchFamily="34" charset="-120"/>
              </a:rPr>
              <a:t>穆氏要末日时的穆斯林记下：</a:t>
            </a:r>
            <a:r>
              <a:rPr lang="zh-TW" altLang="en-US" sz="3000" b="1" dirty="0">
                <a:latin typeface="Microsoft JhengHei" panose="020B0604030504040204" pitchFamily="34" charset="-120"/>
                <a:ea typeface="Microsoft JhengHei" panose="020B0604030504040204" pitchFamily="34" charset="-120"/>
              </a:rPr>
              <a:t>                          </a:t>
            </a:r>
            <a:endParaRPr lang="en-US" altLang="zh-TW" sz="3000" b="1" dirty="0">
              <a:latin typeface="Microsoft JhengHei" panose="020B0604030504040204" pitchFamily="34" charset="-120"/>
              <a:ea typeface="Microsoft JhengHei" panose="020B0604030504040204" pitchFamily="34" charset="-120"/>
            </a:endParaRPr>
          </a:p>
          <a:p>
            <a:pPr eaLnBrk="1" hangingPunct="1">
              <a:spcBef>
                <a:spcPct val="50000"/>
              </a:spcBef>
              <a:defRPr/>
            </a:pPr>
            <a:r>
              <a:rPr lang="zh-TW" altLang="en-US" sz="3000" b="1" dirty="0">
                <a:solidFill>
                  <a:srgbClr val="FF3300"/>
                </a:solidFill>
                <a:latin typeface="Microsoft JhengHei" panose="020B0604030504040204" pitchFamily="34" charset="-120"/>
                <a:ea typeface="Microsoft JhengHei" panose="020B0604030504040204" pitchFamily="34" charset="-120"/>
              </a:rPr>
              <a:t>∮紧记穆氏的启示是没有错的；预备自己上天堂。　　　　</a:t>
            </a:r>
            <a:endParaRPr lang="en-US" altLang="zh-TW" sz="3000" b="1" dirty="0">
              <a:solidFill>
                <a:srgbClr val="FF3300"/>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TW" altLang="en-US" sz="3000" b="1" dirty="0">
                <a:solidFill>
                  <a:srgbClr val="FF3300"/>
                </a:solidFill>
                <a:latin typeface="Microsoft JhengHei" panose="020B0604030504040204" pitchFamily="34" charset="-120"/>
                <a:ea typeface="Microsoft JhengHei" panose="020B0604030504040204" pitchFamily="34" charset="-120"/>
              </a:rPr>
              <a:t>∮继续在未日拒绝「真主收养儿女」的信仰</a:t>
            </a:r>
          </a:p>
        </p:txBody>
      </p:sp>
    </p:spTree>
    <p:extLst>
      <p:ext uri="{BB962C8B-B14F-4D97-AF65-F5344CB8AC3E}">
        <p14:creationId xmlns:p14="http://schemas.microsoft.com/office/powerpoint/2010/main" val="436048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1" y="381000"/>
            <a:ext cx="6373813" cy="2776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603" name="TextBox 1"/>
          <p:cNvSpPr txBox="1">
            <a:spLocks noChangeArrowheads="1"/>
          </p:cNvSpPr>
          <p:nvPr/>
        </p:nvSpPr>
        <p:spPr bwMode="auto">
          <a:xfrm>
            <a:off x="2971800" y="3690939"/>
            <a:ext cx="6858000" cy="23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我们从伊斯兰的宗教文字里，发现类似希腊文 </a:t>
            </a:r>
            <a:r>
              <a:rPr lang="en-US" altLang="zh-CN" sz="3200" b="1">
                <a:latin typeface="Arial" panose="020B0604020202020204" pitchFamily="34" charset="0"/>
                <a:ea typeface="宋体" panose="02010600030101010101" pitchFamily="2" charset="-122"/>
              </a:rPr>
              <a:t>S.E.X</a:t>
            </a:r>
            <a:r>
              <a:rPr lang="zh-CN" altLang="en-US" sz="3200" b="1">
                <a:latin typeface="Arial" panose="020B0604020202020204" pitchFamily="34" charset="0"/>
                <a:ea typeface="宋体" panose="02010600030101010101" pitchFamily="2" charset="-122"/>
              </a:rPr>
              <a:t>其中间一个兽名的符号字母</a:t>
            </a:r>
            <a:r>
              <a:rPr lang="en-US" altLang="zh-CN" sz="3200" b="1">
                <a:latin typeface="Arial" panose="020B0604020202020204" pitchFamily="34" charset="0"/>
                <a:ea typeface="宋体" panose="02010600030101010101" pitchFamily="2" charset="-122"/>
              </a:rPr>
              <a:t> </a:t>
            </a:r>
            <a:r>
              <a:rPr lang="zh-CN" altLang="en-US" sz="3200" b="1">
                <a:latin typeface="Arial" panose="020B0604020202020204" pitchFamily="34" charset="0"/>
                <a:ea typeface="宋体" panose="02010600030101010101" pitchFamily="2" charset="-122"/>
              </a:rPr>
              <a:t>。这兽名的符号等同于穆斯林的“</a:t>
            </a:r>
            <a:r>
              <a:rPr lang="en-US" altLang="zh-CN" sz="3200" b="1">
                <a:latin typeface="Arial" panose="020B0604020202020204" pitchFamily="34" charset="0"/>
                <a:ea typeface="宋体" panose="02010600030101010101" pitchFamily="2" charset="-122"/>
              </a:rPr>
              <a:t>Allah</a:t>
            </a:r>
            <a:r>
              <a:rPr lang="zh-CN" altLang="en-US" sz="3200" b="1">
                <a:latin typeface="Arial" panose="020B0604020202020204" pitchFamily="34" charset="0"/>
                <a:ea typeface="宋体" panose="02010600030101010101" pitchFamily="2" charset="-122"/>
              </a:rPr>
              <a:t>真主”。</a:t>
            </a:r>
            <a:endParaRPr lang="en-US" altLang="en-US" sz="3200" b="1">
              <a:latin typeface="Arial" panose="020B0604020202020204" pitchFamily="34" charset="0"/>
              <a:ea typeface="宋体" panose="02010600030101010101" pitchFamily="2" charset="-122"/>
            </a:endParaRPr>
          </a:p>
          <a:p>
            <a:pPr eaLnBrk="1" hangingPunct="1">
              <a:lnSpc>
                <a:spcPct val="100000"/>
              </a:lnSpc>
              <a:spcBef>
                <a:spcPct val="0"/>
              </a:spcBef>
              <a:buFontTx/>
              <a:buNone/>
            </a:pPr>
            <a:endParaRPr lang="en-US" altLang="en-US" sz="1800" b="1">
              <a:latin typeface="Arial" panose="020B0604020202020204" pitchFamily="34" charset="0"/>
              <a:ea typeface="宋体" panose="02010600030101010101" pitchFamily="2" charset="-122"/>
            </a:endParaRPr>
          </a:p>
        </p:txBody>
      </p:sp>
      <p:pic>
        <p:nvPicPr>
          <p:cNvPr id="2560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6626" y="4240213"/>
            <a:ext cx="1120775" cy="493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60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BA812A23-DEF4-4542-A9E4-24490410B3F5}"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16</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4157405777"/>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6C48A3A2-706A-41EB-BF43-878F7C5C67B8}"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160</a:t>
            </a:fld>
            <a:endParaRPr lang="en-US" altLang="zh-CN" sz="1400">
              <a:latin typeface="Arial" panose="020B0604020202020204" pitchFamily="34" charset="0"/>
              <a:ea typeface="新宋体" panose="02010609030101010101" pitchFamily="49" charset="-122"/>
            </a:endParaRPr>
          </a:p>
        </p:txBody>
      </p:sp>
      <p:sp>
        <p:nvSpPr>
          <p:cNvPr id="172034" name="Text Box 2"/>
          <p:cNvSpPr txBox="1">
            <a:spLocks noChangeArrowheads="1"/>
          </p:cNvSpPr>
          <p:nvPr/>
        </p:nvSpPr>
        <p:spPr bwMode="auto">
          <a:xfrm>
            <a:off x="0" y="0"/>
            <a:ext cx="12191999" cy="6124754"/>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TW" altLang="en-US" sz="2800" b="1" dirty="0">
                <a:solidFill>
                  <a:srgbClr val="009900"/>
                </a:solidFill>
                <a:latin typeface="Microsoft JhengHei" panose="020B0604030504040204" pitchFamily="34" charset="-120"/>
                <a:ea typeface="Microsoft JhengHei" panose="020B0604030504040204" pitchFamily="34" charset="-120"/>
              </a:rPr>
              <a:t>古</a:t>
            </a:r>
            <a:r>
              <a:rPr lang="en-US" altLang="zh-TW" sz="2800" b="1" dirty="0">
                <a:solidFill>
                  <a:srgbClr val="009900"/>
                </a:solidFill>
                <a:latin typeface="Microsoft JhengHei" panose="020B0604030504040204" pitchFamily="34" charset="-120"/>
                <a:ea typeface="Microsoft JhengHei" panose="020B0604030504040204" pitchFamily="34" charset="-120"/>
              </a:rPr>
              <a:t>18:99-110</a:t>
            </a:r>
            <a:r>
              <a:rPr lang="en-US" altLang="zh-TW" sz="2800" b="1" dirty="0">
                <a:latin typeface="Microsoft JhengHei" panose="020B0604030504040204" pitchFamily="34" charset="-120"/>
                <a:ea typeface="Microsoft JhengHei" panose="020B0604030504040204" pitchFamily="34" charset="-120"/>
              </a:rPr>
              <a:t> </a:t>
            </a:r>
            <a:r>
              <a:rPr lang="zh-CN" altLang="en-US" sz="2800" b="1" dirty="0">
                <a:latin typeface="Microsoft JhengHei" panose="020B0604030504040204" pitchFamily="34" charset="-120"/>
                <a:ea typeface="Microsoft JhengHei" panose="020B0604030504040204" pitchFamily="34" charset="-120"/>
                <a:cs typeface="长城细圆体"/>
              </a:rPr>
              <a:t>那日，我将使他们秩序紊乱。号角一响，我就把他们完全集合起来。在那日，我要把火狱陈列在不信道者的面前。</a:t>
            </a:r>
            <a:r>
              <a:rPr lang="en-US" altLang="zh-CN" sz="2800" b="1" dirty="0">
                <a:latin typeface="Microsoft JhengHei" panose="020B0604030504040204" pitchFamily="34" charset="-120"/>
                <a:ea typeface="Microsoft JhengHei" panose="020B0604030504040204" pitchFamily="34" charset="-120"/>
                <a:cs typeface="长城细圆体"/>
              </a:rPr>
              <a:t>…</a:t>
            </a:r>
            <a:r>
              <a:rPr lang="zh-CN" altLang="en-US" sz="2800" b="1" dirty="0">
                <a:latin typeface="Microsoft JhengHei" panose="020B0604030504040204" pitchFamily="34" charset="-120"/>
                <a:ea typeface="Microsoft JhengHei" panose="020B0604030504040204" pitchFamily="34" charset="-120"/>
                <a:cs typeface="长城细圆体"/>
              </a:rPr>
              <a:t>因为他们不信道，并且把我的迹象和使者当做笑柄。信道而且行善者，得以乐园为招待所，并永居其中</a:t>
            </a:r>
            <a:r>
              <a:rPr lang="en-US" altLang="zh-TW" sz="2800" b="1" dirty="0">
                <a:latin typeface="Microsoft JhengHei" panose="020B0604030504040204" pitchFamily="34" charset="-120"/>
                <a:ea typeface="Microsoft JhengHei" panose="020B0604030504040204" pitchFamily="34" charset="-120"/>
                <a:cs typeface="长城细圆体"/>
              </a:rPr>
              <a:t>……</a:t>
            </a:r>
            <a:r>
              <a:rPr lang="zh-CN" altLang="en-US" sz="2800" b="1" dirty="0">
                <a:latin typeface="Microsoft JhengHei" panose="020B0604030504040204" pitchFamily="34" charset="-120"/>
                <a:ea typeface="Microsoft JhengHei" panose="020B0604030504040204" pitchFamily="34" charset="-120"/>
                <a:cs typeface="长城细圆体"/>
              </a:rPr>
              <a:t>你说</a:t>
            </a:r>
            <a:r>
              <a:rPr lang="zh-CN" altLang="en-US" sz="2800" b="1" dirty="0">
                <a:solidFill>
                  <a:srgbClr val="009900"/>
                </a:solidFill>
                <a:latin typeface="Microsoft JhengHei" panose="020B0604030504040204" pitchFamily="34" charset="-120"/>
                <a:ea typeface="Microsoft JhengHei" panose="020B0604030504040204" pitchFamily="34" charset="-120"/>
                <a:cs typeface="长城细圆体"/>
              </a:rPr>
              <a:t>：我只是一个同你们一样的凡人，我奉的启示是：你们所应当崇拜的，只是一个主宰，故谁希望与他的主相会，就叫谁力行善功，叫谁不要以任何物与他的主</a:t>
            </a:r>
            <a:r>
              <a:rPr lang="zh-TW" altLang="en-US" sz="2800" b="1" dirty="0">
                <a:solidFill>
                  <a:srgbClr val="009900"/>
                </a:solidFill>
                <a:latin typeface="Microsoft JhengHei" panose="020B0604030504040204" pitchFamily="34" charset="-120"/>
                <a:ea typeface="Microsoft JhengHei" panose="020B0604030504040204" pitchFamily="34" charset="-120"/>
                <a:cs typeface="长城细圆体"/>
              </a:rPr>
              <a:t>受同样的崇拜。」                                              </a:t>
            </a:r>
            <a:endParaRPr lang="en-US" altLang="zh-TW" sz="2800" b="1" dirty="0">
              <a:solidFill>
                <a:srgbClr val="009900"/>
              </a:solidFill>
              <a:latin typeface="Microsoft JhengHei" panose="020B0604030504040204" pitchFamily="34" charset="-120"/>
              <a:ea typeface="Microsoft JhengHei" panose="020B0604030504040204" pitchFamily="34" charset="-120"/>
              <a:cs typeface="长城细圆体"/>
            </a:endParaRPr>
          </a:p>
          <a:p>
            <a:pPr eaLnBrk="1" hangingPunct="1">
              <a:spcBef>
                <a:spcPct val="50000"/>
              </a:spcBef>
              <a:defRPr/>
            </a:pPr>
            <a:r>
              <a:rPr lang="zh-TW" altLang="en-US" sz="2800" b="1" dirty="0">
                <a:solidFill>
                  <a:srgbClr val="0000FF"/>
                </a:solidFill>
                <a:latin typeface="Microsoft JhengHei" panose="020B0604030504040204" pitchFamily="34" charset="-120"/>
                <a:ea typeface="Microsoft JhengHei" panose="020B0604030504040204" pitchFamily="34" charset="-120"/>
              </a:rPr>
              <a:t>这些经文是要欺骗穆</a:t>
            </a:r>
            <a:r>
              <a:rPr lang="zh-CN" altLang="en-US" sz="2800" b="1" dirty="0">
                <a:solidFill>
                  <a:srgbClr val="0000FF"/>
                </a:solidFill>
                <a:latin typeface="Microsoft JhengHei" panose="020B0604030504040204" pitchFamily="34" charset="-120"/>
                <a:ea typeface="Microsoft JhengHei" panose="020B0604030504040204" pitchFamily="34" charset="-120"/>
              </a:rPr>
              <a:t>民</a:t>
            </a:r>
            <a:r>
              <a:rPr lang="zh-TW" altLang="en-US" sz="2800" b="1" dirty="0">
                <a:solidFill>
                  <a:srgbClr val="0000FF"/>
                </a:solidFill>
                <a:latin typeface="Microsoft JhengHei" panose="020B0604030504040204" pitchFamily="34" charset="-120"/>
                <a:ea typeface="Microsoft JhengHei" panose="020B0604030504040204" pitchFamily="34" charset="-120"/>
              </a:rPr>
              <a:t>：　　　　　　　　　　　　　　　　　　　　　　　　　</a:t>
            </a:r>
            <a:r>
              <a:rPr lang="zh-TW" altLang="en-US" sz="2800" b="1" dirty="0">
                <a:solidFill>
                  <a:srgbClr val="C00000"/>
                </a:solidFill>
                <a:latin typeface="Microsoft JhengHei" panose="020B0604030504040204" pitchFamily="34" charset="-120"/>
                <a:ea typeface="Microsoft JhengHei" panose="020B0604030504040204" pitchFamily="34" charset="-120"/>
              </a:rPr>
              <a:t>　</a:t>
            </a:r>
            <a:r>
              <a:rPr lang="zh-TW" altLang="en-US" sz="2800" b="1" dirty="0">
                <a:solidFill>
                  <a:srgbClr val="C00000"/>
                </a:solidFill>
                <a:latin typeface="Microsoft JhengHei" panose="020B0604030504040204" pitchFamily="34" charset="-120"/>
                <a:ea typeface="Microsoft JhengHei" panose="020B0604030504040204" pitchFamily="34" charset="-120"/>
                <a:cs typeface="长城细圆体"/>
              </a:rPr>
              <a:t>∮当号角吹响，真耶稣召集人类时，穆斯林不去与真耶稣会合，反而去与敌基督</a:t>
            </a:r>
            <a:r>
              <a:rPr lang="zh-CN" altLang="en-US" sz="2800" b="1" dirty="0">
                <a:solidFill>
                  <a:srgbClr val="C00000"/>
                </a:solidFill>
                <a:latin typeface="Microsoft JhengHei" panose="020B0604030504040204" pitchFamily="34" charset="-120"/>
                <a:ea typeface="Microsoft JhengHei" panose="020B0604030504040204" pitchFamily="34" charset="-120"/>
                <a:cs typeface="长城细圆体"/>
              </a:rPr>
              <a:t>， 假先知</a:t>
            </a:r>
            <a:r>
              <a:rPr lang="zh-TW" altLang="en-US" sz="2800" b="1" dirty="0">
                <a:solidFill>
                  <a:srgbClr val="C00000"/>
                </a:solidFill>
                <a:latin typeface="Microsoft JhengHei" panose="020B0604030504040204" pitchFamily="34" charset="-120"/>
                <a:ea typeface="Microsoft JhengHei" panose="020B0604030504040204" pitchFamily="34" charset="-120"/>
                <a:cs typeface="长城细圆体"/>
              </a:rPr>
              <a:t>（尔撒）会合。与自称为主的耶稣会合者，被看作是跟隨达加尔，走向地狱。                         </a:t>
            </a:r>
            <a:endParaRPr lang="en-US" altLang="zh-TW" sz="2800" b="1" dirty="0">
              <a:solidFill>
                <a:srgbClr val="C00000"/>
              </a:solidFill>
              <a:latin typeface="Microsoft JhengHei" panose="020B0604030504040204" pitchFamily="34" charset="-120"/>
              <a:ea typeface="Microsoft JhengHei" panose="020B0604030504040204" pitchFamily="34" charset="-120"/>
              <a:cs typeface="长城细圆体"/>
            </a:endParaRPr>
          </a:p>
          <a:p>
            <a:pPr eaLnBrk="1" hangingPunct="1">
              <a:spcBef>
                <a:spcPct val="50000"/>
              </a:spcBef>
              <a:defRPr/>
            </a:pPr>
            <a:r>
              <a:rPr lang="zh-TW" altLang="en-US" sz="2800" b="1" dirty="0">
                <a:solidFill>
                  <a:srgbClr val="C00000"/>
                </a:solidFill>
                <a:latin typeface="Microsoft JhengHei" panose="020B0604030504040204" pitchFamily="34" charset="-120"/>
                <a:ea typeface="Microsoft JhengHei" panose="020B0604030504040204" pitchFamily="34" charset="-120"/>
                <a:cs typeface="长城细圆体"/>
              </a:rPr>
              <a:t>∮不信真安拉的</a:t>
            </a:r>
            <a:r>
              <a:rPr lang="zh-TW" altLang="zh-CN" sz="2800" b="1" dirty="0">
                <a:solidFill>
                  <a:srgbClr val="C00000"/>
                </a:solidFill>
                <a:latin typeface="Microsoft JhengHei" panose="020B0604030504040204" pitchFamily="34" charset="-120"/>
                <a:ea typeface="Microsoft JhengHei" panose="020B0604030504040204" pitchFamily="34" charset="-120"/>
                <a:cs typeface="长城细圆体"/>
              </a:rPr>
              <a:t>迹</a:t>
            </a:r>
            <a:r>
              <a:rPr lang="zh-TW" altLang="en-US" sz="2800" b="1" dirty="0">
                <a:solidFill>
                  <a:srgbClr val="C00000"/>
                </a:solidFill>
                <a:latin typeface="Microsoft JhengHei" panose="020B0604030504040204" pitchFamily="34" charset="-120"/>
                <a:ea typeface="Microsoft JhengHei" panose="020B0604030504040204" pitchFamily="34" charset="-120"/>
                <a:cs typeface="长城细圆体"/>
              </a:rPr>
              <a:t>象（玛帝与尔撒） ，不信将与安拉会合的，就是把使者（穆氏）當做笑柄；他們在今世生活中的善功變為無效，他們的報酬将是火獄。</a:t>
            </a:r>
          </a:p>
        </p:txBody>
      </p:sp>
    </p:spTree>
    <p:extLst>
      <p:ext uri="{BB962C8B-B14F-4D97-AF65-F5344CB8AC3E}">
        <p14:creationId xmlns:p14="http://schemas.microsoft.com/office/powerpoint/2010/main" val="21472689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15F0528-EC1A-4D56-A02A-396A66C8E698}"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161</a:t>
            </a:fld>
            <a:endParaRPr lang="en-US" altLang="zh-CN" sz="1400">
              <a:latin typeface="Arial" panose="020B0604020202020204" pitchFamily="34" charset="0"/>
              <a:ea typeface="新宋体" panose="02010609030101010101" pitchFamily="49" charset="-122"/>
            </a:endParaRPr>
          </a:p>
        </p:txBody>
      </p:sp>
      <p:sp>
        <p:nvSpPr>
          <p:cNvPr id="174082" name="Text Box 2"/>
          <p:cNvSpPr txBox="1">
            <a:spLocks noChangeArrowheads="1"/>
          </p:cNvSpPr>
          <p:nvPr/>
        </p:nvSpPr>
        <p:spPr bwMode="auto">
          <a:xfrm>
            <a:off x="0" y="0"/>
            <a:ext cx="12192000" cy="6709529"/>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defRPr/>
            </a:pPr>
            <a:r>
              <a:rPr lang="zh-TW" altLang="en-US" sz="2800" b="1" dirty="0">
                <a:solidFill>
                  <a:srgbClr val="009900"/>
                </a:solidFill>
                <a:latin typeface="Microsoft JhengHei" panose="020B0604030504040204" pitchFamily="34" charset="-120"/>
                <a:ea typeface="Microsoft JhengHei" panose="020B0604030504040204" pitchFamily="34" charset="-120"/>
              </a:rPr>
              <a:t>古</a:t>
            </a:r>
            <a:r>
              <a:rPr lang="en-US" altLang="zh-TW" sz="2800" b="1" dirty="0">
                <a:solidFill>
                  <a:srgbClr val="009900"/>
                </a:solidFill>
                <a:latin typeface="Microsoft JhengHei" panose="020B0604030504040204" pitchFamily="34" charset="-120"/>
                <a:ea typeface="Microsoft JhengHei" panose="020B0604030504040204" pitchFamily="34" charset="-120"/>
              </a:rPr>
              <a:t>18:110</a:t>
            </a:r>
          </a:p>
          <a:p>
            <a:pPr algn="just" eaLnBrk="1" hangingPunct="1">
              <a:spcBef>
                <a:spcPct val="50000"/>
              </a:spcBef>
              <a:defRPr/>
            </a:pPr>
            <a:r>
              <a:rPr lang="zh-TW" altLang="en-US" sz="2800" b="1" dirty="0">
                <a:latin typeface="Microsoft JhengHei" panose="020B0604030504040204" pitchFamily="34" charset="-120"/>
                <a:ea typeface="Microsoft JhengHei" panose="020B0604030504040204" pitchFamily="34" charset="-120"/>
              </a:rPr>
              <a:t>你說：「我只是一個同你們一樣的凡人，我奉的啟示是：</a:t>
            </a:r>
            <a:r>
              <a:rPr lang="zh-TW" altLang="en-US" sz="2800" b="1" dirty="0">
                <a:solidFill>
                  <a:srgbClr val="009900"/>
                </a:solidFill>
                <a:latin typeface="Microsoft JhengHei" panose="020B0604030504040204" pitchFamily="34" charset="-120"/>
                <a:ea typeface="Microsoft JhengHei" panose="020B0604030504040204" pitchFamily="34" charset="-120"/>
              </a:rPr>
              <a:t>你們所應當崇拜的，只是一個主宰</a:t>
            </a:r>
            <a:r>
              <a:rPr lang="zh-TW" altLang="en-US" sz="2800" b="1" dirty="0">
                <a:latin typeface="Microsoft JhengHei" panose="020B0604030504040204" pitchFamily="34" charset="-120"/>
                <a:ea typeface="Microsoft JhengHei" panose="020B0604030504040204" pitchFamily="34" charset="-120"/>
              </a:rPr>
              <a:t>，</a:t>
            </a:r>
            <a:r>
              <a:rPr lang="zh-TW" altLang="en-US" sz="2800" b="1" dirty="0">
                <a:solidFill>
                  <a:srgbClr val="009900"/>
                </a:solidFill>
                <a:latin typeface="Microsoft JhengHei" panose="020B0604030504040204" pitchFamily="34" charset="-120"/>
                <a:ea typeface="Microsoft JhengHei" panose="020B0604030504040204" pitchFamily="34" charset="-120"/>
              </a:rPr>
              <a:t>故誰希望與他的主相會，就叫誰力行善功，叫誰不要以任何物與他的主</a:t>
            </a:r>
            <a:r>
              <a:rPr lang="zh-CN" altLang="en-US" sz="2800" b="1" dirty="0">
                <a:solidFill>
                  <a:srgbClr val="009900"/>
                </a:solidFill>
                <a:latin typeface="Microsoft JhengHei" panose="020B0604030504040204" pitchFamily="34" charset="-120"/>
                <a:ea typeface="Microsoft JhengHei" panose="020B0604030504040204" pitchFamily="34" charset="-120"/>
              </a:rPr>
              <a:t>受同樣的崇拜。」</a:t>
            </a:r>
            <a:endParaRPr lang="zh-CN" altLang="zh-TW" sz="2800" b="1" dirty="0">
              <a:solidFill>
                <a:srgbClr val="009900"/>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TW" altLang="en-US" sz="2800" b="1" dirty="0">
                <a:solidFill>
                  <a:srgbClr val="0000FF"/>
                </a:solidFill>
                <a:latin typeface="Microsoft JhengHei" panose="020B0604030504040204" pitchFamily="34" charset="-120"/>
                <a:ea typeface="Microsoft JhengHei" panose="020B0604030504040204" pitchFamily="34" charset="-120"/>
              </a:rPr>
              <a:t>穆氏要末世的穆斯林记得：　　　　　　　　　　　　　　　　　　　　　 </a:t>
            </a:r>
            <a:r>
              <a:rPr lang="zh-TW" altLang="en-US" sz="2800" b="1" dirty="0">
                <a:solidFill>
                  <a:srgbClr val="FF3300"/>
                </a:solidFill>
                <a:latin typeface="Microsoft JhengHei" panose="020B0604030504040204" pitchFamily="34" charset="-120"/>
                <a:ea typeface="Microsoft JhengHei" panose="020B0604030504040204" pitchFamily="34" charset="-120"/>
              </a:rPr>
              <a:t>∮持守一神信仰：你們所應當崇拜的，</a:t>
            </a:r>
            <a:r>
              <a:rPr lang="zh-TW" altLang="en-US" sz="2800" b="1" dirty="0">
                <a:solidFill>
                  <a:srgbClr val="008000"/>
                </a:solidFill>
                <a:latin typeface="Microsoft JhengHei" panose="020B0604030504040204" pitchFamily="34" charset="-120"/>
                <a:ea typeface="Microsoft JhengHei" panose="020B0604030504040204" pitchFamily="34" charset="-120"/>
              </a:rPr>
              <a:t>只是一個主宰</a:t>
            </a:r>
            <a:r>
              <a:rPr lang="zh-TW" altLang="en-US" sz="2800" b="1" dirty="0">
                <a:solidFill>
                  <a:srgbClr val="FF3300"/>
                </a:solidFill>
                <a:latin typeface="Microsoft JhengHei" panose="020B0604030504040204" pitchFamily="34" charset="-120"/>
                <a:ea typeface="Microsoft JhengHei" panose="020B0604030504040204" pitchFamily="34" charset="-120"/>
              </a:rPr>
              <a:t>末世必须记得</a:t>
            </a:r>
            <a:r>
              <a:rPr lang="en-US" altLang="zh-TW" sz="2800" b="1" dirty="0" err="1">
                <a:solidFill>
                  <a:srgbClr val="FF3300"/>
                </a:solidFill>
                <a:latin typeface="Microsoft JhengHei" panose="020B0604030504040204" pitchFamily="34" charset="-120"/>
                <a:ea typeface="Microsoft JhengHei" panose="020B0604030504040204" pitchFamily="34" charset="-120"/>
              </a:rPr>
              <a:t>Tawhid</a:t>
            </a:r>
            <a:r>
              <a:rPr lang="zh-TW" altLang="en-US" sz="2800" b="1" dirty="0">
                <a:solidFill>
                  <a:srgbClr val="FF3300"/>
                </a:solidFill>
                <a:latin typeface="Microsoft JhengHei" panose="020B0604030504040204" pitchFamily="34" charset="-120"/>
                <a:ea typeface="Microsoft JhengHei" panose="020B0604030504040204" pitchFamily="34" charset="-120"/>
              </a:rPr>
              <a:t>的教义，绝对一神论。</a:t>
            </a:r>
            <a:r>
              <a:rPr lang="en-US" altLang="zh-TW" sz="2800" b="1" dirty="0">
                <a:solidFill>
                  <a:srgbClr val="FF3300"/>
                </a:solidFill>
                <a:latin typeface="Microsoft JhengHei" panose="020B0604030504040204" pitchFamily="34" charset="-120"/>
                <a:ea typeface="Microsoft JhengHei" panose="020B0604030504040204" pitchFamily="34" charset="-120"/>
              </a:rPr>
              <a:t>∮ </a:t>
            </a:r>
            <a:r>
              <a:rPr lang="zh-CN" altLang="en-US" sz="2800" b="1" dirty="0">
                <a:solidFill>
                  <a:srgbClr val="FF3300"/>
                </a:solidFill>
                <a:latin typeface="Microsoft JhengHei" panose="020B0604030504040204" pitchFamily="34" charset="-120"/>
                <a:ea typeface="Microsoft JhengHei" panose="020B0604030504040204" pitchFamily="34" charset="-120"/>
              </a:rPr>
              <a:t>靠努力作伊斯兰的圣行善工得救</a:t>
            </a:r>
            <a:endParaRPr lang="en-US" altLang="zh-CN" sz="2800" b="1" dirty="0">
              <a:solidFill>
                <a:srgbClr val="FF3300"/>
              </a:solidFill>
              <a:latin typeface="Microsoft JhengHei" panose="020B0604030504040204" pitchFamily="34" charset="-120"/>
              <a:ea typeface="Microsoft JhengHei" panose="020B0604030504040204" pitchFamily="34" charset="-120"/>
            </a:endParaRPr>
          </a:p>
          <a:p>
            <a:pPr eaLnBrk="1" hangingPunct="1">
              <a:defRPr/>
            </a:pPr>
            <a:endParaRPr lang="en-US" altLang="zh-TW" sz="2800" b="1" dirty="0">
              <a:solidFill>
                <a:srgbClr val="FF3300"/>
              </a:solidFill>
              <a:latin typeface="Microsoft JhengHei" panose="020B0604030504040204" pitchFamily="34" charset="-120"/>
              <a:ea typeface="Microsoft JhengHei" panose="020B0604030504040204" pitchFamily="34" charset="-120"/>
            </a:endParaRPr>
          </a:p>
          <a:p>
            <a:pPr eaLnBrk="1" hangingPunct="1">
              <a:defRPr/>
            </a:pPr>
            <a:r>
              <a:rPr lang="zh-TW" altLang="en-US" sz="2800" b="1" dirty="0">
                <a:solidFill>
                  <a:srgbClr val="FF3300"/>
                </a:solidFill>
                <a:latin typeface="Microsoft JhengHei" panose="020B0604030504040204" pitchFamily="34" charset="-120"/>
                <a:ea typeface="Microsoft JhengHei" panose="020B0604030504040204" pitchFamily="34" charset="-120"/>
              </a:rPr>
              <a:t>犹太人的达加尔，</a:t>
            </a:r>
            <a:r>
              <a:rPr lang="zh-CN" altLang="en-US" sz="2800" b="1" dirty="0">
                <a:solidFill>
                  <a:srgbClr val="FF3300"/>
                </a:solidFill>
                <a:latin typeface="Microsoft JhengHei" panose="020B0604030504040204" pitchFamily="34" charset="-120"/>
                <a:ea typeface="Microsoft JhengHei" panose="020B0604030504040204" pitchFamily="34" charset="-120"/>
              </a:rPr>
              <a:t>将被穆斯林的耶稣杀</a:t>
            </a:r>
            <a:r>
              <a:rPr lang="zh-TW" altLang="en-US" sz="2800" b="1" dirty="0">
                <a:solidFill>
                  <a:srgbClr val="FF3300"/>
                </a:solidFill>
                <a:latin typeface="Microsoft JhengHei" panose="020B0604030504040204" pitchFamily="34" charset="-120"/>
                <a:ea typeface="Microsoft JhengHei" panose="020B0604030504040204" pitchFamily="34" charset="-120"/>
              </a:rPr>
              <a:t>死</a:t>
            </a:r>
            <a:endParaRPr lang="zh-CN" altLang="en-US" sz="2800" b="1" dirty="0">
              <a:solidFill>
                <a:srgbClr val="FF3300"/>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latin typeface="Microsoft JhengHei" panose="020B0604030504040204" pitchFamily="34" charset="-120"/>
                <a:ea typeface="Microsoft JhengHei" panose="020B0604030504040204" pitchFamily="34" charset="-120"/>
              </a:rPr>
              <a:t>杀死达加尔和他追随者的人</a:t>
            </a:r>
            <a:r>
              <a:rPr lang="zh-TW" altLang="en-US"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正是穆斯林的耶稣：</a:t>
            </a:r>
          </a:p>
          <a:p>
            <a:pPr eaLnBrk="1" hangingPunct="1">
              <a:defRPr/>
            </a:pPr>
            <a:r>
              <a:rPr lang="zh-CN" altLang="en-US" sz="2800" b="1" dirty="0">
                <a:solidFill>
                  <a:srgbClr val="009900"/>
                </a:solidFill>
                <a:latin typeface="Microsoft JhengHei" panose="020B0604030504040204" pitchFamily="34" charset="-120"/>
                <a:ea typeface="Microsoft JhengHei" panose="020B0604030504040204" pitchFamily="34" charset="-120"/>
              </a:rPr>
              <a:t>当安拉的敌人（达加尔）看到他</a:t>
            </a:r>
            <a:r>
              <a:rPr lang="zh-TW" altLang="en-US" sz="2800" b="1" dirty="0">
                <a:solidFill>
                  <a:srgbClr val="009900"/>
                </a:solidFill>
                <a:latin typeface="Microsoft JhengHei" panose="020B0604030504040204" pitchFamily="34" charset="-120"/>
                <a:ea typeface="Microsoft JhengHei" panose="020B0604030504040204" pitchFamily="34" charset="-120"/>
              </a:rPr>
              <a:t>（尔撒）</a:t>
            </a:r>
            <a:r>
              <a:rPr lang="zh-CN" altLang="en-US" sz="2800" b="1" dirty="0">
                <a:solidFill>
                  <a:srgbClr val="009900"/>
                </a:solidFill>
                <a:latin typeface="Microsoft JhengHei" panose="020B0604030504040204" pitchFamily="34" charset="-120"/>
                <a:ea typeface="Microsoft JhengHei" panose="020B0604030504040204" pitchFamily="34" charset="-120"/>
              </a:rPr>
              <a:t>的时候</a:t>
            </a:r>
            <a:r>
              <a:rPr lang="en-US" altLang="zh-CN" sz="2800" b="1" dirty="0">
                <a:solidFill>
                  <a:srgbClr val="009900"/>
                </a:solidFill>
                <a:latin typeface="Microsoft JhengHei" panose="020B0604030504040204" pitchFamily="34" charset="-120"/>
                <a:ea typeface="Microsoft JhengHei" panose="020B0604030504040204" pitchFamily="34" charset="-120"/>
              </a:rPr>
              <a:t>…</a:t>
            </a:r>
            <a:r>
              <a:rPr lang="zh-CN" altLang="en-US" sz="2800" b="1" dirty="0">
                <a:solidFill>
                  <a:srgbClr val="009900"/>
                </a:solidFill>
                <a:latin typeface="Microsoft JhengHei" panose="020B0604030504040204" pitchFamily="34" charset="-120"/>
                <a:ea typeface="Microsoft JhengHei" panose="020B0604030504040204" pitchFamily="34" charset="-120"/>
              </a:rPr>
              <a:t>安拉将借他（耶稣）的手杀了他们，他</a:t>
            </a:r>
            <a:r>
              <a:rPr lang="zh-TW" altLang="en-US" sz="2800" b="1" dirty="0">
                <a:solidFill>
                  <a:srgbClr val="009900"/>
                </a:solidFill>
                <a:latin typeface="Microsoft JhengHei" panose="020B0604030504040204" pitchFamily="34" charset="-120"/>
                <a:ea typeface="Microsoft JhengHei" panose="020B0604030504040204" pitchFamily="34" charset="-120"/>
              </a:rPr>
              <a:t>（耶稣）</a:t>
            </a:r>
            <a:r>
              <a:rPr lang="zh-CN" altLang="en-US" sz="2800" b="1" dirty="0">
                <a:solidFill>
                  <a:srgbClr val="009900"/>
                </a:solidFill>
                <a:latin typeface="Microsoft JhengHei" panose="020B0604030504040204" pitchFamily="34" charset="-120"/>
                <a:ea typeface="Microsoft JhengHei" panose="020B0604030504040204" pitchFamily="34" charset="-120"/>
              </a:rPr>
              <a:t>要让他们的血沾满他的矛。</a:t>
            </a:r>
            <a:endParaRPr lang="en-US" altLang="zh-CN" sz="28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r>
              <a:rPr lang="en-US" altLang="zh-CN" sz="2400" dirty="0" err="1">
                <a:effectLst>
                  <a:outerShdw blurRad="38100" dist="38100" dir="2700000" algn="tl">
                    <a:srgbClr val="FFFFFF"/>
                  </a:outerShdw>
                </a:effectLst>
              </a:rPr>
              <a:t>Sahih</a:t>
            </a:r>
            <a:r>
              <a:rPr lang="en-US" altLang="zh-CN" sz="2400" dirty="0">
                <a:effectLst>
                  <a:outerShdw blurRad="38100" dist="38100" dir="2700000" algn="tl">
                    <a:srgbClr val="FFFFFF"/>
                  </a:outerShdw>
                </a:effectLst>
              </a:rPr>
              <a:t> Muslim, </a:t>
            </a:r>
            <a:r>
              <a:rPr lang="en-US" altLang="zh-CN" sz="2400" i="1" dirty="0">
                <a:effectLst>
                  <a:outerShdw blurRad="38100" dist="38100" dir="2700000" algn="tl">
                    <a:srgbClr val="FFFFFF"/>
                  </a:outerShdw>
                </a:effectLst>
              </a:rPr>
              <a:t>Book 041, Number 6924, reported by </a:t>
            </a:r>
            <a:r>
              <a:rPr lang="en-US" altLang="zh-CN" sz="2400" dirty="0">
                <a:effectLst>
                  <a:outerShdw blurRad="38100" dist="38100" dir="2700000" algn="tl">
                    <a:srgbClr val="FFFFFF"/>
                  </a:outerShdw>
                </a:effectLst>
              </a:rPr>
              <a:t>Abu </a:t>
            </a:r>
            <a:r>
              <a:rPr lang="en-US" altLang="zh-CN" sz="2400" dirty="0" err="1">
                <a:effectLst>
                  <a:outerShdw blurRad="38100" dist="38100" dir="2700000" algn="tl">
                    <a:srgbClr val="FFFFFF"/>
                  </a:outerShdw>
                </a:effectLst>
              </a:rPr>
              <a:t>Hura</a:t>
            </a:r>
            <a:r>
              <a:rPr lang="en-US" altLang="zh-TW" sz="2400" dirty="0" err="1">
                <a:effectLst>
                  <a:outerShdw blurRad="38100" dist="38100" dir="2700000" algn="tl">
                    <a:srgbClr val="FFFFFF"/>
                  </a:outerShdw>
                </a:effectLst>
              </a:rPr>
              <a:t>ir</a:t>
            </a:r>
            <a:endParaRPr lang="en-US" altLang="zh-CN" sz="2400" dirty="0">
              <a:solidFill>
                <a:srgbClr val="009900"/>
              </a:solidFill>
              <a:effectLst>
                <a:outerShdw blurRad="38100" dist="38100" dir="2700000" algn="tl">
                  <a:srgbClr val="000000"/>
                </a:outerShdw>
              </a:effectLst>
              <a:ea typeface="文鼎中楷简" pitchFamily="49" charset="-122"/>
            </a:endParaRPr>
          </a:p>
          <a:p>
            <a:pPr eaLnBrk="1" hangingPunct="1">
              <a:spcBef>
                <a:spcPct val="50000"/>
              </a:spcBef>
              <a:defRPr/>
            </a:pPr>
            <a:endParaRPr lang="zh-TW" altLang="en-US" sz="2800" b="1" dirty="0">
              <a:solidFill>
                <a:srgbClr val="FF3300"/>
              </a:solidFill>
              <a:effectLst>
                <a:outerShdw blurRad="38100" dist="38100" dir="2700000" algn="tl">
                  <a:srgbClr val="000000"/>
                </a:outerShdw>
              </a:effectLst>
              <a:ea typeface="新宋体" panose="02010609030101010101" pitchFamily="49" charset="-122"/>
            </a:endParaRPr>
          </a:p>
        </p:txBody>
      </p:sp>
    </p:spTree>
    <p:extLst>
      <p:ext uri="{BB962C8B-B14F-4D97-AF65-F5344CB8AC3E}">
        <p14:creationId xmlns:p14="http://schemas.microsoft.com/office/powerpoint/2010/main" val="239606666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95287F3-53D7-439B-9759-2D4DDD48BA6C}" type="slidenum">
              <a:rPr lang="zh-CN" altLang="en-US" sz="1400">
                <a:latin typeface="Arial" panose="020B0604020202020204" pitchFamily="34" charset="0"/>
                <a:ea typeface="新宋体" panose="02010609030101010101" pitchFamily="49" charset="-122"/>
              </a:rPr>
              <a:pPr fontAlgn="base">
                <a:lnSpc>
                  <a:spcPct val="100000"/>
                </a:lnSpc>
                <a:spcBef>
                  <a:spcPct val="0"/>
                </a:spcBef>
                <a:spcAft>
                  <a:spcPct val="0"/>
                </a:spcAft>
                <a:buFontTx/>
                <a:buNone/>
              </a:pPr>
              <a:t>162</a:t>
            </a:fld>
            <a:endParaRPr lang="en-US" altLang="zh-CN" sz="1400">
              <a:latin typeface="Arial" panose="020B0604020202020204" pitchFamily="34" charset="0"/>
              <a:ea typeface="新宋体" panose="02010609030101010101" pitchFamily="49" charset="-122"/>
            </a:endParaRPr>
          </a:p>
        </p:txBody>
      </p:sp>
      <p:sp>
        <p:nvSpPr>
          <p:cNvPr id="178178" name="Text Box 2"/>
          <p:cNvSpPr txBox="1">
            <a:spLocks noChangeArrowheads="1"/>
          </p:cNvSpPr>
          <p:nvPr/>
        </p:nvSpPr>
        <p:spPr bwMode="auto">
          <a:xfrm>
            <a:off x="-85725" y="0"/>
            <a:ext cx="12277725" cy="5632311"/>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solidFill>
                  <a:srgbClr val="FF33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比较圣经的耶稣和</a:t>
            </a:r>
            <a:r>
              <a:rPr lang="zh-TW" altLang="en-US" sz="3000" b="1" dirty="0">
                <a:solidFill>
                  <a:srgbClr val="FF33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伊斯兰的</a:t>
            </a:r>
            <a:r>
              <a:rPr lang="zh-CN" altLang="en-US" sz="3000" b="1" dirty="0">
                <a:solidFill>
                  <a:srgbClr val="FF33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达加尔</a:t>
            </a:r>
            <a:endParaRPr lang="en-MY" altLang="zh-CN" sz="3000" b="1" dirty="0">
              <a:solidFill>
                <a:srgbClr val="FF33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endParaRPr lang="zh-CN" altLang="en-US" sz="3000" b="1" dirty="0">
              <a:solidFill>
                <a:srgbClr val="FF33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圣经的末世论和伊斯兰的末世论之间</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第三大惊人的</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反向说法，是</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达加尔这个人，</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被认为是犹太人的王与基督徒所等候的耶稣</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基督。</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达加尔被伊斯兰认为</a:t>
            </a:r>
            <a:r>
              <a:rPr lang="zh-TW" altLang="en-US"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一个自称为神</a:t>
            </a:r>
            <a:r>
              <a:rPr lang="zh-TW" altLang="en-US"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自称为耶稣基督</a:t>
            </a:r>
            <a:r>
              <a:rPr lang="zh-TW" altLang="en-US"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」，「自称为</a:t>
            </a:r>
            <a:r>
              <a:rPr lang="zh-CN" altLang="en-US"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犹太</a:t>
            </a:r>
            <a:r>
              <a:rPr lang="zh-TW" altLang="en-US"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人的王，</a:t>
            </a:r>
            <a:r>
              <a:rPr lang="zh-CN" altLang="en-US"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弥赛亚的人</a:t>
            </a:r>
            <a:r>
              <a:rPr lang="zh-TW" altLang="en-US"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endParaRPr lang="zh-CN"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endParaRPr lang="zh-CN"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他</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将保护以色列不受马赫迪与穆斯林耶稣的侵犯，</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他</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将</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以神迹与异像，</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欺骗许多人离开伊斯兰。</a:t>
            </a:r>
            <a:endParaRPr lang="zh-CN"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endParaRPr lang="zh-CN"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按基督教圣经的启示，真</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耶稣</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基督确实</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要来，他</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有许多方面，对上了</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穆斯林</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对</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达加尔身上的</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说法</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a:t>
            </a:r>
          </a:p>
        </p:txBody>
      </p:sp>
    </p:spTree>
    <p:extLst>
      <p:ext uri="{BB962C8B-B14F-4D97-AF65-F5344CB8AC3E}">
        <p14:creationId xmlns:p14="http://schemas.microsoft.com/office/powerpoint/2010/main" val="3026655941"/>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132CB9E9-CAE4-43E3-8C81-9D3BCE587473}" type="slidenum">
              <a:rPr lang="en-US" altLang="zh-SG"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163</a:t>
            </a:fld>
            <a:endParaRPr lang="en-US" altLang="zh-SG" sz="1200">
              <a:solidFill>
                <a:srgbClr val="898989"/>
              </a:solidFill>
              <a:latin typeface="Arial" panose="020B0604020202020204" pitchFamily="34" charset="0"/>
              <a:ea typeface="SimHei" panose="02010609060101010101" pitchFamily="49" charset="-122"/>
            </a:endParaRPr>
          </a:p>
        </p:txBody>
      </p:sp>
      <p:sp>
        <p:nvSpPr>
          <p:cNvPr id="16388" name="Text Box 4"/>
          <p:cNvSpPr txBox="1">
            <a:spLocks noChangeArrowheads="1"/>
          </p:cNvSpPr>
          <p:nvPr/>
        </p:nvSpPr>
        <p:spPr bwMode="auto">
          <a:xfrm>
            <a:off x="1" y="1"/>
            <a:ext cx="11972924"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TW" altLang="en-US" sz="3000" b="1" dirty="0">
                <a:solidFill>
                  <a:srgbClr val="FF3300"/>
                </a:solidFill>
                <a:effectLst>
                  <a:outerShdw blurRad="38100" dist="38100" dir="2700000" algn="tl">
                    <a:srgbClr val="000000"/>
                  </a:outerShdw>
                </a:effectLst>
                <a:latin typeface="SimHei" panose="02010609060101010101" pitchFamily="49" charset="-122"/>
                <a:ea typeface="SimHei" panose="02010609060101010101" pitchFamily="49" charset="-122"/>
              </a:rPr>
              <a:t>真</a:t>
            </a:r>
            <a:r>
              <a:rPr lang="zh-CN" altLang="en-US" sz="3000" b="1" dirty="0">
                <a:solidFill>
                  <a:srgbClr val="FF3300"/>
                </a:solidFill>
                <a:effectLst>
                  <a:outerShdw blurRad="38100" dist="38100" dir="2700000" algn="tl">
                    <a:srgbClr val="000000"/>
                  </a:outerShdw>
                </a:effectLst>
                <a:latin typeface="SimHei" panose="02010609060101010101" pitchFamily="49" charset="-122"/>
                <a:ea typeface="SimHei" panose="02010609060101010101" pitchFamily="49" charset="-122"/>
              </a:rPr>
              <a:t>耶稣基督的再临</a:t>
            </a:r>
          </a:p>
          <a:p>
            <a:pPr eaLnBrk="1" hangingPunct="1">
              <a:defRPr/>
            </a:pP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真正的耶稣</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是</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要</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作为以色列及基督徒的</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救赎者</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而来。伊斯兰的末世论与圣经的</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，存着许多相反的说法。</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撒旦的策略</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就是当真耶稣再临的时候，地上</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早</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就有了一位自称为</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伊斯兰的</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耶稣，他就是</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圣经中所预言要来的</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假先知。</a:t>
            </a:r>
            <a:endParaRPr lang="zh-CN" altLang="zh-TW" sz="3000" b="1" dirty="0">
              <a:effectLst>
                <a:outerShdw blurRad="38100" dist="38100" dir="2700000" algn="tl">
                  <a:srgbClr val="FFFFFF"/>
                </a:outerShdw>
              </a:effectLst>
              <a:latin typeface="SimHei" panose="02010609060101010101" pitchFamily="49" charset="-122"/>
              <a:ea typeface="SimHei" panose="02010609060101010101" pitchFamily="49" charset="-122"/>
            </a:endParaRPr>
          </a:p>
          <a:p>
            <a:pPr eaLnBrk="1" hangingPunct="1">
              <a:defRPr/>
            </a:pPr>
            <a:endParaRPr lang="zh-CN" altLang="zh-TW" sz="3000" b="1" dirty="0">
              <a:effectLst>
                <a:outerShdw blurRad="38100" dist="38100" dir="2700000" algn="tl">
                  <a:srgbClr val="FFFFFF"/>
                </a:outerShdw>
              </a:effectLst>
              <a:latin typeface="SimHei" panose="02010609060101010101" pitchFamily="49" charset="-122"/>
              <a:ea typeface="SimHei" panose="02010609060101010101" pitchFamily="49" charset="-122"/>
            </a:endParaRPr>
          </a:p>
          <a:p>
            <a:pPr eaLnBrk="1" hangingPunct="1">
              <a:defRPr/>
            </a:pP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到时</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全世界的穆斯林</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，反而看</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真正的耶稣为</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宗教</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大骗子达加尔。</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末世时</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犹太人才承认耶稣为弥赛亚这个事实，</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将使</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穆斯林对这点</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更</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深信不疑。</a:t>
            </a:r>
            <a:endParaRPr lang="en-US" altLang="zh-CN" sz="3000" b="1" dirty="0">
              <a:effectLst>
                <a:outerShdw blurRad="38100" dist="38100" dir="2700000" algn="tl">
                  <a:srgbClr val="FFFFFF"/>
                </a:outerShdw>
              </a:effectLst>
              <a:latin typeface="SimHei" panose="02010609060101010101" pitchFamily="49" charset="-122"/>
              <a:ea typeface="SimHei" panose="02010609060101010101" pitchFamily="49" charset="-122"/>
            </a:endParaRPr>
          </a:p>
          <a:p>
            <a:pPr eaLnBrk="1" hangingPunct="1">
              <a:defRPr/>
            </a:pPr>
            <a:endParaRPr lang="en-US" altLang="zh-TW" sz="3000" b="1" dirty="0">
              <a:effectLst>
                <a:outerShdw blurRad="38100" dist="38100" dir="2700000" algn="tl">
                  <a:srgbClr val="FFFFFF"/>
                </a:outerShdw>
              </a:effectLst>
              <a:latin typeface="SimHei" panose="02010609060101010101" pitchFamily="49" charset="-122"/>
              <a:ea typeface="SimHei" panose="02010609060101010101" pitchFamily="49" charset="-122"/>
            </a:endParaRPr>
          </a:p>
          <a:p>
            <a:pPr eaLnBrk="1" hangingPunct="1">
              <a:defRPr/>
            </a:pP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圣经的</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先知</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，早</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就描述</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当</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耶稣</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第二次</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再临</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时，</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以色列</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人</a:t>
            </a:r>
            <a:r>
              <a:rPr lang="zh-CN"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才</a:t>
            </a:r>
            <a:r>
              <a:rPr lang="zh-TW" altLang="en-US" sz="3000" b="1" dirty="0">
                <a:effectLst>
                  <a:outerShdw blurRad="38100" dist="38100" dir="2700000" algn="tl">
                    <a:srgbClr val="FFFFFF"/>
                  </a:outerShdw>
                </a:effectLst>
                <a:latin typeface="SimHei" panose="02010609060101010101" pitchFamily="49" charset="-122"/>
                <a:ea typeface="SimHei" panose="02010609060101010101" pitchFamily="49" charset="-122"/>
              </a:rPr>
              <a:t>承认，耶稣基督原来是真的弭赛亚。</a:t>
            </a:r>
            <a:endParaRPr lang="en-US" altLang="zh-TW" sz="3000" b="1" dirty="0">
              <a:effectLst>
                <a:outerShdw blurRad="38100" dist="38100" dir="2700000" algn="tl">
                  <a:srgbClr val="FFFFFF"/>
                </a:outerShdw>
              </a:effectLst>
              <a:latin typeface="SimHei" panose="02010609060101010101" pitchFamily="49" charset="-122"/>
              <a:ea typeface="SimHei" panose="02010609060101010101" pitchFamily="49" charset="-122"/>
            </a:endParaRPr>
          </a:p>
        </p:txBody>
      </p:sp>
    </p:spTree>
    <p:extLst>
      <p:ext uri="{BB962C8B-B14F-4D97-AF65-F5344CB8AC3E}">
        <p14:creationId xmlns:p14="http://schemas.microsoft.com/office/powerpoint/2010/main" val="388863645"/>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263644A7-76BB-48FF-8D0E-02C4CA5F0969}" type="slidenum">
              <a:rPr lang="en-US" altLang="zh-SG"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164</a:t>
            </a:fld>
            <a:endParaRPr lang="en-US" altLang="zh-SG" sz="1200">
              <a:solidFill>
                <a:srgbClr val="898989"/>
              </a:solidFill>
              <a:latin typeface="Arial" panose="020B0604020202020204" pitchFamily="34" charset="0"/>
              <a:ea typeface="SimHei" panose="02010609060101010101" pitchFamily="49" charset="-122"/>
            </a:endParaRPr>
          </a:p>
        </p:txBody>
      </p:sp>
      <p:sp>
        <p:nvSpPr>
          <p:cNvPr id="17412" name="Text Box 4"/>
          <p:cNvSpPr txBox="1">
            <a:spLocks noChangeArrowheads="1"/>
          </p:cNvSpPr>
          <p:nvPr/>
        </p:nvSpPr>
        <p:spPr bwMode="auto">
          <a:xfrm>
            <a:off x="0" y="0"/>
            <a:ext cx="12192000" cy="6771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1" dirty="0">
                <a:solidFill>
                  <a:srgbClr val="0000FF"/>
                </a:solidFill>
                <a:latin typeface="Microsoft JhengHei" panose="020B0604030504040204" pitchFamily="34" charset="-120"/>
                <a:ea typeface="Microsoft JhengHei" panose="020B0604030504040204" pitchFamily="34" charset="-120"/>
              </a:rPr>
              <a:t>那日，我必定意灭绝来攻击耶路撒冷各国的民。我必将那施恩叫人恳求的灵，浇灌大卫家，和耶路撒冷的居民。他们必仰望我，就是他们所扎的。必为我悲哀，如丧独生子，又为我愁苦，如丧长子。（撒迦利亚书</a:t>
            </a:r>
            <a:r>
              <a:rPr lang="en-US" altLang="zh-CN" sz="2800" b="1" dirty="0">
                <a:solidFill>
                  <a:srgbClr val="0000FF"/>
                </a:solidFill>
                <a:latin typeface="Microsoft JhengHei" panose="020B0604030504040204" pitchFamily="34" charset="-120"/>
                <a:ea typeface="Microsoft JhengHei" panose="020B0604030504040204" pitchFamily="34" charset="-120"/>
              </a:rPr>
              <a:t>12</a:t>
            </a:r>
            <a:r>
              <a:rPr lang="zh-CN" altLang="en-US" sz="2800" b="1" dirty="0">
                <a:solidFill>
                  <a:srgbClr val="0000FF"/>
                </a:solidFill>
                <a:latin typeface="Microsoft JhengHei" panose="020B0604030504040204" pitchFamily="34" charset="-120"/>
                <a:ea typeface="Microsoft JhengHei" panose="020B0604030504040204" pitchFamily="34" charset="-120"/>
              </a:rPr>
              <a:t>：</a:t>
            </a:r>
            <a:r>
              <a:rPr lang="en-US" altLang="zh-CN" sz="2800" b="1" dirty="0">
                <a:solidFill>
                  <a:srgbClr val="0000FF"/>
                </a:solidFill>
                <a:latin typeface="Microsoft JhengHei" panose="020B0604030504040204" pitchFamily="34" charset="-120"/>
                <a:ea typeface="Microsoft JhengHei" panose="020B0604030504040204" pitchFamily="34" charset="-120"/>
              </a:rPr>
              <a:t>10</a:t>
            </a:r>
            <a:r>
              <a:rPr lang="zh-CN" altLang="en-US" sz="2800" b="1" dirty="0">
                <a:solidFill>
                  <a:srgbClr val="0000FF"/>
                </a:solidFill>
                <a:latin typeface="Microsoft JhengHei" panose="020B0604030504040204" pitchFamily="34" charset="-120"/>
                <a:ea typeface="Microsoft JhengHei" panose="020B0604030504040204" pitchFamily="34" charset="-120"/>
              </a:rPr>
              <a:t>）</a:t>
            </a:r>
            <a:endParaRPr lang="zh-CN" altLang="zh-TW" sz="2800" b="1" dirty="0">
              <a:solidFill>
                <a:srgbClr val="0000FF"/>
              </a:solidFill>
              <a:latin typeface="Microsoft JhengHei" panose="020B0604030504040204" pitchFamily="34" charset="-120"/>
              <a:ea typeface="Microsoft JhengHei" panose="020B0604030504040204" pitchFamily="34" charset="-120"/>
            </a:endParaRPr>
          </a:p>
          <a:p>
            <a:pPr eaLnBrk="1" hangingPunct="1">
              <a:defRPr/>
            </a:pPr>
            <a:endParaRPr lang="zh-CN" altLang="en-US" sz="2800" b="1" dirty="0">
              <a:solidFill>
                <a:srgbClr val="0000FF"/>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solidFill>
                  <a:srgbClr val="0000FF"/>
                </a:solidFill>
                <a:latin typeface="Microsoft JhengHei" panose="020B0604030504040204" pitchFamily="34" charset="-120"/>
                <a:ea typeface="Microsoft JhengHei" panose="020B0604030504040204" pitchFamily="34" charset="-120"/>
              </a:rPr>
              <a:t>耶和华的日子临近</a:t>
            </a:r>
            <a:r>
              <a:rPr lang="en-US" altLang="zh-CN" sz="2800" b="1" dirty="0">
                <a:solidFill>
                  <a:srgbClr val="0000FF"/>
                </a:solidFill>
                <a:latin typeface="Microsoft JhengHei" panose="020B0604030504040204" pitchFamily="34" charset="-120"/>
                <a:ea typeface="Microsoft JhengHei" panose="020B0604030504040204" pitchFamily="34" charset="-120"/>
              </a:rPr>
              <a:t>…</a:t>
            </a:r>
            <a:r>
              <a:rPr lang="zh-CN" altLang="en-US" sz="2800" b="1" dirty="0">
                <a:solidFill>
                  <a:srgbClr val="0000FF"/>
                </a:solidFill>
                <a:latin typeface="Microsoft JhengHei" panose="020B0604030504040204" pitchFamily="34" charset="-120"/>
                <a:ea typeface="Microsoft JhengHei" panose="020B0604030504040204" pitchFamily="34" charset="-120"/>
              </a:rPr>
              <a:t>那时耶和华必出去与那些国争战，好像从前争战一样。那日，他的脚必站在耶路撒冷前面朝东的橄榄山上。（亚书</a:t>
            </a:r>
            <a:r>
              <a:rPr lang="en-US" altLang="zh-CN" sz="2800" b="1" dirty="0">
                <a:solidFill>
                  <a:srgbClr val="0000FF"/>
                </a:solidFill>
                <a:latin typeface="Microsoft JhengHei" panose="020B0604030504040204" pitchFamily="34" charset="-120"/>
                <a:ea typeface="Microsoft JhengHei" panose="020B0604030504040204" pitchFamily="34" charset="-120"/>
              </a:rPr>
              <a:t>14</a:t>
            </a:r>
            <a:r>
              <a:rPr lang="zh-CN" altLang="en-US" sz="2800" b="1" dirty="0">
                <a:solidFill>
                  <a:srgbClr val="0000FF"/>
                </a:solidFill>
                <a:latin typeface="Microsoft JhengHei" panose="020B0604030504040204" pitchFamily="34" charset="-120"/>
                <a:ea typeface="Microsoft JhengHei" panose="020B0604030504040204" pitchFamily="34" charset="-120"/>
              </a:rPr>
              <a:t>：</a:t>
            </a:r>
            <a:r>
              <a:rPr lang="en-US" altLang="zh-CN" sz="2800" b="1" dirty="0">
                <a:solidFill>
                  <a:srgbClr val="0000FF"/>
                </a:solidFill>
                <a:latin typeface="Microsoft JhengHei" panose="020B0604030504040204" pitchFamily="34" charset="-120"/>
                <a:ea typeface="Microsoft JhengHei" panose="020B0604030504040204" pitchFamily="34" charset="-120"/>
              </a:rPr>
              <a:t>1</a:t>
            </a:r>
            <a:r>
              <a:rPr lang="zh-CN" altLang="en-US" sz="2800" b="1" dirty="0">
                <a:solidFill>
                  <a:srgbClr val="0000FF"/>
                </a:solidFill>
                <a:latin typeface="Microsoft JhengHei" panose="020B0604030504040204" pitchFamily="34" charset="-120"/>
                <a:ea typeface="Microsoft JhengHei" panose="020B0604030504040204" pitchFamily="34" charset="-120"/>
              </a:rPr>
              <a:t>，</a:t>
            </a:r>
            <a:r>
              <a:rPr lang="en-US" altLang="zh-CN" sz="2800" b="1" dirty="0">
                <a:solidFill>
                  <a:srgbClr val="0000FF"/>
                </a:solidFill>
                <a:latin typeface="Microsoft JhengHei" panose="020B0604030504040204" pitchFamily="34" charset="-120"/>
                <a:ea typeface="Microsoft JhengHei" panose="020B0604030504040204" pitchFamily="34" charset="-120"/>
              </a:rPr>
              <a:t>3</a:t>
            </a:r>
            <a:r>
              <a:rPr lang="zh-CN" altLang="en-US" sz="2800" b="1" dirty="0">
                <a:solidFill>
                  <a:srgbClr val="0000FF"/>
                </a:solidFill>
                <a:latin typeface="Microsoft JhengHei" panose="020B0604030504040204" pitchFamily="34" charset="-120"/>
                <a:ea typeface="Microsoft JhengHei" panose="020B0604030504040204" pitchFamily="34" charset="-120"/>
              </a:rPr>
              <a:t>，</a:t>
            </a:r>
            <a:r>
              <a:rPr lang="en-US" altLang="zh-CN" sz="2800" b="1" dirty="0">
                <a:solidFill>
                  <a:srgbClr val="0000FF"/>
                </a:solidFill>
                <a:latin typeface="Microsoft JhengHei" panose="020B0604030504040204" pitchFamily="34" charset="-120"/>
                <a:ea typeface="Microsoft JhengHei" panose="020B0604030504040204" pitchFamily="34" charset="-120"/>
              </a:rPr>
              <a:t>4</a:t>
            </a:r>
            <a:r>
              <a:rPr lang="zh-CN" altLang="en-US" sz="2800" b="1" dirty="0">
                <a:solidFill>
                  <a:srgbClr val="0000FF"/>
                </a:solidFill>
                <a:latin typeface="Microsoft JhengHei" panose="020B0604030504040204" pitchFamily="34" charset="-120"/>
                <a:ea typeface="Microsoft JhengHei" panose="020B0604030504040204" pitchFamily="34" charset="-120"/>
              </a:rPr>
              <a:t>）</a:t>
            </a:r>
            <a:endParaRPr lang="zh-CN" altLang="zh-TW" sz="2800" b="1" dirty="0">
              <a:solidFill>
                <a:srgbClr val="0000FF"/>
              </a:solidFill>
              <a:latin typeface="Microsoft JhengHei" panose="020B0604030504040204" pitchFamily="34" charset="-120"/>
              <a:ea typeface="Microsoft JhengHei" panose="020B0604030504040204" pitchFamily="34" charset="-120"/>
            </a:endParaRPr>
          </a:p>
          <a:p>
            <a:pPr eaLnBrk="1" hangingPunct="1">
              <a:defRPr/>
            </a:pPr>
            <a:endParaRPr lang="zh-CN" altLang="en-US" sz="2800" b="1" dirty="0">
              <a:solidFill>
                <a:srgbClr val="0000FF"/>
              </a:solidFill>
              <a:latin typeface="Microsoft JhengHei" panose="020B0604030504040204" pitchFamily="34" charset="-120"/>
              <a:ea typeface="Microsoft JhengHei" panose="020B0604030504040204" pitchFamily="34" charset="-120"/>
            </a:endParaRPr>
          </a:p>
          <a:p>
            <a:pPr eaLnBrk="1" hangingPunct="1">
              <a:defRPr/>
            </a:pPr>
            <a:r>
              <a:rPr lang="zh-CN" altLang="en-US" sz="2800" b="1" dirty="0">
                <a:solidFill>
                  <a:srgbClr val="0000FF"/>
                </a:solidFill>
                <a:latin typeface="Microsoft JhengHei" panose="020B0604030504040204" pitchFamily="34" charset="-120"/>
                <a:ea typeface="Microsoft JhengHei" panose="020B0604030504040204" pitchFamily="34" charset="-120"/>
              </a:rPr>
              <a:t>于是以色列全家都要得救，如经上所记，必有一位救主，从锡安出来，要消除雅各家的一切罪恶。（罗马书</a:t>
            </a:r>
            <a:r>
              <a:rPr lang="en-US" altLang="zh-CN" sz="2800" b="1" dirty="0">
                <a:solidFill>
                  <a:srgbClr val="0000FF"/>
                </a:solidFill>
                <a:latin typeface="Microsoft JhengHei" panose="020B0604030504040204" pitchFamily="34" charset="-120"/>
                <a:ea typeface="Microsoft JhengHei" panose="020B0604030504040204" pitchFamily="34" charset="-120"/>
              </a:rPr>
              <a:t>11</a:t>
            </a:r>
            <a:r>
              <a:rPr lang="zh-CN" altLang="en-US" sz="2800" b="1" dirty="0">
                <a:solidFill>
                  <a:srgbClr val="0000FF"/>
                </a:solidFill>
                <a:latin typeface="Microsoft JhengHei" panose="020B0604030504040204" pitchFamily="34" charset="-120"/>
                <a:ea typeface="Microsoft JhengHei" panose="020B0604030504040204" pitchFamily="34" charset="-120"/>
              </a:rPr>
              <a:t>：</a:t>
            </a:r>
            <a:r>
              <a:rPr lang="en-US" altLang="zh-CN" sz="2800" b="1" dirty="0">
                <a:solidFill>
                  <a:srgbClr val="0000FF"/>
                </a:solidFill>
                <a:latin typeface="Microsoft JhengHei" panose="020B0604030504040204" pitchFamily="34" charset="-120"/>
                <a:ea typeface="Microsoft JhengHei" panose="020B0604030504040204" pitchFamily="34" charset="-120"/>
              </a:rPr>
              <a:t>26</a:t>
            </a:r>
            <a:r>
              <a:rPr lang="zh-CN" altLang="en-US" sz="2800" b="1" dirty="0">
                <a:solidFill>
                  <a:srgbClr val="0000FF"/>
                </a:solidFill>
                <a:latin typeface="Microsoft JhengHei" panose="020B0604030504040204" pitchFamily="34" charset="-120"/>
                <a:ea typeface="Microsoft JhengHei" panose="020B0604030504040204" pitchFamily="34" charset="-120"/>
              </a:rPr>
              <a:t>）</a:t>
            </a:r>
            <a:endParaRPr lang="en-US" altLang="zh-CN" sz="2800" b="1" dirty="0">
              <a:solidFill>
                <a:srgbClr val="0000FF"/>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2800" b="1" dirty="0">
                <a:solidFill>
                  <a:srgbClr val="FF0000"/>
                </a:solidFill>
                <a:latin typeface="Microsoft JhengHei" panose="020B0604030504040204" pitchFamily="34" charset="-120"/>
                <a:ea typeface="Microsoft JhengHei" panose="020B0604030504040204" pitchFamily="34" charset="-120"/>
              </a:rPr>
              <a:t>我们看到，真耶稣再临是要“灭绝来攻击耶路撒冷各国的民”</a:t>
            </a:r>
            <a:r>
              <a:rPr lang="zh-CN" altLang="en-US" sz="2800" b="1" dirty="0">
                <a:solidFill>
                  <a:srgbClr val="000099"/>
                </a:solidFill>
                <a:latin typeface="Microsoft JhengHei" panose="020B0604030504040204" pitchFamily="34" charset="-120"/>
                <a:ea typeface="Microsoft JhengHei" panose="020B0604030504040204" pitchFamily="34" charset="-120"/>
              </a:rPr>
              <a:t>：</a:t>
            </a:r>
            <a:r>
              <a:rPr lang="en-US" altLang="zh-CN" sz="2800" b="1" dirty="0">
                <a:solidFill>
                  <a:srgbClr val="000099"/>
                </a:solidFill>
                <a:latin typeface="Microsoft JhengHei" panose="020B0604030504040204" pitchFamily="34" charset="-120"/>
                <a:ea typeface="Microsoft JhengHei" panose="020B0604030504040204" pitchFamily="34" charset="-120"/>
              </a:rPr>
              <a:t>               </a:t>
            </a:r>
            <a:r>
              <a:rPr lang="zh-CN" altLang="en-US" sz="2800" b="1" dirty="0">
                <a:solidFill>
                  <a:srgbClr val="000099"/>
                </a:solidFill>
                <a:latin typeface="Microsoft JhengHei" panose="020B0604030504040204" pitchFamily="34" charset="-120"/>
                <a:ea typeface="Microsoft JhengHei" panose="020B0604030504040204" pitchFamily="34" charset="-120"/>
              </a:rPr>
              <a:t>“他的脚必站在耶路撒冷</a:t>
            </a:r>
            <a:r>
              <a:rPr lang="zh-TW" altLang="en-US" sz="2800" b="1" dirty="0">
                <a:solidFill>
                  <a:srgbClr val="000099"/>
                </a:solidFill>
                <a:latin typeface="Microsoft JhengHei" panose="020B0604030504040204" pitchFamily="34" charset="-120"/>
                <a:ea typeface="Microsoft JhengHei" panose="020B0604030504040204" pitchFamily="34" charset="-120"/>
              </a:rPr>
              <a:t>，</a:t>
            </a:r>
            <a:r>
              <a:rPr lang="zh-CN" altLang="en-US" sz="2800" b="1" dirty="0">
                <a:solidFill>
                  <a:srgbClr val="000099"/>
                </a:solidFill>
                <a:latin typeface="Microsoft JhengHei" panose="020B0604030504040204" pitchFamily="34" charset="-120"/>
                <a:ea typeface="Microsoft JhengHei" panose="020B0604030504040204" pitchFamily="34" charset="-120"/>
              </a:rPr>
              <a:t>前面朝东的橄榄山上”</a:t>
            </a:r>
            <a:r>
              <a:rPr lang="zh-CN" altLang="en-US" sz="2800" b="1" dirty="0">
                <a:latin typeface="Microsoft JhengHei" panose="020B0604030504040204" pitchFamily="34" charset="-120"/>
                <a:ea typeface="Microsoft JhengHei" panose="020B0604030504040204" pitchFamily="34" charset="-120"/>
              </a:rPr>
              <a:t>。耶稣将实实在在地出现在以色列。那时，那些住在以色列的居民可以看见</a:t>
            </a:r>
            <a:r>
              <a:rPr lang="zh-TW" altLang="en-US" sz="2800" b="1" dirty="0">
                <a:latin typeface="Microsoft JhengHei" panose="020B0604030504040204" pitchFamily="34" charset="-120"/>
                <a:ea typeface="Microsoft JhengHei" panose="020B0604030504040204" pitchFamily="34" charset="-120"/>
              </a:rPr>
              <a:t>祂</a:t>
            </a:r>
            <a:r>
              <a:rPr lang="zh-CN" altLang="en-US" sz="2800" b="1" dirty="0">
                <a:latin typeface="Microsoft JhengHei" panose="020B0604030504040204" pitchFamily="34" charset="-120"/>
                <a:ea typeface="Microsoft JhengHei" panose="020B0604030504040204" pitchFamily="34" charset="-120"/>
              </a:rPr>
              <a:t>，并意识到祂就是</a:t>
            </a:r>
            <a:r>
              <a:rPr lang="zh-CN" altLang="en-US" sz="2800" b="1" dirty="0">
                <a:solidFill>
                  <a:srgbClr val="000099"/>
                </a:solidFill>
                <a:latin typeface="Microsoft JhengHei" panose="020B0604030504040204" pitchFamily="34" charset="-120"/>
                <a:ea typeface="Microsoft JhengHei" panose="020B0604030504040204" pitchFamily="34" charset="-120"/>
              </a:rPr>
              <a:t>“他所扎的那位，他们必为他悲哀”。</a:t>
            </a:r>
            <a:r>
              <a:rPr lang="zh-CN" altLang="en-US" sz="2800" b="1" dirty="0">
                <a:latin typeface="Microsoft JhengHei" panose="020B0604030504040204" pitchFamily="34" charset="-120"/>
                <a:ea typeface="Microsoft JhengHei" panose="020B0604030504040204" pitchFamily="34" charset="-120"/>
              </a:rPr>
              <a:t>绝大部分的犹太人要到末世，他们的心里才会明白和承认</a:t>
            </a:r>
            <a:r>
              <a:rPr lang="zh-TW" altLang="en-US"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耶稣才是他们的弥赛亚和神圣的救主，</a:t>
            </a:r>
            <a:r>
              <a:rPr lang="zh-CN" altLang="en-US" sz="2800" b="1" dirty="0">
                <a:solidFill>
                  <a:srgbClr val="000099"/>
                </a:solidFill>
                <a:latin typeface="Microsoft JhengHei" panose="020B0604030504040204" pitchFamily="34" charset="-120"/>
                <a:ea typeface="Microsoft JhengHei" panose="020B0604030504040204" pitchFamily="34" charset="-120"/>
              </a:rPr>
              <a:t>“于是以色列全家都要得救”</a:t>
            </a:r>
            <a:r>
              <a:rPr lang="zh-CN" altLang="en-US" sz="2800" dirty="0">
                <a:effectLst>
                  <a:outerShdw blurRad="38100" dist="38100" dir="2700000" algn="tl">
                    <a:srgbClr val="FFFFFF"/>
                  </a:outerShdw>
                </a:effectLst>
              </a:rPr>
              <a:t>。</a:t>
            </a:r>
            <a:endParaRPr lang="zh-SG" altLang="en-US" sz="2800" b="1" dirty="0">
              <a:solidFill>
                <a:srgbClr val="0000FF"/>
              </a:solidFill>
              <a:effectLst>
                <a:outerShdw blurRad="38100" dist="38100" dir="2700000" algn="tl">
                  <a:srgbClr val="000000"/>
                </a:outerShdw>
              </a:effectLst>
            </a:endParaRPr>
          </a:p>
        </p:txBody>
      </p:sp>
    </p:spTree>
    <p:extLst>
      <p:ext uri="{BB962C8B-B14F-4D97-AF65-F5344CB8AC3E}">
        <p14:creationId xmlns:p14="http://schemas.microsoft.com/office/powerpoint/2010/main" val="3686259509"/>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318F0870-73F7-4407-8541-5DD59D6D676D}" type="slidenum">
              <a:rPr lang="en-US" altLang="zh-SG"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165</a:t>
            </a:fld>
            <a:endParaRPr lang="en-US" altLang="zh-SG" sz="1200">
              <a:solidFill>
                <a:srgbClr val="898989"/>
              </a:solidFill>
              <a:latin typeface="Arial" panose="020B0604020202020204" pitchFamily="34" charset="0"/>
              <a:ea typeface="SimHei" panose="02010609060101010101" pitchFamily="49" charset="-122"/>
            </a:endParaRPr>
          </a:p>
        </p:txBody>
      </p:sp>
      <p:sp>
        <p:nvSpPr>
          <p:cNvPr id="20484" name="Text Box 4"/>
          <p:cNvSpPr txBox="1">
            <a:spLocks noChangeArrowheads="1"/>
          </p:cNvSpPr>
          <p:nvPr/>
        </p:nvSpPr>
        <p:spPr bwMode="auto">
          <a:xfrm>
            <a:off x="1" y="1"/>
            <a:ext cx="12192000" cy="6771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1" dirty="0">
                <a:solidFill>
                  <a:srgbClr val="FF3300"/>
                </a:solidFill>
                <a:latin typeface="Microsoft JhengHei" panose="020B0604030504040204" pitchFamily="34" charset="-120"/>
                <a:ea typeface="Microsoft JhengHei" panose="020B0604030504040204" pitchFamily="34" charset="-120"/>
              </a:rPr>
              <a:t>伊斯兰</a:t>
            </a:r>
            <a:r>
              <a:rPr lang="zh-TW" altLang="en-US" sz="2800" b="1" dirty="0">
                <a:solidFill>
                  <a:srgbClr val="FF3300"/>
                </a:solidFill>
                <a:latin typeface="Microsoft JhengHei" panose="020B0604030504040204" pitchFamily="34" charset="-120"/>
                <a:ea typeface="Microsoft JhengHei" panose="020B0604030504040204" pitchFamily="34" charset="-120"/>
              </a:rPr>
              <a:t>的圣训，正好持相反的论点：</a:t>
            </a:r>
            <a:endParaRPr lang="zh-CN" altLang="en-US" sz="2800" b="1" dirty="0">
              <a:solidFill>
                <a:srgbClr val="FF3300"/>
              </a:solidFill>
              <a:latin typeface="Microsoft JhengHei" panose="020B0604030504040204" pitchFamily="34" charset="-120"/>
              <a:ea typeface="Microsoft JhengHei" panose="020B0604030504040204" pitchFamily="34" charset="-120"/>
            </a:endParaRPr>
          </a:p>
          <a:p>
            <a:pPr eaLnBrk="1" hangingPunct="1">
              <a:defRPr/>
            </a:pPr>
            <a:r>
              <a:rPr lang="zh-TW" altLang="en-US" sz="2800" b="1" dirty="0">
                <a:latin typeface="Microsoft JhengHei" panose="020B0604030504040204" pitchFamily="34" charset="-120"/>
                <a:ea typeface="Microsoft JhengHei" panose="020B0604030504040204" pitchFamily="34" charset="-120"/>
              </a:rPr>
              <a:t>根据</a:t>
            </a:r>
            <a:r>
              <a:rPr lang="zh-CN" altLang="en-US" sz="2800" b="1" dirty="0">
                <a:latin typeface="Microsoft JhengHei" panose="020B0604030504040204" pitchFamily="34" charset="-120"/>
                <a:ea typeface="Microsoft JhengHei" panose="020B0604030504040204" pitchFamily="34" charset="-120"/>
              </a:rPr>
              <a:t>伊斯兰</a:t>
            </a:r>
            <a:r>
              <a:rPr lang="zh-TW" altLang="en-US" sz="2800" b="1" dirty="0">
                <a:latin typeface="Microsoft JhengHei" panose="020B0604030504040204" pitchFamily="34" charset="-120"/>
                <a:ea typeface="Microsoft JhengHei" panose="020B0604030504040204" pitchFamily="34" charset="-120"/>
              </a:rPr>
              <a:t>的说法</a:t>
            </a:r>
            <a:r>
              <a:rPr lang="zh-CN" altLang="en-US" sz="2800" b="1" dirty="0">
                <a:latin typeface="Microsoft JhengHei" panose="020B0604030504040204" pitchFamily="34" charset="-120"/>
                <a:ea typeface="Microsoft JhengHei" panose="020B0604030504040204" pitchFamily="34" charset="-120"/>
              </a:rPr>
              <a:t>，穆斯林</a:t>
            </a:r>
            <a:r>
              <a:rPr lang="zh-TW" altLang="en-US" sz="2800" b="1" dirty="0">
                <a:latin typeface="Microsoft JhengHei" panose="020B0604030504040204" pitchFamily="34" charset="-120"/>
                <a:ea typeface="Microsoft JhengHei" panose="020B0604030504040204" pitchFamily="34" charset="-120"/>
              </a:rPr>
              <a:t>期</a:t>
            </a:r>
            <a:r>
              <a:rPr lang="zh-CN" altLang="en-US" sz="2800" b="1" dirty="0">
                <a:latin typeface="Microsoft JhengHei" panose="020B0604030504040204" pitchFamily="34" charset="-120"/>
                <a:ea typeface="Microsoft JhengHei" panose="020B0604030504040204" pitchFamily="34" charset="-120"/>
              </a:rPr>
              <a:t>望</a:t>
            </a:r>
            <a:r>
              <a:rPr lang="zh-TW" altLang="en-US" sz="2800" b="1" dirty="0">
                <a:latin typeface="Microsoft JhengHei" panose="020B0604030504040204" pitchFamily="34" charset="-120"/>
                <a:ea typeface="Microsoft JhengHei" panose="020B0604030504040204" pitchFamily="34" charset="-120"/>
              </a:rPr>
              <a:t>看见</a:t>
            </a:r>
            <a:r>
              <a:rPr lang="zh-CN" altLang="en-US" sz="2800" b="1" dirty="0">
                <a:latin typeface="Microsoft JhengHei" panose="020B0604030504040204" pitchFamily="34" charset="-120"/>
                <a:ea typeface="Microsoft JhengHei" panose="020B0604030504040204" pitchFamily="34" charset="-120"/>
              </a:rPr>
              <a:t>犹太人承认达加尔为</a:t>
            </a:r>
            <a:r>
              <a:rPr lang="zh-TW" altLang="en-US" sz="2800" b="1" dirty="0">
                <a:latin typeface="Microsoft JhengHei" panose="020B0604030504040204" pitchFamily="34" charset="-120"/>
                <a:ea typeface="Microsoft JhengHei" panose="020B0604030504040204" pitchFamily="34" charset="-120"/>
              </a:rPr>
              <a:t>他们</a:t>
            </a:r>
            <a:r>
              <a:rPr lang="zh-CN" altLang="en-US" sz="2800" b="1" dirty="0">
                <a:latin typeface="Microsoft JhengHei" panose="020B0604030504040204" pitchFamily="34" charset="-120"/>
                <a:ea typeface="Microsoft JhengHei" panose="020B0604030504040204" pitchFamily="34" charset="-120"/>
              </a:rPr>
              <a:t>的弥赛亚，这样一来，</a:t>
            </a:r>
            <a:r>
              <a:rPr lang="zh-TW" altLang="en-US" sz="2800" b="1" dirty="0">
                <a:latin typeface="Microsoft JhengHei" panose="020B0604030504040204" pitchFamily="34" charset="-120"/>
                <a:ea typeface="Microsoft JhengHei" panose="020B0604030504040204" pitchFamily="34" charset="-120"/>
              </a:rPr>
              <a:t>不论是</a:t>
            </a:r>
            <a:r>
              <a:rPr lang="zh-CN" altLang="en-US" sz="2800" b="1" dirty="0">
                <a:latin typeface="Microsoft JhengHei" panose="020B0604030504040204" pitchFamily="34" charset="-120"/>
                <a:ea typeface="Microsoft JhengHei" panose="020B0604030504040204" pitchFamily="34" charset="-120"/>
              </a:rPr>
              <a:t>伊斯兰</a:t>
            </a:r>
            <a:r>
              <a:rPr lang="zh-TW" altLang="en-US" sz="2800" b="1" dirty="0">
                <a:latin typeface="Microsoft JhengHei" panose="020B0604030504040204" pitchFamily="34" charset="-120"/>
                <a:ea typeface="Microsoft JhengHei" panose="020B0604030504040204" pitchFamily="34" charset="-120"/>
              </a:rPr>
              <a:t>所说</a:t>
            </a:r>
            <a:r>
              <a:rPr lang="zh-CN" altLang="en-US" sz="2800" b="1" dirty="0">
                <a:latin typeface="Microsoft JhengHei" panose="020B0604030504040204" pitchFamily="34" charset="-120"/>
                <a:ea typeface="Microsoft JhengHei" panose="020B0604030504040204" pitchFamily="34" charset="-120"/>
              </a:rPr>
              <a:t>的，</a:t>
            </a:r>
            <a:r>
              <a:rPr lang="zh-TW" altLang="en-US" sz="2800" b="1" dirty="0">
                <a:latin typeface="Microsoft JhengHei" panose="020B0604030504040204" pitchFamily="34" charset="-120"/>
                <a:ea typeface="Microsoft JhengHei" panose="020B0604030504040204" pitchFamily="34" charset="-120"/>
              </a:rPr>
              <a:t>或者是</a:t>
            </a:r>
            <a:r>
              <a:rPr lang="zh-CN" altLang="en-US" sz="2800" b="1" dirty="0">
                <a:latin typeface="Microsoft JhengHei" panose="020B0604030504040204" pitchFamily="34" charset="-120"/>
                <a:ea typeface="Microsoft JhengHei" panose="020B0604030504040204" pitchFamily="34" charset="-120"/>
              </a:rPr>
              <a:t>圣经</a:t>
            </a:r>
            <a:r>
              <a:rPr lang="zh-TW" altLang="en-US" sz="2800" b="1" dirty="0">
                <a:latin typeface="Microsoft JhengHei" panose="020B0604030504040204" pitchFamily="34" charset="-120"/>
                <a:ea typeface="Microsoft JhengHei" panose="020B0604030504040204" pitchFamily="34" charset="-120"/>
              </a:rPr>
              <a:t>所说</a:t>
            </a:r>
            <a:r>
              <a:rPr lang="zh-CN" altLang="en-US" sz="2800" b="1" dirty="0">
                <a:latin typeface="Microsoft JhengHei" panose="020B0604030504040204" pitchFamily="34" charset="-120"/>
                <a:ea typeface="Microsoft JhengHei" panose="020B0604030504040204" pitchFamily="34" charset="-120"/>
              </a:rPr>
              <a:t>的耶稣</a:t>
            </a:r>
            <a:r>
              <a:rPr lang="zh-TW" altLang="en-US" sz="2800" b="1" dirty="0">
                <a:latin typeface="Microsoft JhengHei" panose="020B0604030504040204" pitchFamily="34" charset="-120"/>
                <a:ea typeface="Microsoft JhengHei" panose="020B0604030504040204" pitchFamily="34" charset="-120"/>
              </a:rPr>
              <a:t>，都</a:t>
            </a:r>
            <a:r>
              <a:rPr lang="zh-CN" altLang="en-US" sz="2800" b="1" dirty="0">
                <a:latin typeface="Microsoft JhengHei" panose="020B0604030504040204" pitchFamily="34" charset="-120"/>
                <a:ea typeface="Microsoft JhengHei" panose="020B0604030504040204" pitchFamily="34" charset="-120"/>
              </a:rPr>
              <a:t>将应验</a:t>
            </a:r>
            <a:r>
              <a:rPr lang="zh-TW" altLang="en-US" sz="2800" b="1" dirty="0">
                <a:latin typeface="Microsoft JhengHei" panose="020B0604030504040204" pitchFamily="34" charset="-120"/>
                <a:ea typeface="Microsoft JhengHei" panose="020B0604030504040204" pitchFamily="34" charset="-120"/>
              </a:rPr>
              <a:t>了</a:t>
            </a:r>
            <a:r>
              <a:rPr lang="zh-CN" altLang="en-US" sz="2800" b="1" dirty="0">
                <a:latin typeface="Microsoft JhengHei" panose="020B0604030504040204" pitchFamily="34" charset="-120"/>
                <a:ea typeface="Microsoft JhengHei" panose="020B0604030504040204" pitchFamily="34" charset="-120"/>
              </a:rPr>
              <a:t>达加尔的三个最主要的预言。 </a:t>
            </a:r>
            <a:r>
              <a:rPr lang="zh-CN" altLang="en-US" sz="2800" b="1" dirty="0">
                <a:solidFill>
                  <a:srgbClr val="0000FF"/>
                </a:solidFill>
                <a:latin typeface="Microsoft JhengHei" panose="020B0604030504040204" pitchFamily="34" charset="-120"/>
                <a:ea typeface="Microsoft JhengHei" panose="020B0604030504040204" pitchFamily="34" charset="-120"/>
              </a:rPr>
              <a:t>一个自称为神</a:t>
            </a:r>
            <a:r>
              <a:rPr lang="zh-TW" altLang="en-US" sz="2800" b="1" dirty="0">
                <a:solidFill>
                  <a:srgbClr val="0000FF"/>
                </a:solidFill>
                <a:latin typeface="Microsoft JhengHei" panose="020B0604030504040204" pitchFamily="34" charset="-120"/>
                <a:ea typeface="Microsoft JhengHei" panose="020B0604030504040204" pitchFamily="34" charset="-120"/>
              </a:rPr>
              <a:t>，</a:t>
            </a:r>
            <a:r>
              <a:rPr lang="zh-CN" altLang="en-US" sz="2800" b="1" dirty="0">
                <a:solidFill>
                  <a:srgbClr val="0000FF"/>
                </a:solidFill>
                <a:latin typeface="Microsoft JhengHei" panose="020B0604030504040204" pitchFamily="34" charset="-120"/>
                <a:ea typeface="Microsoft JhengHei" panose="020B0604030504040204" pitchFamily="34" charset="-120"/>
              </a:rPr>
              <a:t>自称为耶稣基督</a:t>
            </a:r>
            <a:r>
              <a:rPr lang="zh-TW" altLang="en-US" sz="2800" b="1" dirty="0">
                <a:solidFill>
                  <a:srgbClr val="0000FF"/>
                </a:solidFill>
                <a:latin typeface="Microsoft JhengHei" panose="020B0604030504040204" pitchFamily="34" charset="-120"/>
                <a:ea typeface="Microsoft JhengHei" panose="020B0604030504040204" pitchFamily="34" charset="-120"/>
              </a:rPr>
              <a:t>，自称为</a:t>
            </a:r>
            <a:r>
              <a:rPr lang="zh-CN" altLang="en-US" sz="2800" b="1" dirty="0">
                <a:solidFill>
                  <a:srgbClr val="0000FF"/>
                </a:solidFill>
                <a:latin typeface="Microsoft JhengHei" panose="020B0604030504040204" pitchFamily="34" charset="-120"/>
                <a:ea typeface="Microsoft JhengHei" panose="020B0604030504040204" pitchFamily="34" charset="-120"/>
              </a:rPr>
              <a:t>犹太弥赛亚的人</a:t>
            </a:r>
            <a:r>
              <a:rPr lang="zh-CN" altLang="en-US" sz="2800" b="1" dirty="0">
                <a:latin typeface="Microsoft JhengHei" panose="020B0604030504040204" pitchFamily="34" charset="-120"/>
                <a:ea typeface="Microsoft JhengHei" panose="020B0604030504040204" pitchFamily="34" charset="-120"/>
              </a:rPr>
              <a:t>。</a:t>
            </a:r>
            <a:endParaRPr lang="zh-CN" altLang="zh-TW" sz="2800" b="1" dirty="0">
              <a:latin typeface="Microsoft JhengHei" panose="020B0604030504040204" pitchFamily="34" charset="-120"/>
              <a:ea typeface="Microsoft JhengHei" panose="020B0604030504040204" pitchFamily="34" charset="-120"/>
            </a:endParaRPr>
          </a:p>
          <a:p>
            <a:pPr eaLnBrk="1" hangingPunct="1">
              <a:defRPr/>
            </a:pPr>
            <a:endParaRPr lang="zh-CN" altLang="zh-TW" sz="2800" b="1" dirty="0">
              <a:latin typeface="Microsoft JhengHei" panose="020B0604030504040204" pitchFamily="34" charset="-120"/>
              <a:ea typeface="Microsoft JhengHei" panose="020B0604030504040204" pitchFamily="34" charset="-120"/>
            </a:endParaRPr>
          </a:p>
          <a:p>
            <a:pPr eaLnBrk="1" hangingPunct="1">
              <a:defRPr/>
            </a:pPr>
            <a:r>
              <a:rPr lang="zh-CN" altLang="en-US" sz="2800" b="1" dirty="0">
                <a:latin typeface="Microsoft JhengHei" panose="020B0604030504040204" pitchFamily="34" charset="-120"/>
                <a:ea typeface="Microsoft JhengHei" panose="020B0604030504040204" pitchFamily="34" charset="-120"/>
              </a:rPr>
              <a:t>很明显，这些</a:t>
            </a:r>
            <a:r>
              <a:rPr lang="zh-TW" altLang="en-US" sz="2800" b="1" dirty="0">
                <a:latin typeface="Microsoft JhengHei" panose="020B0604030504040204" pitchFamily="34" charset="-120"/>
                <a:ea typeface="Microsoft JhengHei" panose="020B0604030504040204" pitchFamily="34" charset="-120"/>
              </a:rPr>
              <a:t>圣训</a:t>
            </a:r>
            <a:r>
              <a:rPr lang="zh-CN" altLang="en-US" sz="2800" b="1" dirty="0">
                <a:latin typeface="Microsoft JhengHei" panose="020B0604030504040204" pitchFamily="34" charset="-120"/>
                <a:ea typeface="Microsoft JhengHei" panose="020B0604030504040204" pitchFamily="34" charset="-120"/>
              </a:rPr>
              <a:t>必将被撒旦所利用，不但用以防止全地的穆斯林</a:t>
            </a:r>
            <a:r>
              <a:rPr lang="zh-TW" altLang="en-US"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接受来临的真耶稣，而且还将煽动他们一起攻击真耶稣。想一想穆斯林护教家奥萨马．阿卜杜拉（</a:t>
            </a:r>
            <a:r>
              <a:rPr lang="en-US" altLang="zh-CN" sz="2800" b="1" dirty="0" err="1">
                <a:latin typeface="Microsoft JhengHei" panose="020B0604030504040204" pitchFamily="34" charset="-120"/>
                <a:ea typeface="Microsoft JhengHei" panose="020B0604030504040204" pitchFamily="34" charset="-120"/>
              </a:rPr>
              <a:t>Osamah</a:t>
            </a:r>
            <a:r>
              <a:rPr lang="en-US" altLang="zh-CN" sz="2800" b="1" dirty="0">
                <a:latin typeface="Microsoft JhengHei" panose="020B0604030504040204" pitchFamily="34" charset="-120"/>
                <a:ea typeface="Microsoft JhengHei" panose="020B0604030504040204" pitchFamily="34" charset="-120"/>
              </a:rPr>
              <a:t> Abdallah</a:t>
            </a:r>
            <a:r>
              <a:rPr lang="zh-CN" altLang="en-US" sz="2800" b="1" dirty="0">
                <a:latin typeface="Microsoft JhengHei" panose="020B0604030504040204" pitchFamily="34" charset="-120"/>
                <a:ea typeface="Microsoft JhengHei" panose="020B0604030504040204" pitchFamily="34" charset="-120"/>
              </a:rPr>
              <a:t>）下面的一段话吧。有</a:t>
            </a:r>
            <a:r>
              <a:rPr lang="zh-TW" altLang="en-US" sz="2800" b="1" dirty="0">
                <a:latin typeface="Microsoft JhengHei" panose="020B0604030504040204" pitchFamily="34" charset="-120"/>
                <a:ea typeface="Microsoft JhengHei" panose="020B0604030504040204" pitchFamily="34" charset="-120"/>
              </a:rPr>
              <a:t>人</a:t>
            </a:r>
            <a:r>
              <a:rPr lang="zh-CN" altLang="en-US" sz="2800" b="1" dirty="0">
                <a:latin typeface="Microsoft JhengHei" panose="020B0604030504040204" pitchFamily="34" charset="-120"/>
                <a:ea typeface="Microsoft JhengHei" panose="020B0604030504040204" pitchFamily="34" charset="-120"/>
              </a:rPr>
              <a:t>问</a:t>
            </a:r>
            <a:r>
              <a:rPr lang="zh-TW" altLang="en-US" sz="2800" b="1" dirty="0">
                <a:latin typeface="Microsoft JhengHei" panose="020B0604030504040204" pitchFamily="34" charset="-120"/>
                <a:ea typeface="Microsoft JhengHei" panose="020B0604030504040204" pitchFamily="34" charset="-120"/>
              </a:rPr>
              <a:t>他</a:t>
            </a:r>
            <a:r>
              <a:rPr lang="zh-CN" altLang="en-US" sz="2800" b="1" dirty="0">
                <a:latin typeface="Microsoft JhengHei" panose="020B0604030504040204" pitchFamily="34" charset="-120"/>
                <a:ea typeface="Microsoft JhengHei" panose="020B0604030504040204" pitchFamily="34" charset="-120"/>
              </a:rPr>
              <a:t>，“穆斯林</a:t>
            </a:r>
            <a:r>
              <a:rPr lang="zh-TW" altLang="en-US" sz="2800" b="1" dirty="0">
                <a:latin typeface="Microsoft JhengHei" panose="020B0604030504040204" pitchFamily="34" charset="-120"/>
                <a:ea typeface="Microsoft JhengHei" panose="020B0604030504040204" pitchFamily="34" charset="-120"/>
              </a:rPr>
              <a:t>所</a:t>
            </a:r>
            <a:r>
              <a:rPr lang="zh-CN" altLang="en-US" sz="2800" b="1" dirty="0">
                <a:latin typeface="Microsoft JhengHei" panose="020B0604030504040204" pitchFamily="34" charset="-120"/>
                <a:ea typeface="Microsoft JhengHei" panose="020B0604030504040204" pitchFamily="34" charset="-120"/>
              </a:rPr>
              <a:t>相信</a:t>
            </a:r>
            <a:r>
              <a:rPr lang="zh-TW" altLang="en-US" sz="2800" b="1" dirty="0">
                <a:latin typeface="Microsoft JhengHei" panose="020B0604030504040204" pitchFamily="34" charset="-120"/>
                <a:ea typeface="Microsoft JhengHei" panose="020B0604030504040204" pitchFamily="34" charset="-120"/>
              </a:rPr>
              <a:t>的</a:t>
            </a:r>
            <a:r>
              <a:rPr lang="zh-CN" altLang="en-US" sz="2800" b="1" dirty="0">
                <a:latin typeface="Microsoft JhengHei" panose="020B0604030504040204" pitchFamily="34" charset="-120"/>
                <a:ea typeface="Microsoft JhengHei" panose="020B0604030504040204" pitchFamily="34" charset="-120"/>
              </a:rPr>
              <a:t>世界末日</a:t>
            </a:r>
            <a:r>
              <a:rPr lang="zh-TW" altLang="en-US" sz="2800" b="1" dirty="0">
                <a:latin typeface="Microsoft JhengHei" panose="020B0604030504040204" pitchFamily="34" charset="-120"/>
                <a:ea typeface="Microsoft JhengHei" panose="020B0604030504040204" pitchFamily="34" charset="-120"/>
              </a:rPr>
              <a:t>，会有什么</a:t>
            </a:r>
            <a:r>
              <a:rPr lang="zh-CN" altLang="en-US" sz="2800" b="1" dirty="0">
                <a:latin typeface="Microsoft JhengHei" panose="020B0604030504040204" pitchFamily="34" charset="-120"/>
                <a:ea typeface="Microsoft JhengHei" panose="020B0604030504040204" pitchFamily="34" charset="-120"/>
              </a:rPr>
              <a:t>呢？耶稣在里面做什么角色呢？”他的回答是令人惊讶的：</a:t>
            </a:r>
            <a:endParaRPr lang="zh-SG" altLang="en-US" sz="2800" b="1" dirty="0">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2800" b="1" dirty="0">
                <a:solidFill>
                  <a:srgbClr val="009900"/>
                </a:solidFill>
                <a:latin typeface="Microsoft JhengHei" panose="020B0604030504040204" pitchFamily="34" charset="-120"/>
                <a:ea typeface="Microsoft JhengHei" panose="020B0604030504040204" pitchFamily="34" charset="-120"/>
              </a:rPr>
              <a:t>基督徒相信耶稣将临到地上，为以色列国争战</a:t>
            </a:r>
            <a:r>
              <a:rPr lang="en-US" altLang="zh-CN" sz="2800" b="1" dirty="0">
                <a:solidFill>
                  <a:srgbClr val="009900"/>
                </a:solidFill>
                <a:latin typeface="Microsoft JhengHei" panose="020B0604030504040204" pitchFamily="34" charset="-120"/>
                <a:ea typeface="Microsoft JhengHei" panose="020B0604030504040204" pitchFamily="34" charset="-120"/>
              </a:rPr>
              <a:t>…</a:t>
            </a:r>
            <a:r>
              <a:rPr lang="zh-CN" altLang="en-US" sz="2800" b="1" dirty="0">
                <a:solidFill>
                  <a:srgbClr val="009900"/>
                </a:solidFill>
                <a:latin typeface="Microsoft JhengHei" panose="020B0604030504040204" pitchFamily="34" charset="-120"/>
                <a:ea typeface="Microsoft JhengHei" panose="020B0604030504040204" pitchFamily="34" charset="-120"/>
              </a:rPr>
              <a:t>对我来说，耶稣打算为他们争战的那些犹太人</a:t>
            </a:r>
            <a:r>
              <a:rPr lang="zh-TW" altLang="en-US" sz="2800" b="1" dirty="0">
                <a:solidFill>
                  <a:srgbClr val="009900"/>
                </a:solidFill>
                <a:latin typeface="Microsoft JhengHei" panose="020B0604030504040204" pitchFamily="34" charset="-120"/>
                <a:ea typeface="Microsoft JhengHei" panose="020B0604030504040204" pitchFamily="34" charset="-120"/>
              </a:rPr>
              <a:t>，</a:t>
            </a:r>
            <a:r>
              <a:rPr lang="zh-CN" altLang="en-US" sz="2800" b="1" dirty="0">
                <a:solidFill>
                  <a:srgbClr val="009900"/>
                </a:solidFill>
                <a:latin typeface="Microsoft JhengHei" panose="020B0604030504040204" pitchFamily="34" charset="-120"/>
                <a:ea typeface="Microsoft JhengHei" panose="020B0604030504040204" pitchFamily="34" charset="-120"/>
              </a:rPr>
              <a:t>却并不相信耶稣就是主，也不相信他是</a:t>
            </a:r>
            <a:r>
              <a:rPr lang="zh-TW" altLang="en-US" sz="2800" b="1" dirty="0">
                <a:solidFill>
                  <a:srgbClr val="009900"/>
                </a:solidFill>
                <a:latin typeface="Microsoft JhengHei" panose="020B0604030504040204" pitchFamily="34" charset="-120"/>
                <a:ea typeface="Microsoft JhengHei" panose="020B0604030504040204" pitchFamily="34" charset="-120"/>
              </a:rPr>
              <a:t>基督</a:t>
            </a:r>
            <a:r>
              <a:rPr lang="en-US" altLang="zh-CN" sz="2800" b="1" dirty="0">
                <a:solidFill>
                  <a:srgbClr val="009900"/>
                </a:solidFill>
                <a:latin typeface="Microsoft JhengHei" panose="020B0604030504040204" pitchFamily="34" charset="-120"/>
                <a:ea typeface="Microsoft JhengHei" panose="020B0604030504040204" pitchFamily="34" charset="-120"/>
              </a:rPr>
              <a:t>…</a:t>
            </a:r>
            <a:r>
              <a:rPr lang="zh-CN" altLang="en-US" sz="2800" b="1" dirty="0">
                <a:solidFill>
                  <a:srgbClr val="009900"/>
                </a:solidFill>
                <a:latin typeface="Microsoft JhengHei" panose="020B0604030504040204" pitchFamily="34" charset="-120"/>
                <a:ea typeface="Microsoft JhengHei" panose="020B0604030504040204" pitchFamily="34" charset="-120"/>
              </a:rPr>
              <a:t>耶稣从没喜欢过犹太人</a:t>
            </a:r>
            <a:r>
              <a:rPr lang="en-US" altLang="zh-CN" sz="2800" b="1" dirty="0">
                <a:solidFill>
                  <a:srgbClr val="009900"/>
                </a:solidFill>
                <a:latin typeface="Microsoft JhengHei" panose="020B0604030504040204" pitchFamily="34" charset="-120"/>
                <a:ea typeface="Microsoft JhengHei" panose="020B0604030504040204" pitchFamily="34" charset="-120"/>
              </a:rPr>
              <a:t>…</a:t>
            </a:r>
            <a:r>
              <a:rPr lang="zh-CN" altLang="en-US" sz="2800" b="1" dirty="0">
                <a:solidFill>
                  <a:srgbClr val="009900"/>
                </a:solidFill>
                <a:latin typeface="Microsoft JhengHei" panose="020B0604030504040204" pitchFamily="34" charset="-120"/>
                <a:ea typeface="Microsoft JhengHei" panose="020B0604030504040204" pitchFamily="34" charset="-120"/>
              </a:rPr>
              <a:t>现在我们不带任何偏见地讲</a:t>
            </a:r>
            <a:r>
              <a:rPr lang="zh-TW" altLang="en-US" sz="2800" b="1" dirty="0">
                <a:solidFill>
                  <a:srgbClr val="009900"/>
                </a:solidFill>
                <a:latin typeface="Microsoft JhengHei" panose="020B0604030504040204" pitchFamily="34" charset="-120"/>
                <a:ea typeface="Microsoft JhengHei" panose="020B0604030504040204" pitchFamily="34" charset="-120"/>
              </a:rPr>
              <a:t>，</a:t>
            </a:r>
            <a:r>
              <a:rPr lang="zh-CN" altLang="en-US" sz="2800" b="1" dirty="0">
                <a:solidFill>
                  <a:srgbClr val="009900"/>
                </a:solidFill>
                <a:latin typeface="Microsoft JhengHei" panose="020B0604030504040204" pitchFamily="34" charset="-120"/>
                <a:ea typeface="Microsoft JhengHei" panose="020B0604030504040204" pitchFamily="34" charset="-120"/>
              </a:rPr>
              <a:t>我们穆斯林的看法，更合理，且没有矛盾之处！</a:t>
            </a:r>
            <a:endParaRPr lang="zh-CN" altLang="zh-TW"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223257997"/>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A2BA9F06-749A-4662-ABEE-3F25D5D96AB3}" type="slidenum">
              <a:rPr lang="en-US" altLang="zh-SG"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166</a:t>
            </a:fld>
            <a:endParaRPr lang="en-US" altLang="zh-SG" sz="1200">
              <a:solidFill>
                <a:srgbClr val="898989"/>
              </a:solidFill>
              <a:latin typeface="Arial" panose="020B0604020202020204" pitchFamily="34" charset="0"/>
              <a:ea typeface="SimHei" panose="02010609060101010101" pitchFamily="49" charset="-122"/>
            </a:endParaRPr>
          </a:p>
        </p:txBody>
      </p:sp>
      <p:sp>
        <p:nvSpPr>
          <p:cNvPr id="21508" name="Text Box 4"/>
          <p:cNvSpPr txBox="1">
            <a:spLocks noChangeArrowheads="1"/>
          </p:cNvSpPr>
          <p:nvPr/>
        </p:nvSpPr>
        <p:spPr bwMode="auto">
          <a:xfrm>
            <a:off x="0" y="1"/>
            <a:ext cx="12096750" cy="3554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000" b="1" dirty="0">
                <a:solidFill>
                  <a:srgbClr val="009900"/>
                </a:solidFill>
                <a:latin typeface="Microsoft JhengHei" panose="020B0604030504040204" pitchFamily="34" charset="-120"/>
                <a:ea typeface="Microsoft JhengHei" panose="020B0604030504040204" pitchFamily="34" charset="-120"/>
              </a:rPr>
              <a:t>我们相信，耶稣在末日的时候</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临到地上要跟</a:t>
            </a:r>
            <a:r>
              <a:rPr lang="zh-TW" altLang="en-US" sz="3000" b="1" dirty="0">
                <a:solidFill>
                  <a:srgbClr val="009900"/>
                </a:solidFill>
                <a:latin typeface="Microsoft JhengHei" panose="020B0604030504040204" pitchFamily="34" charset="-120"/>
                <a:ea typeface="Microsoft JhengHei" panose="020B0604030504040204" pitchFamily="34" charset="-120"/>
              </a:rPr>
              <a:t>上帝</a:t>
            </a:r>
            <a:r>
              <a:rPr lang="zh-CN" altLang="en-US" sz="3000" b="1" dirty="0">
                <a:solidFill>
                  <a:srgbClr val="009900"/>
                </a:solidFill>
                <a:latin typeface="Microsoft JhengHei" panose="020B0604030504040204" pitchFamily="34" charset="-120"/>
                <a:ea typeface="Microsoft JhengHei" panose="020B0604030504040204" pitchFamily="34" charset="-120"/>
              </a:rPr>
              <a:t>的敌人争战，这敌人就是犹太复国主义者，</a:t>
            </a:r>
            <a:r>
              <a:rPr lang="zh-TW" altLang="en-US" sz="3000" b="1" dirty="0">
                <a:solidFill>
                  <a:srgbClr val="009900"/>
                </a:solidFill>
                <a:latin typeface="Microsoft JhengHei" panose="020B0604030504040204" pitchFamily="34" charset="-120"/>
                <a:ea typeface="Microsoft JhengHei" panose="020B0604030504040204" pitchFamily="34" charset="-120"/>
              </a:rPr>
              <a:t>受</a:t>
            </a:r>
            <a:r>
              <a:rPr lang="zh-CN" altLang="en-US" sz="3000" b="1" dirty="0">
                <a:solidFill>
                  <a:srgbClr val="009900"/>
                </a:solidFill>
                <a:latin typeface="Microsoft JhengHei" panose="020B0604030504040204" pitchFamily="34" charset="-120"/>
                <a:ea typeface="Microsoft JhengHei" panose="020B0604030504040204" pitchFamily="34" charset="-120"/>
              </a:rPr>
              <a:t>三位一体论所欺骗的人，或者受异教徒多神教徒</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如印度教徒、佛教徒等等所蒙蔽的人</a:t>
            </a:r>
            <a:r>
              <a:rPr lang="en-US" altLang="zh-CN" sz="3000" b="1" dirty="0">
                <a:solidFill>
                  <a:srgbClr val="009900"/>
                </a:solidFill>
                <a:latin typeface="Microsoft JhengHei" panose="020B0604030504040204" pitchFamily="34" charset="-120"/>
                <a:ea typeface="Microsoft JhengHei" panose="020B0604030504040204" pitchFamily="34" charset="-120"/>
              </a:rPr>
              <a:t>…</a:t>
            </a:r>
            <a:endParaRPr lang="en-US" altLang="zh-TW" sz="3000" b="1" dirty="0">
              <a:solidFill>
                <a:srgbClr val="009900"/>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000" b="1" dirty="0">
                <a:solidFill>
                  <a:srgbClr val="009900"/>
                </a:solidFill>
                <a:latin typeface="Microsoft JhengHei" panose="020B0604030504040204" pitchFamily="34" charset="-120"/>
                <a:ea typeface="Microsoft JhengHei" panose="020B0604030504040204" pitchFamily="34" charset="-120"/>
              </a:rPr>
              <a:t>某些犹太人和基督徒</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还是属好人之列是蒙祝福的，他们将与耶稣并肩作战。</a:t>
            </a:r>
            <a:r>
              <a:rPr lang="zh-CN" altLang="en-US" sz="3000" b="1" dirty="0">
                <a:solidFill>
                  <a:srgbClr val="0000FF"/>
                </a:solidFill>
                <a:latin typeface="Microsoft JhengHei" panose="020B0604030504040204" pitchFamily="34" charset="-120"/>
                <a:ea typeface="Microsoft JhengHei" panose="020B0604030504040204" pitchFamily="34" charset="-120"/>
              </a:rPr>
              <a:t>撒旦的军队将由一个自称为耶稣基督的人来领导。穆斯林将称他为达加尔或骗子。</a:t>
            </a:r>
            <a:r>
              <a:rPr lang="zh-CN" altLang="en-US" sz="3000" b="1" dirty="0">
                <a:solidFill>
                  <a:srgbClr val="009900"/>
                </a:solidFill>
                <a:latin typeface="Microsoft JhengHei" panose="020B0604030504040204" pitchFamily="34" charset="-120"/>
                <a:ea typeface="Microsoft JhengHei" panose="020B0604030504040204" pitchFamily="34" charset="-120"/>
              </a:rPr>
              <a:t>真耶稣的军队将与达加尔的军队作战，并打败他。以色列帝国将没落，伊斯兰宗教将遍布全地。</a:t>
            </a:r>
            <a:endParaRPr lang="en-US" altLang="zh-SG" sz="3000" b="1" dirty="0">
              <a:solidFill>
                <a:srgbClr val="009900"/>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820089487"/>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3C174893-ECCC-439A-A36D-4DC58021CD17}" type="slidenum">
              <a:rPr lang="en-US" altLang="zh-SG"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167</a:t>
            </a:fld>
            <a:endParaRPr lang="en-US" altLang="zh-SG" sz="1200">
              <a:solidFill>
                <a:srgbClr val="898989"/>
              </a:solidFill>
              <a:latin typeface="Arial" panose="020B0604020202020204" pitchFamily="34" charset="0"/>
              <a:ea typeface="SimHei" panose="02010609060101010101" pitchFamily="49" charset="-122"/>
            </a:endParaRPr>
          </a:p>
        </p:txBody>
      </p:sp>
      <p:sp>
        <p:nvSpPr>
          <p:cNvPr id="22532" name="Text Box 4"/>
          <p:cNvSpPr txBox="1">
            <a:spLocks noChangeArrowheads="1"/>
          </p:cNvSpPr>
          <p:nvPr/>
        </p:nvSpPr>
        <p:spPr bwMode="auto">
          <a:xfrm>
            <a:off x="-1" y="1"/>
            <a:ext cx="11991975" cy="5401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000" b="1" dirty="0">
                <a:latin typeface="Microsoft JhengHei" panose="020B0604030504040204" pitchFamily="34" charset="-120"/>
                <a:ea typeface="Microsoft JhengHei" panose="020B0604030504040204" pitchFamily="34" charset="-120"/>
              </a:rPr>
              <a:t>这言论十分让人</a:t>
            </a:r>
            <a:r>
              <a:rPr lang="zh-TW" altLang="en-US" sz="3000" b="1" dirty="0">
                <a:latin typeface="Microsoft JhengHei" panose="020B0604030504040204" pitchFamily="34" charset="-120"/>
                <a:ea typeface="Microsoft JhengHei" panose="020B0604030504040204" pitchFamily="34" charset="-120"/>
              </a:rPr>
              <a:t>惊讶</a:t>
            </a:r>
            <a:r>
              <a:rPr lang="zh-CN" altLang="en-US" sz="3000" b="1" dirty="0">
                <a:latin typeface="Microsoft JhengHei" panose="020B0604030504040204" pitchFamily="34" charset="-120"/>
                <a:ea typeface="Microsoft JhengHei" panose="020B0604030504040204" pitchFamily="34" charset="-120"/>
              </a:rPr>
              <a:t>。</a:t>
            </a:r>
            <a:r>
              <a:rPr lang="zh-TW" altLang="en-US" sz="3000" b="1" dirty="0">
                <a:latin typeface="Microsoft JhengHei" panose="020B0604030504040204" pitchFamily="34" charset="-120"/>
                <a:ea typeface="Microsoft JhengHei" panose="020B0604030504040204" pitchFamily="34" charset="-120"/>
              </a:rPr>
              <a:t>在</a:t>
            </a:r>
            <a:r>
              <a:rPr lang="zh-CN" altLang="en-US" sz="3000" b="1" dirty="0">
                <a:latin typeface="Microsoft JhengHei" panose="020B0604030504040204" pitchFamily="34" charset="-120"/>
                <a:ea typeface="Microsoft JhengHei" panose="020B0604030504040204" pitchFamily="34" charset="-120"/>
              </a:rPr>
              <a:t>伊斯兰末日的</a:t>
            </a:r>
            <a:r>
              <a:rPr lang="zh-TW" altLang="en-US" sz="3000" b="1" dirty="0">
                <a:latin typeface="Microsoft JhengHei" panose="020B0604030504040204" pitchFamily="34" charset="-120"/>
                <a:ea typeface="Microsoft JhengHei" panose="020B0604030504040204" pitchFamily="34" charset="-120"/>
              </a:rPr>
              <a:t>说法中</a:t>
            </a:r>
            <a:r>
              <a:rPr lang="zh-CN" altLang="en-US" sz="3000" b="1" dirty="0">
                <a:latin typeface="Microsoft JhengHei" panose="020B0604030504040204" pitchFamily="34" charset="-120"/>
                <a:ea typeface="Microsoft JhengHei" panose="020B0604030504040204" pitchFamily="34" charset="-120"/>
              </a:rPr>
              <a:t>，穆斯林预料</a:t>
            </a:r>
            <a:r>
              <a:rPr lang="zh-TW" altLang="en-US" sz="3000" b="1" dirty="0">
                <a:latin typeface="Microsoft JhengHei" panose="020B0604030504040204" pitchFamily="34" charset="-120"/>
                <a:ea typeface="Microsoft JhengHei" panose="020B0604030504040204" pitchFamily="34" charset="-120"/>
              </a:rPr>
              <a:t>会有</a:t>
            </a:r>
            <a:r>
              <a:rPr lang="zh-CN" altLang="en-US" sz="3000" b="1" dirty="0">
                <a:latin typeface="Microsoft JhengHei" panose="020B0604030504040204" pitchFamily="34" charset="-120"/>
                <a:ea typeface="Microsoft JhengHei" panose="020B0604030504040204" pitchFamily="34" charset="-120"/>
              </a:rPr>
              <a:t>两个耶稣的来临：一个真耶稣，一个假耶稣</a:t>
            </a:r>
            <a:r>
              <a:rPr lang="en-US" altLang="zh-TW" sz="3000" b="1" dirty="0" err="1">
                <a:latin typeface="Microsoft JhengHei" panose="020B0604030504040204" pitchFamily="34" charset="-120"/>
                <a:ea typeface="Microsoft JhengHei" panose="020B0604030504040204" pitchFamily="34" charset="-120"/>
              </a:rPr>
              <a:t>Daljah</a:t>
            </a:r>
            <a:r>
              <a:rPr lang="zh-CN" altLang="en-US" sz="3000" b="1" dirty="0">
                <a:latin typeface="Microsoft JhengHei" panose="020B0604030504040204" pitchFamily="34" charset="-120"/>
                <a:ea typeface="Microsoft JhengHei" panose="020B0604030504040204" pitchFamily="34" charset="-120"/>
              </a:rPr>
              <a:t>。按照阿卜杜拉先生的说法，</a:t>
            </a:r>
            <a:r>
              <a:rPr lang="zh-TW" altLang="en-US" sz="3000" b="1" dirty="0">
                <a:solidFill>
                  <a:srgbClr val="0000FF"/>
                </a:solidFill>
                <a:latin typeface="Microsoft JhengHei" panose="020B0604030504040204" pitchFamily="34" charset="-120"/>
                <a:ea typeface="Microsoft JhengHei" panose="020B0604030504040204" pitchFamily="34" charset="-120"/>
              </a:rPr>
              <a:t>伊斯兰的</a:t>
            </a:r>
            <a:r>
              <a:rPr lang="zh-CN" altLang="en-US" sz="3000" b="1" dirty="0">
                <a:solidFill>
                  <a:srgbClr val="0000FF"/>
                </a:solidFill>
                <a:latin typeface="Microsoft JhengHei" panose="020B0604030504040204" pitchFamily="34" charset="-120"/>
                <a:ea typeface="Microsoft JhengHei" panose="020B0604030504040204" pitchFamily="34" charset="-120"/>
              </a:rPr>
              <a:t>真耶稣可以通过一个事实来辨别，</a:t>
            </a:r>
            <a:r>
              <a:rPr lang="zh-TW" altLang="en-US" sz="3000" b="1" dirty="0">
                <a:solidFill>
                  <a:srgbClr val="0000FF"/>
                </a:solidFill>
                <a:latin typeface="Microsoft JhengHei" panose="020B0604030504040204" pitchFamily="34" charset="-120"/>
                <a:ea typeface="Microsoft JhengHei" panose="020B0604030504040204" pitchFamily="34" charset="-120"/>
              </a:rPr>
              <a:t>那</a:t>
            </a:r>
            <a:r>
              <a:rPr lang="zh-CN" altLang="en-US" sz="3000" b="1" dirty="0">
                <a:solidFill>
                  <a:srgbClr val="0000FF"/>
                </a:solidFill>
                <a:latin typeface="Microsoft JhengHei" panose="020B0604030504040204" pitchFamily="34" charset="-120"/>
                <a:ea typeface="Microsoft JhengHei" panose="020B0604030504040204" pitchFamily="34" charset="-120"/>
              </a:rPr>
              <a:t>就是他不喜欢犹太人，而且还要去攻打并屠杀他们</a:t>
            </a:r>
            <a:r>
              <a:rPr lang="zh-CN" altLang="en-US" sz="3000" b="1" dirty="0">
                <a:latin typeface="Microsoft JhengHei" panose="020B0604030504040204" pitchFamily="34" charset="-120"/>
                <a:ea typeface="Microsoft JhengHei" panose="020B0604030504040204" pitchFamily="34" charset="-120"/>
              </a:rPr>
              <a:t>。</a:t>
            </a:r>
            <a:endParaRPr lang="zh-CN" altLang="zh-TW" sz="3000" b="1" dirty="0">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000" b="1" dirty="0">
                <a:solidFill>
                  <a:srgbClr val="0000FF"/>
                </a:solidFill>
                <a:latin typeface="Microsoft JhengHei" panose="020B0604030504040204" pitchFamily="34" charset="-120"/>
                <a:ea typeface="Microsoft JhengHei" panose="020B0604030504040204" pitchFamily="34" charset="-120"/>
              </a:rPr>
              <a:t>同样（</a:t>
            </a:r>
            <a:r>
              <a:rPr lang="zh-TW" altLang="en-US" sz="3000" b="1" dirty="0">
                <a:solidFill>
                  <a:srgbClr val="0000FF"/>
                </a:solidFill>
                <a:latin typeface="Microsoft JhengHei" panose="020B0604030504040204" pitchFamily="34" charset="-120"/>
                <a:ea typeface="Microsoft JhengHei" panose="020B0604030504040204" pitchFamily="34" charset="-120"/>
              </a:rPr>
              <a:t>从</a:t>
            </a:r>
            <a:r>
              <a:rPr lang="zh-CN" altLang="en-US" sz="3000" b="1" dirty="0">
                <a:solidFill>
                  <a:srgbClr val="0000FF"/>
                </a:solidFill>
                <a:latin typeface="Microsoft JhengHei" panose="020B0604030504040204" pitchFamily="34" charset="-120"/>
                <a:ea typeface="Microsoft JhengHei" panose="020B0604030504040204" pitchFamily="34" charset="-120"/>
              </a:rPr>
              <a:t>伊斯兰看来）假耶稣也可以通过一个事实来鉴别，那就是他将保卫犹太人。</a:t>
            </a:r>
            <a:endParaRPr lang="zh-CN" altLang="zh-TW" sz="3000" b="1" dirty="0">
              <a:solidFill>
                <a:srgbClr val="0000FF"/>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000" b="1" dirty="0">
                <a:latin typeface="Microsoft JhengHei" panose="020B0604030504040204" pitchFamily="34" charset="-120"/>
                <a:ea typeface="Microsoft JhengHei" panose="020B0604030504040204" pitchFamily="34" charset="-120"/>
              </a:rPr>
              <a:t>因此，各地的穆斯林</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都在期待穆斯林的耶稣</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连同他的领导马赫迪</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一起去攻打以色列</a:t>
            </a:r>
            <a:r>
              <a:rPr lang="zh-TW" altLang="en-US" sz="3000" b="1" dirty="0">
                <a:latin typeface="Microsoft JhengHei" panose="020B0604030504040204" pitchFamily="34" charset="-120"/>
                <a:ea typeface="Microsoft JhengHei" panose="020B0604030504040204" pitchFamily="34" charset="-120"/>
              </a:rPr>
              <a:t>，也</a:t>
            </a:r>
            <a:r>
              <a:rPr lang="zh-CN" altLang="en-US" sz="3000" b="1" dirty="0">
                <a:latin typeface="Microsoft JhengHei" panose="020B0604030504040204" pitchFamily="34" charset="-120"/>
                <a:ea typeface="Microsoft JhengHei" panose="020B0604030504040204" pitchFamily="34" charset="-120"/>
              </a:rPr>
              <a:t>跟基督徒所</a:t>
            </a:r>
            <a:r>
              <a:rPr lang="zh-TW" altLang="en-US" sz="3000" b="1" dirty="0">
                <a:latin typeface="Microsoft JhengHei" panose="020B0604030504040204" pitchFamily="34" charset="-120"/>
                <a:ea typeface="Microsoft JhengHei" panose="020B0604030504040204" pitchFamily="34" charset="-120"/>
              </a:rPr>
              <a:t>按受的</a:t>
            </a:r>
            <a:r>
              <a:rPr lang="zh-CN" altLang="en-US" sz="3000" b="1" dirty="0">
                <a:latin typeface="Microsoft JhengHei" panose="020B0604030504040204" pitchFamily="34" charset="-120"/>
                <a:ea typeface="Microsoft JhengHei" panose="020B0604030504040204" pitchFamily="34" charset="-120"/>
              </a:rPr>
              <a:t>真耶稣争战。</a:t>
            </a:r>
            <a:r>
              <a:rPr lang="zh-TW" altLang="en-US" sz="3000" b="1" dirty="0">
                <a:latin typeface="Microsoft JhengHei" panose="020B0604030504040204" pitchFamily="34" charset="-120"/>
                <a:ea typeface="Microsoft JhengHei" panose="020B0604030504040204" pitchFamily="34" charset="-120"/>
              </a:rPr>
              <a:t>穆斯林若是如此相信，他们将完全被撒旦欺骗，拒绝耶稣，并走向完全的灭亡</a:t>
            </a:r>
            <a:r>
              <a:rPr lang="zh-CN" altLang="en-US" sz="3000" b="1" dirty="0">
                <a:latin typeface="Microsoft JhengHei" panose="020B0604030504040204" pitchFamily="34" charset="-120"/>
                <a:ea typeface="Microsoft JhengHei" panose="020B0604030504040204" pitchFamily="34" charset="-120"/>
              </a:rPr>
              <a:t>。</a:t>
            </a:r>
            <a:endParaRPr lang="en-MY" altLang="zh-CN" sz="3000" b="1" dirty="0">
              <a:latin typeface="Microsoft JhengHei" panose="020B0604030504040204" pitchFamily="34" charset="-120"/>
              <a:ea typeface="Microsoft JhengHei" panose="020B0604030504040204" pitchFamily="34" charset="-120"/>
            </a:endParaRPr>
          </a:p>
          <a:p>
            <a:pPr eaLnBrk="1" hangingPunct="1">
              <a:spcBef>
                <a:spcPct val="50000"/>
              </a:spcBef>
              <a:defRPr/>
            </a:pPr>
            <a:r>
              <a:rPr lang="zh-TW" altLang="en-US" sz="3000" b="1" dirty="0">
                <a:solidFill>
                  <a:srgbClr val="FF3300"/>
                </a:solidFill>
                <a:latin typeface="Microsoft JhengHei" panose="020B0604030504040204" pitchFamily="34" charset="-120"/>
                <a:ea typeface="Microsoft JhengHei" panose="020B0604030504040204" pitchFamily="34" charset="-120"/>
              </a:rPr>
              <a:t>可怜的穆斯林！！</a:t>
            </a:r>
            <a:endParaRPr lang="zh-SG" altLang="en-US" sz="3000" b="1" dirty="0">
              <a:solidFill>
                <a:srgbClr val="FF3300"/>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553450336"/>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TextBox 1"/>
          <p:cNvSpPr txBox="1">
            <a:spLocks noChangeArrowheads="1"/>
          </p:cNvSpPr>
          <p:nvPr/>
        </p:nvSpPr>
        <p:spPr bwMode="auto">
          <a:xfrm>
            <a:off x="-1" y="0"/>
            <a:ext cx="12192001" cy="6883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buNone/>
            </a:pPr>
            <a:r>
              <a:rPr lang="zh-CN" altLang="zh-CN" sz="3000" b="1" dirty="0">
                <a:solidFill>
                  <a:srgbClr val="C00000"/>
                </a:solidFill>
              </a:rPr>
              <a:t>结论：谁会是敌基督</a:t>
            </a:r>
            <a:endParaRPr lang="zh-CN" altLang="zh-CN" sz="3000" dirty="0">
              <a:solidFill>
                <a:srgbClr val="C00000"/>
              </a:solidFill>
            </a:endParaRPr>
          </a:p>
          <a:p>
            <a:pPr>
              <a:buNone/>
            </a:pPr>
            <a:r>
              <a:rPr lang="zh-CN" altLang="zh-CN" sz="3000" b="1" dirty="0">
                <a:solidFill>
                  <a:srgbClr val="000099"/>
                </a:solidFill>
              </a:rPr>
              <a:t>从以上信仰的讲解和对照我们看见：</a:t>
            </a:r>
            <a:endParaRPr lang="zh-CN" altLang="zh-CN" sz="3000" dirty="0">
              <a:solidFill>
                <a:srgbClr val="000099"/>
              </a:solidFill>
            </a:endParaRPr>
          </a:p>
          <a:p>
            <a:r>
              <a:rPr lang="en-US" altLang="zh-CN" sz="3000" b="1" dirty="0"/>
              <a:t>1</a:t>
            </a:r>
            <a:r>
              <a:rPr lang="zh-CN" altLang="zh-CN" sz="3000" b="1" dirty="0"/>
              <a:t>从信仰教义看；伊斯兰的信仰是符合敌基督的信仰</a:t>
            </a:r>
            <a:endParaRPr lang="zh-CN" altLang="zh-CN" sz="3000" dirty="0"/>
          </a:p>
          <a:p>
            <a:r>
              <a:rPr lang="en-US" altLang="zh-CN" sz="3000" b="1" dirty="0"/>
              <a:t>2</a:t>
            </a:r>
            <a:r>
              <a:rPr lang="zh-CN" altLang="zh-CN" sz="3000" b="1" dirty="0"/>
              <a:t>从伊斯兰的宗教手段看，伊斯兰信仰手段是符合敌基督的</a:t>
            </a:r>
            <a:endParaRPr lang="zh-CN" altLang="zh-CN" sz="3000" dirty="0"/>
          </a:p>
          <a:p>
            <a:r>
              <a:rPr lang="en-US" altLang="zh-CN" sz="3000" b="1" dirty="0"/>
              <a:t>3</a:t>
            </a:r>
            <a:r>
              <a:rPr lang="zh-CN" altLang="zh-CN" sz="3000" b="1" dirty="0"/>
              <a:t>从伊斯兰的末世论看；伊斯兰末世论是符合敌基督的末世论</a:t>
            </a:r>
            <a:endParaRPr lang="zh-CN" altLang="zh-CN" sz="3000" dirty="0"/>
          </a:p>
          <a:p>
            <a:pPr>
              <a:buNone/>
            </a:pPr>
            <a:endParaRPr lang="en-US" altLang="zh-CN" sz="3000" b="1" dirty="0"/>
          </a:p>
          <a:p>
            <a:pPr>
              <a:buNone/>
            </a:pPr>
            <a:r>
              <a:rPr lang="zh-CN" altLang="zh-CN" sz="3000" b="1" dirty="0"/>
              <a:t>因此，我们可以清楚的看见，伊斯兰在每方面，都符合圣经对敌基督的预告。将来临的敌基督和他的国度平台，军事，宗教制度，手段必来自伊斯兰。随着</a:t>
            </a:r>
            <a:r>
              <a:rPr lang="en-US" altLang="zh-CN" sz="3000" b="1" dirty="0"/>
              <a:t>21</a:t>
            </a:r>
            <a:r>
              <a:rPr lang="zh-CN" altLang="zh-CN" sz="3000" b="1" dirty="0"/>
              <a:t>世界伊斯兰的崛起，我们可以看见，敌基督的影儿已经大大的发动。</a:t>
            </a:r>
            <a:endParaRPr lang="en-US" altLang="zh-CN" sz="3000" b="1" dirty="0"/>
          </a:p>
          <a:p>
            <a:pPr>
              <a:buNone/>
            </a:pPr>
            <a:r>
              <a:rPr lang="zh-CN" altLang="zh-CN" sz="3000" b="1" dirty="0"/>
              <a:t>耶稣曾告诉门徒说：我们当趁着白日多做主工，等到黑夜来临，就无法工作了！基督教会若不再关心穆民，不为他们的归主祷告代求；等待黑夜的来临，我们就有祸了！！！</a:t>
            </a:r>
            <a:endParaRPr lang="zh-CN" altLang="zh-CN" sz="3000" dirty="0"/>
          </a:p>
          <a:p>
            <a:pPr eaLnBrk="1" hangingPunct="1">
              <a:lnSpc>
                <a:spcPct val="100000"/>
              </a:lnSpc>
              <a:spcBef>
                <a:spcPct val="0"/>
              </a:spcBef>
              <a:buFontTx/>
              <a:buNone/>
            </a:pPr>
            <a:endParaRPr lang="zh-SG" altLang="en-US" sz="3200" dirty="0">
              <a:latin typeface="Arial" panose="020B0604020202020204" pitchFamily="34" charset="0"/>
              <a:ea typeface="宋体" panose="02010600030101010101" pitchFamily="2" charset="-122"/>
            </a:endParaRPr>
          </a:p>
        </p:txBody>
      </p:sp>
      <p:sp>
        <p:nvSpPr>
          <p:cNvPr id="208899" name="灯片编号占位符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D739BFE3-F159-40BC-992B-2D7D4928BB79}"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168</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1858668171"/>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4401205"/>
          </a:xfrm>
          <a:prstGeom prst="rect">
            <a:avLst/>
          </a:prstGeom>
        </p:spPr>
        <p:txBody>
          <a:bodyPr wrap="square">
            <a:spAutoFit/>
          </a:bodyPr>
          <a:lstStyle/>
          <a:p>
            <a:pPr algn="just">
              <a:spcAft>
                <a:spcPts val="0"/>
              </a:spcAft>
            </a:pPr>
            <a:r>
              <a:rPr lang="zh-CN" altLang="en-US" sz="2800" b="1" kern="100">
                <a:solidFill>
                  <a:srgbClr val="000099"/>
                </a:solidFill>
                <a:latin typeface="Calibri" panose="020F0502020204030204" pitchFamily="34" charset="0"/>
                <a:ea typeface="SimHei" panose="02010609060101010101" pitchFamily="49" charset="-122"/>
                <a:cs typeface="Times New Roman" panose="02020603050405020304" pitchFamily="18" charset="0"/>
              </a:rPr>
              <a:t>对比圣经与伊斯兰的末世论的问题探索</a:t>
            </a:r>
            <a:r>
              <a:rPr lang="zh-CN" altLang="zh-CN" sz="2800" b="1" kern="100">
                <a:solidFill>
                  <a:srgbClr val="000099"/>
                </a:solidFill>
                <a:latin typeface="Calibri" panose="020F0502020204030204" pitchFamily="34" charset="0"/>
                <a:ea typeface="SimHei" panose="02010609060101010101" pitchFamily="49" charset="-122"/>
                <a:cs typeface="Times New Roman" panose="02020603050405020304" pitchFamily="18" charset="0"/>
              </a:rPr>
              <a:t>：</a:t>
            </a:r>
            <a:endPar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marL="342900" lvl="0" indent="-342900" algn="just">
              <a:spcAft>
                <a:spcPts val="0"/>
              </a:spcAft>
              <a:buFont typeface="+mj-lt"/>
              <a:buAutoNum type="arabicPeriod"/>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你对『兽名</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数目</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』就是伊</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教</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『奉真主之名』的</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见</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解有什么意见？</a:t>
            </a: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marL="342900" lvl="0" indent="-342900" algn="just">
              <a:spcAft>
                <a:spcPts val="0"/>
              </a:spcAft>
              <a:buFont typeface="+mj-lt"/>
              <a:buAutoNum type="arabicPeriod"/>
            </a:pP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marL="342900" lvl="0" indent="-342900" algn="just">
              <a:spcAft>
                <a:spcPts val="0"/>
              </a:spcAft>
              <a:buFont typeface="+mj-lt"/>
              <a:buAutoNum type="arabicPeriod"/>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伊</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教</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宗教徽号，竟然用上了</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类似</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巴比伦巴力神的宗教徽号，这意味着什么？</a:t>
            </a: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lvl="0" algn="just">
              <a:spcAft>
                <a:spcPts val="0"/>
              </a:spcAft>
            </a:pPr>
            <a:endParaRPr lang="en-MY" altLang="zh-CN" sz="2800" kern="100" dirty="0">
              <a:latin typeface="Calibri" panose="020F0502020204030204" pitchFamily="34" charset="0"/>
              <a:ea typeface="SimSun" panose="02010600030101010101" pitchFamily="2" charset="-122"/>
              <a:cs typeface="Times New Roman" panose="02020603050405020304" pitchFamily="18" charset="0"/>
            </a:endParaRPr>
          </a:p>
          <a:p>
            <a:pPr lvl="0" algn="just">
              <a:spcAft>
                <a:spcPts val="0"/>
              </a:spcAft>
            </a:pP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3</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伊斯兰的末世论中，所提到的三个主要人物</a:t>
            </a:r>
            <a:r>
              <a:rPr lang="zh-CN" altLang="en-US" sz="2800" b="1" kern="100" dirty="0">
                <a:latin typeface="Calibri" panose="020F0502020204030204" pitchFamily="34" charset="0"/>
                <a:ea typeface="SimHei" panose="02010609060101010101" pitchFamily="49" charset="-122"/>
                <a:cs typeface="Times New Roman" panose="02020603050405020304" pitchFamily="18" charset="0"/>
              </a:rPr>
              <a:t>，他们</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在基督教末世论的解说中他们会是谁？</a:t>
            </a: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endParaRPr lang="en-US" altLang="zh-CN" sz="2800" b="1" kern="100" dirty="0">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4</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）请表达一下，你对本课内容的感受，见解与评论。</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99237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914400"/>
            <a:ext cx="6980238"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627" name="TextBox 1"/>
          <p:cNvSpPr txBox="1">
            <a:spLocks noChangeArrowheads="1"/>
          </p:cNvSpPr>
          <p:nvPr/>
        </p:nvSpPr>
        <p:spPr bwMode="auto">
          <a:xfrm>
            <a:off x="2590800" y="4267200"/>
            <a:ext cx="8077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约翰看见的兽印记，名字符号的书写</a:t>
            </a:r>
            <a:endParaRPr lang="en-US" altLang="zh-CN" sz="3200" b="1">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它出现在伊斯兰的“</a:t>
            </a:r>
            <a:r>
              <a:rPr lang="zh-CN" altLang="en-US" sz="3200" b="1">
                <a:solidFill>
                  <a:srgbClr val="008000"/>
                </a:solidFill>
                <a:latin typeface="Arial" panose="020B0604020202020204" pitchFamily="34" charset="0"/>
                <a:ea typeface="宋体" panose="02010600030101010101" pitchFamily="2" charset="-122"/>
              </a:rPr>
              <a:t>奉大仁大慈真主之名”</a:t>
            </a:r>
            <a:r>
              <a:rPr lang="zh-CN" altLang="en-US" sz="3200" b="1">
                <a:latin typeface="Arial" panose="020B0604020202020204" pitchFamily="34" charset="0"/>
                <a:ea typeface="宋体" panose="02010600030101010101" pitchFamily="2" charset="-122"/>
              </a:rPr>
              <a:t>里，这兽名的符号被穆斯林它用上了。</a:t>
            </a:r>
            <a:endParaRPr lang="en-US" altLang="en-US" sz="3200" b="1">
              <a:latin typeface="Arial" panose="020B0604020202020204" pitchFamily="34" charset="0"/>
              <a:ea typeface="宋体" panose="02010600030101010101" pitchFamily="2" charset="-122"/>
            </a:endParaRPr>
          </a:p>
        </p:txBody>
      </p:sp>
      <p:pic>
        <p:nvPicPr>
          <p:cNvPr id="266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5314" y="4292601"/>
            <a:ext cx="1087437"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62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F912E120-2486-4889-B82D-EE938C3A8D89}"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17</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875433296"/>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DD02F6BA-D9DD-5AC6-C9D1-DE191BFF1845}"/>
              </a:ext>
            </a:extLst>
          </p:cNvPr>
          <p:cNvGraphicFramePr>
            <a:graphicFrameLocks noGrp="1"/>
          </p:cNvGraphicFramePr>
          <p:nvPr>
            <p:extLst>
              <p:ext uri="{D42A27DB-BD31-4B8C-83A1-F6EECF244321}">
                <p14:modId xmlns:p14="http://schemas.microsoft.com/office/powerpoint/2010/main" val="2947559195"/>
              </p:ext>
            </p:extLst>
          </p:nvPr>
        </p:nvGraphicFramePr>
        <p:xfrm>
          <a:off x="0" y="119269"/>
          <a:ext cx="12192000" cy="8388609"/>
        </p:xfrm>
        <a:graphic>
          <a:graphicData uri="http://schemas.openxmlformats.org/drawingml/2006/table">
            <a:tbl>
              <a:tblPr>
                <a:tableStyleId>{5C22544A-7EE6-4342-B048-85BDC9FD1C3A}</a:tableStyleId>
              </a:tblPr>
              <a:tblGrid>
                <a:gridCol w="5541818">
                  <a:extLst>
                    <a:ext uri="{9D8B030D-6E8A-4147-A177-3AD203B41FA5}">
                      <a16:colId xmlns:a16="http://schemas.microsoft.com/office/drawing/2014/main" val="2649693823"/>
                    </a:ext>
                  </a:extLst>
                </a:gridCol>
                <a:gridCol w="6650182">
                  <a:extLst>
                    <a:ext uri="{9D8B030D-6E8A-4147-A177-3AD203B41FA5}">
                      <a16:colId xmlns:a16="http://schemas.microsoft.com/office/drawing/2014/main" val="2014873639"/>
                    </a:ext>
                  </a:extLst>
                </a:gridCol>
              </a:tblGrid>
              <a:tr h="585729">
                <a:tc>
                  <a:txBody>
                    <a:bodyPr/>
                    <a:lstStyle/>
                    <a:p>
                      <a:pPr marL="0" marR="0" algn="ctr"/>
                      <a:r>
                        <a:rPr lang="zh-CN" sz="3200" dirty="0">
                          <a:solidFill>
                            <a:srgbClr val="3366FF"/>
                          </a:solidFill>
                          <a:effectLst/>
                          <a:latin typeface="Microsoft YaHei" panose="020B0503020204020204" pitchFamily="34" charset="-122"/>
                          <a:ea typeface="Microsoft YaHei" panose="020B0503020204020204" pitchFamily="34" charset="-122"/>
                        </a:rPr>
                        <a:t>圣经叙述</a:t>
                      </a:r>
                      <a:endParaRPr lang="en-MY" sz="3200" dirty="0">
                        <a:solidFill>
                          <a:srgbClr val="3366FF"/>
                        </a:solidFill>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lgn="ctr"/>
                      <a:r>
                        <a:rPr lang="zh-CN" sz="3200" dirty="0">
                          <a:solidFill>
                            <a:srgbClr val="009900"/>
                          </a:solidFill>
                          <a:effectLst/>
                          <a:latin typeface="Microsoft YaHei" panose="020B0503020204020204" pitchFamily="34" charset="-122"/>
                          <a:ea typeface="Microsoft YaHei" panose="020B0503020204020204" pitchFamily="34" charset="-122"/>
                        </a:rPr>
                        <a:t>伊斯兰叙述</a:t>
                      </a:r>
                      <a:endParaRPr lang="en-MY" sz="3200" dirty="0">
                        <a:solidFill>
                          <a:srgbClr val="009900"/>
                        </a:solidFill>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3877832707"/>
                  </a:ext>
                </a:extLst>
              </a:tr>
              <a:tr h="199257">
                <a:tc>
                  <a:txBody>
                    <a:bodyPr/>
                    <a:lstStyle/>
                    <a:p>
                      <a:pPr marL="0" marR="0"/>
                      <a:r>
                        <a:rPr lang="zh-CN" sz="3200" dirty="0">
                          <a:effectLst/>
                          <a:latin typeface="Microsoft YaHei" panose="020B0503020204020204" pitchFamily="34" charset="-122"/>
                          <a:ea typeface="Microsoft YaHei" panose="020B0503020204020204" pitchFamily="34" charset="-122"/>
                        </a:rPr>
                        <a:t>敌基督是末日出现的一位无与伦比的政治、军事和宗教领袖。</a:t>
                      </a:r>
                      <a:endParaRPr lang="en-MY" sz="320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dirty="0">
                          <a:effectLst/>
                          <a:latin typeface="Microsoft YaHei" panose="020B0503020204020204" pitchFamily="34" charset="-122"/>
                          <a:ea typeface="Microsoft YaHei" panose="020B0503020204020204" pitchFamily="34" charset="-122"/>
                        </a:rPr>
                        <a:t>马赫敌将是末日出现的一位无与伦比的政治、军事和宗教领袖。</a:t>
                      </a:r>
                      <a:endParaRPr lang="en-MY" altLang="zh-CN" sz="3200" dirty="0">
                        <a:effectLst/>
                        <a:latin typeface="Microsoft YaHei" panose="020B0503020204020204" pitchFamily="34" charset="-122"/>
                        <a:ea typeface="Microsoft YaHei" panose="020B0503020204020204" pitchFamily="34" charset="-122"/>
                      </a:endParaRPr>
                    </a:p>
                    <a:p>
                      <a:pPr marL="0" marR="0"/>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80105375"/>
                  </a:ext>
                </a:extLst>
              </a:tr>
              <a:tr h="199257">
                <a:tc>
                  <a:txBody>
                    <a:bodyPr/>
                    <a:lstStyle/>
                    <a:p>
                      <a:pPr marL="0" marR="0"/>
                      <a:r>
                        <a:rPr lang="zh-CN" sz="3200" dirty="0">
                          <a:effectLst/>
                          <a:latin typeface="Microsoft YaHei" panose="020B0503020204020204" pitchFamily="34" charset="-122"/>
                          <a:ea typeface="Microsoft YaHei" panose="020B0503020204020204" pitchFamily="34" charset="-122"/>
                        </a:rPr>
                        <a:t>将在末日来临的假先知是第二号人物，是辅助敌基督的。</a:t>
                      </a:r>
                      <a:endParaRPr lang="en-MY" sz="320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dirty="0">
                          <a:effectLst/>
                          <a:latin typeface="Microsoft YaHei" panose="020B0503020204020204" pitchFamily="34" charset="-122"/>
                          <a:ea typeface="Microsoft YaHei" panose="020B0503020204020204" pitchFamily="34" charset="-122"/>
                        </a:rPr>
                        <a:t>将在末日来临的穆斯林眼中的耶稣是第二号人物，是辅助马赫迪的。</a:t>
                      </a:r>
                      <a:endParaRPr lang="en-MY" altLang="zh-CN" sz="3200" dirty="0">
                        <a:effectLst/>
                        <a:latin typeface="Microsoft YaHei" panose="020B0503020204020204" pitchFamily="34" charset="-122"/>
                        <a:ea typeface="Microsoft YaHei" panose="020B0503020204020204" pitchFamily="34" charset="-122"/>
                      </a:endParaRPr>
                    </a:p>
                    <a:p>
                      <a:pPr marL="0" marR="0"/>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1532460983"/>
                  </a:ext>
                </a:extLst>
              </a:tr>
              <a:tr h="398513">
                <a:tc>
                  <a:txBody>
                    <a:bodyPr/>
                    <a:lstStyle/>
                    <a:p>
                      <a:pPr marL="0" marR="0"/>
                      <a:r>
                        <a:rPr lang="zh-CN" sz="3200" dirty="0">
                          <a:effectLst/>
                          <a:latin typeface="Microsoft YaHei" panose="020B0503020204020204" pitchFamily="34" charset="-122"/>
                          <a:ea typeface="Microsoft YaHei" panose="020B0503020204020204" pitchFamily="34" charset="-122"/>
                        </a:rPr>
                        <a:t>敌基督和假先知联合起来将拥有一支强大的军队，为征服万民统治这世界，将给地上带来巨大的破坏。</a:t>
                      </a:r>
                      <a:endParaRPr lang="en-MY" altLang="zh-CN" sz="3200" dirty="0">
                        <a:effectLst/>
                        <a:latin typeface="Microsoft YaHei" panose="020B0503020204020204" pitchFamily="34" charset="-122"/>
                        <a:ea typeface="Microsoft YaHei" panose="020B0503020204020204" pitchFamily="34" charset="-122"/>
                      </a:endParaRPr>
                    </a:p>
                    <a:p>
                      <a:pPr marL="0" marR="0"/>
                      <a:endParaRPr lang="en-MY" sz="320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dirty="0">
                          <a:effectLst/>
                          <a:latin typeface="Microsoft YaHei" panose="020B0503020204020204" pitchFamily="34" charset="-122"/>
                          <a:ea typeface="Microsoft YaHei" panose="020B0503020204020204" pitchFamily="34" charset="-122"/>
                        </a:rPr>
                        <a:t>马赫迪和穆斯林的耶稣将拥有一支强大的军队，企图控制地上的每一寸土地，统治这世界。</a:t>
                      </a:r>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4023047406"/>
                  </a:ext>
                </a:extLst>
              </a:tr>
              <a:tr h="398513">
                <a:tc>
                  <a:txBody>
                    <a:bodyPr/>
                    <a:lstStyle/>
                    <a:p>
                      <a:pPr marL="0" marR="0"/>
                      <a:r>
                        <a:rPr lang="zh-CN" sz="3200" dirty="0">
                          <a:effectLst/>
                          <a:latin typeface="Microsoft YaHei" panose="020B0503020204020204" pitchFamily="34" charset="-122"/>
                          <a:ea typeface="Microsoft YaHei" panose="020B0503020204020204" pitchFamily="34" charset="-122"/>
                        </a:rPr>
                        <a:t>假先知将是一条披着羊皮的龙。</a:t>
                      </a:r>
                      <a:endParaRPr lang="en-MY" sz="320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altLang="en-US" sz="3200" dirty="0">
                          <a:effectLst/>
                          <a:latin typeface="Microsoft YaHei" panose="020B0503020204020204" pitchFamily="34" charset="-122"/>
                          <a:ea typeface="Microsoft YaHei" panose="020B0503020204020204" pitchFamily="34" charset="-122"/>
                        </a:rPr>
                        <a:t>被穆斯林视为末日要来的帮助穆斯林成功的伊斯兰先知</a:t>
                      </a:r>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3917849050"/>
                  </a:ext>
                </a:extLst>
              </a:tr>
              <a:tr h="199257">
                <a:tc>
                  <a:txBody>
                    <a:bodyPr/>
                    <a:lstStyle/>
                    <a:p>
                      <a:pPr marL="0" marR="0"/>
                      <a:endParaRPr lang="en-MY" sz="320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4211198556"/>
                  </a:ext>
                </a:extLst>
              </a:tr>
              <a:tr h="199257">
                <a:tc>
                  <a:txBody>
                    <a:bodyPr/>
                    <a:lstStyle/>
                    <a:p>
                      <a:pPr marL="0" marR="0"/>
                      <a:endParaRPr lang="en-MY" sz="320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169374194"/>
                  </a:ext>
                </a:extLst>
              </a:tr>
              <a:tr h="199257">
                <a:tc>
                  <a:txBody>
                    <a:bodyPr/>
                    <a:lstStyle/>
                    <a:p>
                      <a:pPr marL="0" marR="0"/>
                      <a:endParaRPr lang="en-MY" sz="320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1190019992"/>
                  </a:ext>
                </a:extLst>
              </a:tr>
            </a:tbl>
          </a:graphicData>
        </a:graphic>
      </p:graphicFrame>
    </p:spTree>
    <p:extLst>
      <p:ext uri="{BB962C8B-B14F-4D97-AF65-F5344CB8AC3E}">
        <p14:creationId xmlns:p14="http://schemas.microsoft.com/office/powerpoint/2010/main" val="3132826755"/>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0BDD709-E7BE-7DAF-49BA-F733571DE383}"/>
              </a:ext>
            </a:extLst>
          </p:cNvPr>
          <p:cNvGraphicFramePr>
            <a:graphicFrameLocks noGrp="1"/>
          </p:cNvGraphicFramePr>
          <p:nvPr>
            <p:extLst>
              <p:ext uri="{D42A27DB-BD31-4B8C-83A1-F6EECF244321}">
                <p14:modId xmlns:p14="http://schemas.microsoft.com/office/powerpoint/2010/main" val="3932223576"/>
              </p:ext>
            </p:extLst>
          </p:nvPr>
        </p:nvGraphicFramePr>
        <p:xfrm>
          <a:off x="1" y="0"/>
          <a:ext cx="12191999" cy="7291808"/>
        </p:xfrm>
        <a:graphic>
          <a:graphicData uri="http://schemas.openxmlformats.org/drawingml/2006/table">
            <a:tbl>
              <a:tblPr>
                <a:tableStyleId>{5C22544A-7EE6-4342-B048-85BDC9FD1C3A}</a:tableStyleId>
              </a:tblPr>
              <a:tblGrid>
                <a:gridCol w="5485728">
                  <a:extLst>
                    <a:ext uri="{9D8B030D-6E8A-4147-A177-3AD203B41FA5}">
                      <a16:colId xmlns:a16="http://schemas.microsoft.com/office/drawing/2014/main" val="2739136572"/>
                    </a:ext>
                  </a:extLst>
                </a:gridCol>
                <a:gridCol w="6706271">
                  <a:extLst>
                    <a:ext uri="{9D8B030D-6E8A-4147-A177-3AD203B41FA5}">
                      <a16:colId xmlns:a16="http://schemas.microsoft.com/office/drawing/2014/main" val="3122477172"/>
                    </a:ext>
                  </a:extLst>
                </a:gridCol>
              </a:tblGrid>
              <a:tr h="1285950">
                <a:tc>
                  <a:txBody>
                    <a:bodyPr/>
                    <a:lstStyle/>
                    <a:p>
                      <a:pPr marL="0" marR="0"/>
                      <a:r>
                        <a:rPr lang="zh-CN" sz="3000" b="0" dirty="0">
                          <a:effectLst/>
                          <a:latin typeface="Microsoft YaHei" panose="020B0503020204020204" pitchFamily="34" charset="-122"/>
                          <a:ea typeface="Microsoft YaHei" panose="020B0503020204020204" pitchFamily="34" charset="-122"/>
                        </a:rPr>
                        <a:t>敌基督和假先知将</a:t>
                      </a:r>
                      <a:r>
                        <a:rPr lang="zh-CN" altLang="en-US" sz="3000" b="0" dirty="0">
                          <a:effectLst/>
                          <a:latin typeface="Microsoft YaHei" panose="020B0503020204020204" pitchFamily="34" charset="-122"/>
                          <a:ea typeface="Microsoft YaHei" panose="020B0503020204020204" pitchFamily="34" charset="-122"/>
                        </a:rPr>
                        <a:t>乘着世界污染推广</a:t>
                      </a:r>
                      <a:r>
                        <a:rPr lang="zh-CN" sz="3000" b="0" dirty="0">
                          <a:effectLst/>
                          <a:latin typeface="Microsoft YaHei" panose="020B0503020204020204" pitchFamily="34" charset="-122"/>
                          <a:ea typeface="Microsoft YaHei" panose="020B0503020204020204" pitchFamily="34" charset="-122"/>
                        </a:rPr>
                        <a:t>建立新世界秩序。</a:t>
                      </a:r>
                      <a:endParaRPr lang="en-MY" sz="3000" b="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000" b="0" dirty="0">
                          <a:effectLst/>
                          <a:latin typeface="Microsoft YaHei" panose="020B0503020204020204" pitchFamily="34" charset="-122"/>
                          <a:ea typeface="Microsoft YaHei" panose="020B0503020204020204" pitchFamily="34" charset="-122"/>
                        </a:rPr>
                        <a:t>马赫迪和穆斯林的耶稣将</a:t>
                      </a:r>
                      <a:r>
                        <a:rPr lang="zh-CN" altLang="en-US" sz="3000" b="0" dirty="0">
                          <a:effectLst/>
                          <a:latin typeface="Microsoft YaHei" panose="020B0503020204020204" pitchFamily="34" charset="-122"/>
                          <a:ea typeface="Microsoft YaHei" panose="020B0503020204020204" pitchFamily="34" charset="-122"/>
                        </a:rPr>
                        <a:t>在末世苦难加剧时，</a:t>
                      </a:r>
                      <a:r>
                        <a:rPr lang="zh-CN" sz="3000" b="0" dirty="0">
                          <a:effectLst/>
                          <a:latin typeface="Microsoft YaHei" panose="020B0503020204020204" pitchFamily="34" charset="-122"/>
                          <a:ea typeface="Microsoft YaHei" panose="020B0503020204020204" pitchFamily="34" charset="-122"/>
                        </a:rPr>
                        <a:t>建立新</a:t>
                      </a:r>
                      <a:r>
                        <a:rPr lang="zh-CN" altLang="en-US" sz="3000" b="0" dirty="0">
                          <a:effectLst/>
                          <a:latin typeface="Microsoft YaHei" panose="020B0503020204020204" pitchFamily="34" charset="-122"/>
                          <a:ea typeface="Microsoft YaHei" panose="020B0503020204020204" pitchFamily="34" charset="-122"/>
                        </a:rPr>
                        <a:t>的</a:t>
                      </a:r>
                      <a:r>
                        <a:rPr lang="zh-CN" sz="3000" b="0" dirty="0">
                          <a:effectLst/>
                          <a:latin typeface="Microsoft YaHei" panose="020B0503020204020204" pitchFamily="34" charset="-122"/>
                          <a:ea typeface="Microsoft YaHei" panose="020B0503020204020204" pitchFamily="34" charset="-122"/>
                        </a:rPr>
                        <a:t>世界秩序。</a:t>
                      </a:r>
                      <a:endParaRPr lang="en-MY" altLang="zh-CN" sz="3000" b="0" dirty="0">
                        <a:effectLst/>
                        <a:latin typeface="Microsoft YaHei" panose="020B0503020204020204" pitchFamily="34" charset="-122"/>
                        <a:ea typeface="Microsoft YaHei" panose="020B0503020204020204" pitchFamily="34" charset="-122"/>
                      </a:endParaRPr>
                    </a:p>
                    <a:p>
                      <a:pPr marL="0" marR="0"/>
                      <a:endParaRPr lang="en-MY" sz="3000" b="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3302241493"/>
                  </a:ext>
                </a:extLst>
              </a:tr>
              <a:tr h="1144750">
                <a:tc>
                  <a:txBody>
                    <a:bodyPr/>
                    <a:lstStyle/>
                    <a:p>
                      <a:pPr marL="0" marR="0"/>
                      <a:r>
                        <a:rPr lang="zh-CN" sz="3000" b="0" dirty="0">
                          <a:effectLst/>
                          <a:latin typeface="Microsoft YaHei" panose="020B0503020204020204" pitchFamily="34" charset="-122"/>
                          <a:ea typeface="Microsoft YaHei" panose="020B0503020204020204" pitchFamily="34" charset="-122"/>
                        </a:rPr>
                        <a:t>敌基督和假先知将为全地制定新的律法。</a:t>
                      </a:r>
                      <a:endParaRPr lang="en-MY" sz="3000" b="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000" b="0" dirty="0">
                          <a:effectLst/>
                          <a:latin typeface="Microsoft YaHei" panose="020B0503020204020204" pitchFamily="34" charset="-122"/>
                          <a:ea typeface="Microsoft YaHei" panose="020B0503020204020204" pitchFamily="34" charset="-122"/>
                        </a:rPr>
                        <a:t>马赫迪和穆斯林的耶稣将在全地制定伊斯兰教法。</a:t>
                      </a:r>
                      <a:endParaRPr lang="en-MY" sz="3000" b="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3909375448"/>
                  </a:ext>
                </a:extLst>
              </a:tr>
              <a:tr h="2489458">
                <a:tc>
                  <a:txBody>
                    <a:bodyPr/>
                    <a:lstStyle/>
                    <a:p>
                      <a:pPr marL="0" marR="0"/>
                      <a:r>
                        <a:rPr lang="zh-CN" sz="3000" b="0" dirty="0">
                          <a:effectLst/>
                          <a:latin typeface="Microsoft YaHei" panose="020B0503020204020204" pitchFamily="34" charset="-122"/>
                          <a:ea typeface="Microsoft YaHei" panose="020B0503020204020204" pitchFamily="34" charset="-122"/>
                        </a:rPr>
                        <a:t>敌基督将</a:t>
                      </a:r>
                      <a:r>
                        <a:rPr lang="en-US" sz="3000" b="0" dirty="0">
                          <a:effectLst/>
                          <a:latin typeface="Microsoft YaHei" panose="020B0503020204020204" pitchFamily="34" charset="-122"/>
                          <a:ea typeface="Microsoft YaHei" panose="020B0503020204020204" pitchFamily="34" charset="-122"/>
                        </a:rPr>
                        <a:t>“</a:t>
                      </a:r>
                      <a:r>
                        <a:rPr lang="zh-CN" sz="3000" b="0" dirty="0">
                          <a:effectLst/>
                          <a:latin typeface="Microsoft YaHei" panose="020B0503020204020204" pitchFamily="34" charset="-122"/>
                          <a:ea typeface="Microsoft YaHei" panose="020B0503020204020204" pitchFamily="34" charset="-122"/>
                        </a:rPr>
                        <a:t>改变节期和律法</a:t>
                      </a:r>
                      <a:r>
                        <a:rPr lang="en-US" sz="3000" b="0" dirty="0">
                          <a:effectLst/>
                          <a:latin typeface="Microsoft YaHei" panose="020B0503020204020204" pitchFamily="34" charset="-122"/>
                          <a:ea typeface="Microsoft YaHei" panose="020B0503020204020204" pitchFamily="34" charset="-122"/>
                        </a:rPr>
                        <a:t>”</a:t>
                      </a:r>
                      <a:r>
                        <a:rPr lang="zh-CN" sz="3000" b="0" dirty="0">
                          <a:effectLst/>
                          <a:latin typeface="Microsoft YaHei" panose="020B0503020204020204" pitchFamily="34" charset="-122"/>
                          <a:ea typeface="Microsoft YaHei" panose="020B0503020204020204" pitchFamily="34" charset="-122"/>
                        </a:rPr>
                        <a:t>。</a:t>
                      </a:r>
                      <a:endParaRPr lang="en-MY" sz="3000" b="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000" b="0" dirty="0">
                          <a:effectLst/>
                          <a:latin typeface="Microsoft YaHei" panose="020B0503020204020204" pitchFamily="34" charset="-122"/>
                          <a:ea typeface="Microsoft YaHei" panose="020B0503020204020204" pitchFamily="34" charset="-122"/>
                        </a:rPr>
                        <a:t>如果马赫迪在全世界建立了伊斯兰</a:t>
                      </a:r>
                      <a:r>
                        <a:rPr lang="zh-CN" altLang="en-US" sz="3000" b="0" dirty="0">
                          <a:effectLst/>
                          <a:latin typeface="Microsoft YaHei" panose="020B0503020204020204" pitchFamily="34" charset="-122"/>
                          <a:ea typeface="Microsoft YaHei" panose="020B0503020204020204" pitchFamily="34" charset="-122"/>
                        </a:rPr>
                        <a:t>法</a:t>
                      </a:r>
                      <a:r>
                        <a:rPr lang="zh-CN" sz="3000" b="0" dirty="0">
                          <a:effectLst/>
                          <a:latin typeface="Microsoft YaHei" panose="020B0503020204020204" pitchFamily="34" charset="-122"/>
                          <a:ea typeface="Microsoft YaHei" panose="020B0503020204020204" pitchFamily="34" charset="-122"/>
                        </a:rPr>
                        <a:t>统治，他将废除使用星期六和星期天作休息日，而</a:t>
                      </a:r>
                      <a:r>
                        <a:rPr lang="zh-CN" altLang="en-US" sz="3000" b="0" dirty="0">
                          <a:effectLst/>
                          <a:latin typeface="Microsoft YaHei" panose="020B0503020204020204" pitchFamily="34" charset="-122"/>
                          <a:ea typeface="Microsoft YaHei" panose="020B0503020204020204" pitchFamily="34" charset="-122"/>
                        </a:rPr>
                        <a:t>改用</a:t>
                      </a:r>
                      <a:r>
                        <a:rPr lang="zh-CN" sz="3000" b="0" dirty="0">
                          <a:effectLst/>
                          <a:latin typeface="Microsoft YaHei" panose="020B0503020204020204" pitchFamily="34" charset="-122"/>
                          <a:ea typeface="Microsoft YaHei" panose="020B0503020204020204" pitchFamily="34" charset="-122"/>
                        </a:rPr>
                        <a:t>星期五作为休息日。他将取消公元纪年（</a:t>
                      </a:r>
                      <a:r>
                        <a:rPr lang="en-US" sz="3000" b="0" dirty="0">
                          <a:effectLst/>
                          <a:latin typeface="Microsoft YaHei" panose="020B0503020204020204" pitchFamily="34" charset="-122"/>
                          <a:ea typeface="Microsoft YaHei" panose="020B0503020204020204" pitchFamily="34" charset="-122"/>
                        </a:rPr>
                        <a:t>AD</a:t>
                      </a:r>
                      <a:r>
                        <a:rPr lang="zh-CN" sz="3000" b="0" dirty="0">
                          <a:effectLst/>
                          <a:latin typeface="Microsoft YaHei" panose="020B0503020204020204" pitchFamily="34" charset="-122"/>
                          <a:ea typeface="Microsoft YaHei" panose="020B0503020204020204" pitchFamily="34" charset="-122"/>
                        </a:rPr>
                        <a:t>），而用每个伊斯兰国家所行的伊斯兰历法（</a:t>
                      </a:r>
                      <a:r>
                        <a:rPr lang="en-US" sz="3000" b="0" dirty="0">
                          <a:effectLst/>
                          <a:latin typeface="Microsoft YaHei" panose="020B0503020204020204" pitchFamily="34" charset="-122"/>
                          <a:ea typeface="Microsoft YaHei" panose="020B0503020204020204" pitchFamily="34" charset="-122"/>
                        </a:rPr>
                        <a:t>AH</a:t>
                      </a:r>
                      <a:r>
                        <a:rPr lang="zh-CN" sz="3000" b="0" dirty="0">
                          <a:effectLst/>
                          <a:latin typeface="Microsoft YaHei" panose="020B0503020204020204" pitchFamily="34" charset="-122"/>
                          <a:ea typeface="Microsoft YaHei" panose="020B0503020204020204" pitchFamily="34" charset="-122"/>
                        </a:rPr>
                        <a:t>）取代。</a:t>
                      </a:r>
                      <a:endParaRPr lang="en-MY" sz="3000" b="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1217416521"/>
                  </a:ext>
                </a:extLst>
              </a:tr>
              <a:tr h="1714601">
                <a:tc>
                  <a:txBody>
                    <a:bodyPr/>
                    <a:lstStyle/>
                    <a:p>
                      <a:pPr marL="0" marR="0"/>
                      <a:r>
                        <a:rPr lang="zh-CN" sz="3000" b="0" dirty="0">
                          <a:effectLst/>
                          <a:latin typeface="Microsoft YaHei" panose="020B0503020204020204" pitchFamily="34" charset="-122"/>
                          <a:ea typeface="Microsoft YaHei" panose="020B0503020204020204" pitchFamily="34" charset="-122"/>
                        </a:rPr>
                        <a:t>敌基督和假先知</a:t>
                      </a:r>
                      <a:r>
                        <a:rPr lang="zh-CN" altLang="en-US" sz="3000" b="0" dirty="0">
                          <a:effectLst/>
                          <a:latin typeface="Microsoft YaHei" panose="020B0503020204020204" pitchFamily="34" charset="-122"/>
                          <a:ea typeface="Microsoft YaHei" panose="020B0503020204020204" pitchFamily="34" charset="-122"/>
                        </a:rPr>
                        <a:t>都看着政治与宗教，</a:t>
                      </a:r>
                      <a:r>
                        <a:rPr lang="zh-CN" sz="3000" b="0" dirty="0">
                          <a:effectLst/>
                          <a:latin typeface="Microsoft YaHei" panose="020B0503020204020204" pitchFamily="34" charset="-122"/>
                          <a:ea typeface="Microsoft YaHei" panose="020B0503020204020204" pitchFamily="34" charset="-122"/>
                        </a:rPr>
                        <a:t>企图建立一个</a:t>
                      </a:r>
                      <a:r>
                        <a:rPr lang="zh-CN" altLang="en-US" sz="3000" b="0" dirty="0">
                          <a:effectLst/>
                          <a:latin typeface="Microsoft YaHei" panose="020B0503020204020204" pitchFamily="34" charset="-122"/>
                          <a:ea typeface="Microsoft YaHei" panose="020B0503020204020204" pitchFamily="34" charset="-122"/>
                        </a:rPr>
                        <a:t>以信仰为本的</a:t>
                      </a:r>
                      <a:r>
                        <a:rPr lang="zh-CN" sz="3000" b="0" dirty="0">
                          <a:effectLst/>
                          <a:latin typeface="Microsoft YaHei" panose="020B0503020204020204" pitchFamily="34" charset="-122"/>
                          <a:ea typeface="Microsoft YaHei" panose="020B0503020204020204" pitchFamily="34" charset="-122"/>
                        </a:rPr>
                        <a:t>普世宗教。</a:t>
                      </a:r>
                      <a:r>
                        <a:rPr lang="zh-CN" altLang="en-US" sz="3000" b="0" dirty="0">
                          <a:effectLst/>
                          <a:latin typeface="Microsoft YaHei" panose="020B0503020204020204" pitchFamily="34" charset="-122"/>
                          <a:ea typeface="Microsoft YaHei" panose="020B0503020204020204" pitchFamily="34" charset="-122"/>
                        </a:rPr>
                        <a:t>他们将处死任何一个不服从他们的普世宗教的人</a:t>
                      </a:r>
                      <a:endParaRPr lang="en-MY" sz="3000" b="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sz="3000" b="0" dirty="0">
                          <a:effectLst/>
                          <a:latin typeface="Microsoft YaHei" panose="020B0503020204020204" pitchFamily="34" charset="-122"/>
                          <a:ea typeface="Microsoft YaHei" panose="020B0503020204020204" pitchFamily="34" charset="-122"/>
                        </a:rPr>
                        <a:t>马赫迪和穆斯林的耶稣将建立</a:t>
                      </a:r>
                      <a:r>
                        <a:rPr lang="zh-CN" altLang="en-US" sz="3000" b="0" dirty="0">
                          <a:effectLst/>
                          <a:latin typeface="Microsoft YaHei" panose="020B0503020204020204" pitchFamily="34" charset="-122"/>
                          <a:ea typeface="Microsoft YaHei" panose="020B0503020204020204" pitchFamily="34" charset="-122"/>
                        </a:rPr>
                        <a:t>以</a:t>
                      </a:r>
                      <a:r>
                        <a:rPr lang="zh-CN" sz="3000" b="0" dirty="0">
                          <a:effectLst/>
                          <a:latin typeface="Microsoft YaHei" panose="020B0503020204020204" pitchFamily="34" charset="-122"/>
                          <a:ea typeface="Microsoft YaHei" panose="020B0503020204020204" pitchFamily="34" charset="-122"/>
                        </a:rPr>
                        <a:t>伊斯兰为</a:t>
                      </a:r>
                      <a:r>
                        <a:rPr lang="zh-CN" altLang="en-US" sz="3000" b="0" dirty="0">
                          <a:effectLst/>
                          <a:latin typeface="Microsoft YaHei" panose="020B0503020204020204" pitchFamily="34" charset="-122"/>
                          <a:ea typeface="Microsoft YaHei" panose="020B0503020204020204" pitchFamily="34" charset="-122"/>
                        </a:rPr>
                        <a:t>本的</a:t>
                      </a:r>
                      <a:r>
                        <a:rPr lang="zh-CN" sz="3000" b="0" dirty="0">
                          <a:effectLst/>
                          <a:latin typeface="Microsoft YaHei" panose="020B0503020204020204" pitchFamily="34" charset="-122"/>
                          <a:ea typeface="Microsoft YaHei" panose="020B0503020204020204" pitchFamily="34" charset="-122"/>
                        </a:rPr>
                        <a:t>唯一的宗教。</a:t>
                      </a:r>
                      <a:r>
                        <a:rPr lang="zh-CN" altLang="en-US" sz="3000" b="0" dirty="0">
                          <a:effectLst/>
                          <a:latin typeface="Microsoft YaHei" panose="020B0503020204020204" pitchFamily="34" charset="-122"/>
                          <a:ea typeface="Microsoft YaHei" panose="020B0503020204020204" pitchFamily="34" charset="-122"/>
                        </a:rPr>
                        <a:t>他们会处死任何一个不服从伊斯兰的任何人类。</a:t>
                      </a:r>
                      <a:endParaRPr lang="en-MY" sz="3000" b="0" dirty="0">
                        <a:effectLst/>
                        <a:latin typeface="Microsoft YaHei" panose="020B0503020204020204" pitchFamily="34" charset="-122"/>
                        <a:ea typeface="Microsoft YaHei" panose="020B0503020204020204" pitchFamily="34" charset="-122"/>
                      </a:endParaRPr>
                    </a:p>
                    <a:p>
                      <a:pPr marL="0" marR="0"/>
                      <a:endParaRPr lang="en-MY" sz="3000" b="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661517381"/>
                  </a:ext>
                </a:extLst>
              </a:tr>
              <a:tr h="428650">
                <a:tc>
                  <a:txBody>
                    <a:bodyPr/>
                    <a:lstStyle/>
                    <a:p>
                      <a:pPr marL="0" marR="0"/>
                      <a:endParaRPr lang="en-MY" sz="3000" b="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endParaRPr lang="en-MY" sz="3000" b="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2697085281"/>
                  </a:ext>
                </a:extLst>
              </a:tr>
            </a:tbl>
          </a:graphicData>
        </a:graphic>
      </p:graphicFrame>
    </p:spTree>
    <p:extLst>
      <p:ext uri="{BB962C8B-B14F-4D97-AF65-F5344CB8AC3E}">
        <p14:creationId xmlns:p14="http://schemas.microsoft.com/office/powerpoint/2010/main" val="2573607223"/>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B6C750BA-5EFB-7B58-8EAF-76A982932A1C}"/>
              </a:ext>
            </a:extLst>
          </p:cNvPr>
          <p:cNvGraphicFramePr>
            <a:graphicFrameLocks noGrp="1"/>
          </p:cNvGraphicFramePr>
          <p:nvPr>
            <p:extLst>
              <p:ext uri="{D42A27DB-BD31-4B8C-83A1-F6EECF244321}">
                <p14:modId xmlns:p14="http://schemas.microsoft.com/office/powerpoint/2010/main" val="3348850178"/>
              </p:ext>
            </p:extLst>
          </p:nvPr>
        </p:nvGraphicFramePr>
        <p:xfrm>
          <a:off x="0" y="0"/>
          <a:ext cx="12192000" cy="4876800"/>
        </p:xfrm>
        <a:graphic>
          <a:graphicData uri="http://schemas.openxmlformats.org/drawingml/2006/table">
            <a:tbl>
              <a:tblPr>
                <a:tableStyleId>{5C22544A-7EE6-4342-B048-85BDC9FD1C3A}</a:tableStyleId>
              </a:tblPr>
              <a:tblGrid>
                <a:gridCol w="5541818">
                  <a:extLst>
                    <a:ext uri="{9D8B030D-6E8A-4147-A177-3AD203B41FA5}">
                      <a16:colId xmlns:a16="http://schemas.microsoft.com/office/drawing/2014/main" val="3849346442"/>
                    </a:ext>
                  </a:extLst>
                </a:gridCol>
                <a:gridCol w="6650182">
                  <a:extLst>
                    <a:ext uri="{9D8B030D-6E8A-4147-A177-3AD203B41FA5}">
                      <a16:colId xmlns:a16="http://schemas.microsoft.com/office/drawing/2014/main" val="4246968221"/>
                    </a:ext>
                  </a:extLst>
                </a:gridCol>
              </a:tblGrid>
              <a:tr h="0">
                <a:tc>
                  <a:txBody>
                    <a:bodyPr/>
                    <a:lstStyle/>
                    <a:p>
                      <a:pPr marL="0" marR="0"/>
                      <a:r>
                        <a:rPr lang="zh-CN" sz="3200">
                          <a:effectLst/>
                        </a:rPr>
                        <a:t>敌基督和假先知将斩首作为处死不顺从者的主要方式。</a:t>
                      </a:r>
                      <a:endParaRPr lang="en-MY" sz="3200">
                        <a:effectLst/>
                        <a:latin typeface="Times New Roman" panose="02020603050405020304" pitchFamily="18" charset="0"/>
                        <a:ea typeface="SimSun" panose="02010600030101010101" pitchFamily="2" charset="-122"/>
                      </a:endParaRPr>
                    </a:p>
                  </a:txBody>
                  <a:tcPr marL="0" marR="0" marT="0" marB="0"/>
                </a:tc>
                <a:tc>
                  <a:txBody>
                    <a:bodyPr/>
                    <a:lstStyle/>
                    <a:p>
                      <a:pPr marL="0" marR="0"/>
                      <a:r>
                        <a:rPr lang="zh-CN" sz="3200" dirty="0">
                          <a:effectLst/>
                        </a:rPr>
                        <a:t>马赫迪和穆斯林的耶稣将延用伊斯兰的做法，使用斩首的处死的方式。</a:t>
                      </a:r>
                      <a:endParaRPr lang="en-MY" altLang="zh-CN" sz="3200" dirty="0">
                        <a:effectLst/>
                      </a:endParaRPr>
                    </a:p>
                    <a:p>
                      <a:pPr marL="0" marR="0"/>
                      <a:endParaRPr lang="en-MY" sz="3200" dirty="0">
                        <a:effectLst/>
                        <a:latin typeface="Times New Roman" panose="02020603050405020304" pitchFamily="18" charset="0"/>
                        <a:ea typeface="SimSun" panose="02010600030101010101" pitchFamily="2" charset="-122"/>
                      </a:endParaRPr>
                    </a:p>
                  </a:txBody>
                  <a:tcPr marL="0" marR="0" marT="0" marB="0"/>
                </a:tc>
                <a:extLst>
                  <a:ext uri="{0D108BD9-81ED-4DB2-BD59-A6C34878D82A}">
                    <a16:rowId xmlns:a16="http://schemas.microsoft.com/office/drawing/2014/main" val="4103650971"/>
                  </a:ext>
                </a:extLst>
              </a:tr>
              <a:tr h="0">
                <a:tc>
                  <a:txBody>
                    <a:bodyPr/>
                    <a:lstStyle/>
                    <a:p>
                      <a:pPr marL="0" marR="0"/>
                      <a:r>
                        <a:rPr lang="zh-CN" sz="3200">
                          <a:effectLst/>
                        </a:rPr>
                        <a:t>敌基督和假先知将有一个特别的议程来尽可能杀害所有犹太人。</a:t>
                      </a:r>
                      <a:endParaRPr lang="en-MY" sz="3200">
                        <a:effectLst/>
                        <a:latin typeface="Times New Roman" panose="02020603050405020304" pitchFamily="18" charset="0"/>
                        <a:ea typeface="SimSun" panose="02010600030101010101" pitchFamily="2" charset="-122"/>
                      </a:endParaRPr>
                    </a:p>
                  </a:txBody>
                  <a:tcPr marL="0" marR="0" marT="0" marB="0"/>
                </a:tc>
                <a:tc>
                  <a:txBody>
                    <a:bodyPr/>
                    <a:lstStyle/>
                    <a:p>
                      <a:pPr marL="0" marR="0"/>
                      <a:r>
                        <a:rPr lang="zh-CN" sz="3200" dirty="0">
                          <a:effectLst/>
                        </a:rPr>
                        <a:t>马赫迪和穆斯林的耶稣将尽可能杀害所有的犹太人，直到只有数个人躲在石头和树木后面。</a:t>
                      </a:r>
                      <a:endParaRPr lang="en-MY" altLang="zh-CN" sz="3200" dirty="0">
                        <a:effectLst/>
                      </a:endParaRPr>
                    </a:p>
                    <a:p>
                      <a:pPr marL="0" marR="0"/>
                      <a:endParaRPr lang="en-MY" sz="3200" dirty="0">
                        <a:effectLst/>
                        <a:latin typeface="Times New Roman" panose="02020603050405020304" pitchFamily="18" charset="0"/>
                        <a:ea typeface="SimSun" panose="02010600030101010101" pitchFamily="2" charset="-122"/>
                      </a:endParaRPr>
                    </a:p>
                  </a:txBody>
                  <a:tcPr marL="0" marR="0" marT="0" marB="0"/>
                </a:tc>
                <a:extLst>
                  <a:ext uri="{0D108BD9-81ED-4DB2-BD59-A6C34878D82A}">
                    <a16:rowId xmlns:a16="http://schemas.microsoft.com/office/drawing/2014/main" val="2654324112"/>
                  </a:ext>
                </a:extLst>
              </a:tr>
              <a:tr h="0">
                <a:tc>
                  <a:txBody>
                    <a:bodyPr/>
                    <a:lstStyle/>
                    <a:p>
                      <a:pPr marL="0" marR="0"/>
                      <a:r>
                        <a:rPr lang="zh-CN" sz="3200">
                          <a:effectLst/>
                        </a:rPr>
                        <a:t>敌基督和假先知将向耶路撒冷发动攻击，以征服并占领它。</a:t>
                      </a:r>
                      <a:endParaRPr lang="en-MY" sz="3200">
                        <a:effectLst/>
                        <a:latin typeface="Times New Roman" panose="02020603050405020304" pitchFamily="18" charset="0"/>
                        <a:ea typeface="SimSun" panose="02010600030101010101" pitchFamily="2" charset="-122"/>
                      </a:endParaRPr>
                    </a:p>
                  </a:txBody>
                  <a:tcPr marL="0" marR="0" marT="0" marB="0"/>
                </a:tc>
                <a:tc>
                  <a:txBody>
                    <a:bodyPr/>
                    <a:lstStyle/>
                    <a:p>
                      <a:pPr marL="0" marR="0"/>
                      <a:r>
                        <a:rPr lang="zh-CN" sz="3200" dirty="0">
                          <a:effectLst/>
                        </a:rPr>
                        <a:t>马赫迪和穆斯林的耶稣将向耶路撒冷发动攻击，以为伊斯兰重新征服并占领它。</a:t>
                      </a:r>
                      <a:endParaRPr lang="en-MY" sz="3200" dirty="0">
                        <a:effectLst/>
                        <a:latin typeface="Times New Roman" panose="02020603050405020304" pitchFamily="18" charset="0"/>
                        <a:ea typeface="SimSun" panose="02010600030101010101" pitchFamily="2" charset="-122"/>
                      </a:endParaRPr>
                    </a:p>
                  </a:txBody>
                  <a:tcPr marL="0" marR="0" marT="0" marB="0"/>
                </a:tc>
                <a:extLst>
                  <a:ext uri="{0D108BD9-81ED-4DB2-BD59-A6C34878D82A}">
                    <a16:rowId xmlns:a16="http://schemas.microsoft.com/office/drawing/2014/main" val="4087395734"/>
                  </a:ext>
                </a:extLst>
              </a:tr>
            </a:tbl>
          </a:graphicData>
        </a:graphic>
      </p:graphicFrame>
    </p:spTree>
    <p:extLst>
      <p:ext uri="{BB962C8B-B14F-4D97-AF65-F5344CB8AC3E}">
        <p14:creationId xmlns:p14="http://schemas.microsoft.com/office/powerpoint/2010/main" val="3217746364"/>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BF0CCCC-6F1F-B0ED-DE99-E5C96C4317B6}"/>
              </a:ext>
            </a:extLst>
          </p:cNvPr>
          <p:cNvGraphicFramePr>
            <a:graphicFrameLocks noGrp="1"/>
          </p:cNvGraphicFramePr>
          <p:nvPr>
            <p:extLst>
              <p:ext uri="{D42A27DB-BD31-4B8C-83A1-F6EECF244321}">
                <p14:modId xmlns:p14="http://schemas.microsoft.com/office/powerpoint/2010/main" val="1543018871"/>
              </p:ext>
            </p:extLst>
          </p:nvPr>
        </p:nvGraphicFramePr>
        <p:xfrm>
          <a:off x="0" y="92766"/>
          <a:ext cx="12192000" cy="6339840"/>
        </p:xfrm>
        <a:graphic>
          <a:graphicData uri="http://schemas.openxmlformats.org/drawingml/2006/table">
            <a:tbl>
              <a:tblPr>
                <a:tableStyleId>{5C22544A-7EE6-4342-B048-85BDC9FD1C3A}</a:tableStyleId>
              </a:tblPr>
              <a:tblGrid>
                <a:gridCol w="5541818">
                  <a:extLst>
                    <a:ext uri="{9D8B030D-6E8A-4147-A177-3AD203B41FA5}">
                      <a16:colId xmlns:a16="http://schemas.microsoft.com/office/drawing/2014/main" val="3001888637"/>
                    </a:ext>
                  </a:extLst>
                </a:gridCol>
                <a:gridCol w="6650182">
                  <a:extLst>
                    <a:ext uri="{9D8B030D-6E8A-4147-A177-3AD203B41FA5}">
                      <a16:colId xmlns:a16="http://schemas.microsoft.com/office/drawing/2014/main" val="2874168588"/>
                    </a:ext>
                  </a:extLst>
                </a:gridCol>
              </a:tblGrid>
              <a:tr h="0">
                <a:tc>
                  <a:txBody>
                    <a:bodyPr/>
                    <a:lstStyle/>
                    <a:p>
                      <a:pPr marL="0" marR="0"/>
                      <a:r>
                        <a:rPr lang="zh-CN" sz="3200" b="0" dirty="0">
                          <a:effectLst/>
                          <a:latin typeface="Microsoft YaHei" panose="020B0503020204020204" pitchFamily="34" charset="-122"/>
                          <a:ea typeface="Microsoft YaHei" panose="020B0503020204020204" pitchFamily="34" charset="-122"/>
                        </a:rPr>
                        <a:t>敌基督将在犹太人的神殿里树立自己的席位，作为他的权柄之位。</a:t>
                      </a:r>
                      <a:endParaRPr lang="en-MY" altLang="zh-CN" sz="3200" b="0" dirty="0">
                        <a:effectLst/>
                        <a:latin typeface="Microsoft YaHei" panose="020B0503020204020204" pitchFamily="34" charset="-122"/>
                        <a:ea typeface="Microsoft YaHei" panose="020B0503020204020204" pitchFamily="34" charset="-122"/>
                      </a:endParaRPr>
                    </a:p>
                    <a:p>
                      <a:pPr marL="0" marR="0"/>
                      <a:endParaRPr lang="en-MY" sz="3200" b="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b="0">
                          <a:effectLst/>
                          <a:latin typeface="Microsoft YaHei" panose="020B0503020204020204" pitchFamily="34" charset="-122"/>
                          <a:ea typeface="Microsoft YaHei" panose="020B0503020204020204" pitchFamily="34" charset="-122"/>
                        </a:rPr>
                        <a:t>马赫迪将在耶路撒冷建立伊斯兰的哈里发政权。</a:t>
                      </a:r>
                      <a:endParaRPr lang="en-MY" sz="3200" b="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4178097223"/>
                  </a:ext>
                </a:extLst>
              </a:tr>
              <a:tr h="0">
                <a:tc>
                  <a:txBody>
                    <a:bodyPr/>
                    <a:lstStyle/>
                    <a:p>
                      <a:pPr marL="0" marR="0"/>
                      <a:r>
                        <a:rPr lang="zh-CN" sz="3200" b="0" dirty="0">
                          <a:effectLst/>
                          <a:latin typeface="Microsoft YaHei" panose="020B0503020204020204" pitchFamily="34" charset="-122"/>
                          <a:ea typeface="Microsoft YaHei" panose="020B0503020204020204" pitchFamily="34" charset="-122"/>
                        </a:rPr>
                        <a:t>假先知会行许多的神迹以尽可能多地欺骗人们支持敌基督。</a:t>
                      </a:r>
                      <a:endParaRPr lang="en-MY" sz="3200" b="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b="0" dirty="0">
                          <a:effectLst/>
                          <a:latin typeface="Microsoft YaHei" panose="020B0503020204020204" pitchFamily="34" charset="-122"/>
                          <a:ea typeface="Microsoft YaHei" panose="020B0503020204020204" pitchFamily="34" charset="-122"/>
                        </a:rPr>
                        <a:t>马赫迪将亲自控制天气和谷物。他的脸会发光。穆斯林的耶稣回来时将显神迹。</a:t>
                      </a:r>
                      <a:endParaRPr lang="en-MY" altLang="zh-CN" sz="3200" b="0" dirty="0">
                        <a:effectLst/>
                        <a:latin typeface="Microsoft YaHei" panose="020B0503020204020204" pitchFamily="34" charset="-122"/>
                        <a:ea typeface="Microsoft YaHei" panose="020B0503020204020204" pitchFamily="34" charset="-122"/>
                      </a:endParaRPr>
                    </a:p>
                    <a:p>
                      <a:pPr marL="0" marR="0"/>
                      <a:endParaRPr lang="en-MY" sz="3200" b="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3189115774"/>
                  </a:ext>
                </a:extLst>
              </a:tr>
              <a:tr h="0">
                <a:tc>
                  <a:txBody>
                    <a:bodyPr/>
                    <a:lstStyle/>
                    <a:p>
                      <a:pPr marL="0" marR="0"/>
                      <a:r>
                        <a:rPr lang="zh-CN" sz="3200" b="0">
                          <a:effectLst/>
                          <a:latin typeface="Microsoft YaHei" panose="020B0503020204020204" pitchFamily="34" charset="-122"/>
                          <a:ea typeface="Microsoft YaHei" panose="020B0503020204020204" pitchFamily="34" charset="-122"/>
                        </a:rPr>
                        <a:t>敌基督将骑在一匹白马上（启示录中说的）。</a:t>
                      </a:r>
                      <a:endParaRPr lang="en-MY" sz="3200" b="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b="0" dirty="0">
                          <a:effectLst/>
                          <a:latin typeface="Microsoft YaHei" panose="020B0503020204020204" pitchFamily="34" charset="-122"/>
                          <a:ea typeface="Microsoft YaHei" panose="020B0503020204020204" pitchFamily="34" charset="-122"/>
                        </a:rPr>
                        <a:t>马赫迪将骑在一匹白马上（从同一句经文中说的）。</a:t>
                      </a:r>
                      <a:endParaRPr lang="en-MY" altLang="zh-CN" sz="3200" b="0" dirty="0">
                        <a:effectLst/>
                        <a:latin typeface="Microsoft YaHei" panose="020B0503020204020204" pitchFamily="34" charset="-122"/>
                        <a:ea typeface="Microsoft YaHei" panose="020B0503020204020204" pitchFamily="34" charset="-122"/>
                      </a:endParaRPr>
                    </a:p>
                    <a:p>
                      <a:pPr marL="0" marR="0"/>
                      <a:endParaRPr lang="en-MY" sz="3200" b="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3402110003"/>
                  </a:ext>
                </a:extLst>
              </a:tr>
              <a:tr h="0">
                <a:tc>
                  <a:txBody>
                    <a:bodyPr/>
                    <a:lstStyle/>
                    <a:p>
                      <a:pPr marL="0" marR="0"/>
                      <a:r>
                        <a:rPr lang="zh-CN" sz="3200" b="0">
                          <a:effectLst/>
                          <a:latin typeface="Microsoft YaHei" panose="020B0503020204020204" pitchFamily="34" charset="-122"/>
                          <a:ea typeface="Microsoft YaHei" panose="020B0503020204020204" pitchFamily="34" charset="-122"/>
                        </a:rPr>
                        <a:t>敌基督将与以色列制订一个七年的和平条约。</a:t>
                      </a:r>
                      <a:endParaRPr lang="en-MY" sz="3200" b="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b="0" dirty="0">
                          <a:effectLst/>
                          <a:latin typeface="Microsoft YaHei" panose="020B0503020204020204" pitchFamily="34" charset="-122"/>
                          <a:ea typeface="Microsoft YaHei" panose="020B0503020204020204" pitchFamily="34" charset="-122"/>
                        </a:rPr>
                        <a:t>马赫迪将与一个犹太人（特别指明是个利末人）制订一个七年的和平条约。</a:t>
                      </a:r>
                      <a:endParaRPr lang="en-MY" sz="3200" b="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1114402801"/>
                  </a:ext>
                </a:extLst>
              </a:tr>
            </a:tbl>
          </a:graphicData>
        </a:graphic>
      </p:graphicFrame>
    </p:spTree>
    <p:extLst>
      <p:ext uri="{BB962C8B-B14F-4D97-AF65-F5344CB8AC3E}">
        <p14:creationId xmlns:p14="http://schemas.microsoft.com/office/powerpoint/2010/main" val="1786487829"/>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28617B2-E8A3-25AA-B7B6-9CE427B1D219}"/>
              </a:ext>
            </a:extLst>
          </p:cNvPr>
          <p:cNvGraphicFramePr>
            <a:graphicFrameLocks noGrp="1"/>
          </p:cNvGraphicFramePr>
          <p:nvPr>
            <p:extLst>
              <p:ext uri="{D42A27DB-BD31-4B8C-83A1-F6EECF244321}">
                <p14:modId xmlns:p14="http://schemas.microsoft.com/office/powerpoint/2010/main" val="2695364665"/>
              </p:ext>
            </p:extLst>
          </p:nvPr>
        </p:nvGraphicFramePr>
        <p:xfrm>
          <a:off x="96078" y="0"/>
          <a:ext cx="12095922" cy="6339840"/>
        </p:xfrm>
        <a:graphic>
          <a:graphicData uri="http://schemas.openxmlformats.org/drawingml/2006/table">
            <a:tbl>
              <a:tblPr>
                <a:tableStyleId>{5C22544A-7EE6-4342-B048-85BDC9FD1C3A}</a:tableStyleId>
              </a:tblPr>
              <a:tblGrid>
                <a:gridCol w="5498146">
                  <a:extLst>
                    <a:ext uri="{9D8B030D-6E8A-4147-A177-3AD203B41FA5}">
                      <a16:colId xmlns:a16="http://schemas.microsoft.com/office/drawing/2014/main" val="1612733088"/>
                    </a:ext>
                  </a:extLst>
                </a:gridCol>
                <a:gridCol w="6597776">
                  <a:extLst>
                    <a:ext uri="{9D8B030D-6E8A-4147-A177-3AD203B41FA5}">
                      <a16:colId xmlns:a16="http://schemas.microsoft.com/office/drawing/2014/main" val="1005708229"/>
                    </a:ext>
                  </a:extLst>
                </a:gridCol>
              </a:tblGrid>
              <a:tr h="0">
                <a:tc>
                  <a:txBody>
                    <a:bodyPr/>
                    <a:lstStyle/>
                    <a:p>
                      <a:pPr marL="0" marR="0"/>
                      <a:r>
                        <a:rPr lang="zh-CN" sz="3200" dirty="0">
                          <a:effectLst/>
                          <a:latin typeface="Microsoft YaHei" panose="020B0503020204020204" pitchFamily="34" charset="-122"/>
                          <a:ea typeface="Microsoft YaHei" panose="020B0503020204020204" pitchFamily="34" charset="-122"/>
                        </a:rPr>
                        <a:t>犹太人的弥赛亚即耶稣将回来保护以色列的犹太人，抵御由敌基督和假先知领导的多国联合的军事进攻。</a:t>
                      </a:r>
                      <a:endParaRPr lang="en-MY" altLang="zh-CN" sz="3200" dirty="0">
                        <a:effectLst/>
                        <a:latin typeface="Microsoft YaHei" panose="020B0503020204020204" pitchFamily="34" charset="-122"/>
                        <a:ea typeface="Microsoft YaHei" panose="020B0503020204020204" pitchFamily="34" charset="-122"/>
                      </a:endParaRPr>
                    </a:p>
                    <a:p>
                      <a:pPr marL="0" marR="0"/>
                      <a:endParaRPr lang="en-MY" sz="320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a:effectLst/>
                          <a:latin typeface="Microsoft YaHei" panose="020B0503020204020204" pitchFamily="34" charset="-122"/>
                          <a:ea typeface="Microsoft YaHei" panose="020B0503020204020204" pitchFamily="34" charset="-122"/>
                        </a:rPr>
                        <a:t>伊斯兰的敌基督达迦尔将获得一群强大的犹太人追随者，并自称是耶稣基督，与马赫敌和穆斯林的耶稣作对。</a:t>
                      </a:r>
                      <a:endParaRPr lang="en-MY" sz="320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1130927526"/>
                  </a:ext>
                </a:extLst>
              </a:tr>
              <a:tr h="0">
                <a:tc>
                  <a:txBody>
                    <a:bodyPr/>
                    <a:lstStyle/>
                    <a:p>
                      <a:pPr marL="0" marR="0"/>
                      <a:r>
                        <a:rPr lang="zh-CN" sz="3200" dirty="0">
                          <a:effectLst/>
                          <a:latin typeface="Microsoft YaHei" panose="020B0503020204020204" pitchFamily="34" charset="-122"/>
                          <a:ea typeface="Microsoft YaHei" panose="020B0503020204020204" pitchFamily="34" charset="-122"/>
                        </a:rPr>
                        <a:t>敌基督的灵特别否认基督教最独特最中心的教义，即三位一体、道成肉身和耶稣十字架上代人类而死。</a:t>
                      </a:r>
                      <a:endParaRPr lang="en-MY" sz="320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dirty="0">
                          <a:effectLst/>
                          <a:latin typeface="Microsoft YaHei" panose="020B0503020204020204" pitchFamily="34" charset="-122"/>
                          <a:ea typeface="Microsoft YaHei" panose="020B0503020204020204" pitchFamily="34" charset="-122"/>
                        </a:rPr>
                        <a:t>伊斯兰在教义上和属灵上特别否认基督教最独特最中心的教义，即三位一体、道成肉身和耶稣十字架上代人类而死。</a:t>
                      </a:r>
                      <a:endParaRPr lang="en-MY" altLang="zh-CN" sz="3200" dirty="0">
                        <a:effectLst/>
                        <a:latin typeface="Microsoft YaHei" panose="020B0503020204020204" pitchFamily="34" charset="-122"/>
                        <a:ea typeface="Microsoft YaHei" panose="020B0503020204020204" pitchFamily="34" charset="-122"/>
                      </a:endParaRPr>
                    </a:p>
                    <a:p>
                      <a:pPr marL="0" marR="0"/>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2050072461"/>
                  </a:ext>
                </a:extLst>
              </a:tr>
              <a:tr h="0">
                <a:tc>
                  <a:txBody>
                    <a:bodyPr/>
                    <a:lstStyle/>
                    <a:p>
                      <a:pPr marL="0" marR="0"/>
                      <a:r>
                        <a:rPr lang="zh-CN" sz="3200">
                          <a:effectLst/>
                          <a:latin typeface="Microsoft YaHei" panose="020B0503020204020204" pitchFamily="34" charset="-122"/>
                          <a:ea typeface="Microsoft YaHei" panose="020B0503020204020204" pitchFamily="34" charset="-122"/>
                        </a:rPr>
                        <a:t>耶稣和使徒保罗最主要的警告就是告诫基督徒在末日有大量欺骗和谎言。</a:t>
                      </a:r>
                      <a:endParaRPr lang="en-MY" sz="320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dirty="0">
                          <a:effectLst/>
                          <a:latin typeface="Microsoft YaHei" panose="020B0503020204020204" pitchFamily="34" charset="-122"/>
                          <a:ea typeface="Microsoft YaHei" panose="020B0503020204020204" pitchFamily="34" charset="-122"/>
                        </a:rPr>
                        <a:t>伊斯兰是地上唯一以欺骗为辅助其提升的宗教。它有一个明确的教义允许甚至号召使用欺骗以达到最终目的。</a:t>
                      </a:r>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965754110"/>
                  </a:ext>
                </a:extLst>
              </a:tr>
            </a:tbl>
          </a:graphicData>
        </a:graphic>
      </p:graphicFrame>
    </p:spTree>
    <p:extLst>
      <p:ext uri="{BB962C8B-B14F-4D97-AF65-F5344CB8AC3E}">
        <p14:creationId xmlns:p14="http://schemas.microsoft.com/office/powerpoint/2010/main" val="357686987"/>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AFE2ACB-3009-2A41-D0BD-741A97F58991}"/>
              </a:ext>
            </a:extLst>
          </p:cNvPr>
          <p:cNvGraphicFramePr>
            <a:graphicFrameLocks noGrp="1"/>
          </p:cNvGraphicFramePr>
          <p:nvPr>
            <p:extLst>
              <p:ext uri="{D42A27DB-BD31-4B8C-83A1-F6EECF244321}">
                <p14:modId xmlns:p14="http://schemas.microsoft.com/office/powerpoint/2010/main" val="3147577278"/>
              </p:ext>
            </p:extLst>
          </p:nvPr>
        </p:nvGraphicFramePr>
        <p:xfrm>
          <a:off x="0" y="159026"/>
          <a:ext cx="12192000" cy="5364480"/>
        </p:xfrm>
        <a:graphic>
          <a:graphicData uri="http://schemas.openxmlformats.org/drawingml/2006/table">
            <a:tbl>
              <a:tblPr>
                <a:tableStyleId>{5C22544A-7EE6-4342-B048-85BDC9FD1C3A}</a:tableStyleId>
              </a:tblPr>
              <a:tblGrid>
                <a:gridCol w="5541818">
                  <a:extLst>
                    <a:ext uri="{9D8B030D-6E8A-4147-A177-3AD203B41FA5}">
                      <a16:colId xmlns:a16="http://schemas.microsoft.com/office/drawing/2014/main" val="1784646290"/>
                    </a:ext>
                  </a:extLst>
                </a:gridCol>
                <a:gridCol w="6650182">
                  <a:extLst>
                    <a:ext uri="{9D8B030D-6E8A-4147-A177-3AD203B41FA5}">
                      <a16:colId xmlns:a16="http://schemas.microsoft.com/office/drawing/2014/main" val="2132429159"/>
                    </a:ext>
                  </a:extLst>
                </a:gridCol>
              </a:tblGrid>
              <a:tr h="0">
                <a:tc>
                  <a:txBody>
                    <a:bodyPr/>
                    <a:lstStyle/>
                    <a:p>
                      <a:pPr marL="0" marR="0"/>
                      <a:r>
                        <a:rPr lang="zh-CN" sz="3200" dirty="0">
                          <a:effectLst/>
                          <a:latin typeface="Microsoft YaHei" panose="020B0503020204020204" pitchFamily="34" charset="-122"/>
                          <a:ea typeface="Microsoft YaHei" panose="020B0503020204020204" pitchFamily="34" charset="-122"/>
                        </a:rPr>
                        <a:t>圣经所记载的最后的敌基督帝国的组成国家现今都是伊斯兰国家。</a:t>
                      </a:r>
                      <a:endParaRPr lang="en-MY" altLang="zh-CN" sz="3200" dirty="0">
                        <a:effectLst/>
                        <a:latin typeface="Microsoft YaHei" panose="020B0503020204020204" pitchFamily="34" charset="-122"/>
                        <a:ea typeface="Microsoft YaHei" panose="020B0503020204020204" pitchFamily="34" charset="-122"/>
                      </a:endParaRPr>
                    </a:p>
                    <a:p>
                      <a:pPr marL="0" marR="0"/>
                      <a:endParaRPr lang="en-MY" sz="320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dirty="0">
                          <a:effectLst/>
                          <a:latin typeface="Microsoft YaHei" panose="020B0503020204020204" pitchFamily="34" charset="-122"/>
                          <a:ea typeface="Microsoft YaHei" panose="020B0503020204020204" pitchFamily="34" charset="-122"/>
                        </a:rPr>
                        <a:t>所有的穆斯林被要求效忠于马赫迪，将其视为最后的哈里发和伊斯兰的伊玛目（领袖）。</a:t>
                      </a:r>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3453624222"/>
                  </a:ext>
                </a:extLst>
              </a:tr>
              <a:tr h="0">
                <a:tc>
                  <a:txBody>
                    <a:bodyPr/>
                    <a:lstStyle/>
                    <a:p>
                      <a:pPr marL="0" marR="0"/>
                      <a:r>
                        <a:rPr lang="zh-CN" sz="3200" dirty="0">
                          <a:effectLst/>
                          <a:latin typeface="Microsoft YaHei" panose="020B0503020204020204" pitchFamily="34" charset="-122"/>
                          <a:ea typeface="Microsoft YaHei" panose="020B0503020204020204" pitchFamily="34" charset="-122"/>
                        </a:rPr>
                        <a:t>最后的敌基督帝国将是继罗马帝国之后的那个帝国的一个复兴帝国。</a:t>
                      </a:r>
                      <a:endParaRPr lang="en-MY" altLang="zh-CN" sz="3200" dirty="0">
                        <a:effectLst/>
                        <a:latin typeface="Microsoft YaHei" panose="020B0503020204020204" pitchFamily="34" charset="-122"/>
                        <a:ea typeface="Microsoft YaHei" panose="020B0503020204020204" pitchFamily="34" charset="-122"/>
                      </a:endParaRPr>
                    </a:p>
                    <a:p>
                      <a:pPr marL="0" marR="0"/>
                      <a:endParaRPr lang="en-MY" sz="3200" dirty="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dirty="0">
                          <a:effectLst/>
                          <a:latin typeface="Microsoft YaHei" panose="020B0503020204020204" pitchFamily="34" charset="-122"/>
                          <a:ea typeface="Microsoft YaHei" panose="020B0503020204020204" pitchFamily="34" charset="-122"/>
                        </a:rPr>
                        <a:t>继罗马</a:t>
                      </a:r>
                      <a:r>
                        <a:rPr lang="en-US" sz="3200" dirty="0">
                          <a:effectLst/>
                          <a:latin typeface="Microsoft YaHei" panose="020B0503020204020204" pitchFamily="34" charset="-122"/>
                          <a:ea typeface="Microsoft YaHei" panose="020B0503020204020204" pitchFamily="34" charset="-122"/>
                        </a:rPr>
                        <a:t> / </a:t>
                      </a:r>
                      <a:r>
                        <a:rPr lang="zh-CN" sz="3200" dirty="0">
                          <a:effectLst/>
                          <a:latin typeface="Microsoft YaHei" panose="020B0503020204020204" pitchFamily="34" charset="-122"/>
                          <a:ea typeface="Microsoft YaHei" panose="020B0503020204020204" pitchFamily="34" charset="-122"/>
                        </a:rPr>
                        <a:t>拜占庭帝国之后的帝国就是伊斯兰的奥斯曼帝国。</a:t>
                      </a:r>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4233832340"/>
                  </a:ext>
                </a:extLst>
              </a:tr>
              <a:tr h="0">
                <a:tc>
                  <a:txBody>
                    <a:bodyPr/>
                    <a:lstStyle/>
                    <a:p>
                      <a:pPr marL="0" marR="0"/>
                      <a:r>
                        <a:rPr lang="zh-CN" sz="3200">
                          <a:effectLst/>
                          <a:latin typeface="Microsoft YaHei" panose="020B0503020204020204" pitchFamily="34" charset="-122"/>
                          <a:ea typeface="Microsoft YaHei" panose="020B0503020204020204" pitchFamily="34" charset="-122"/>
                        </a:rPr>
                        <a:t>当敌基督出现的时候，就已经会有某些形式的体制存在，以准备迎接他为救主并效忠于他。</a:t>
                      </a:r>
                      <a:endParaRPr lang="en-MY" sz="3200">
                        <a:effectLst/>
                        <a:latin typeface="Microsoft YaHei" panose="020B0503020204020204" pitchFamily="34" charset="-122"/>
                        <a:ea typeface="Microsoft YaHei" panose="020B0503020204020204" pitchFamily="34" charset="-122"/>
                      </a:endParaRPr>
                    </a:p>
                  </a:txBody>
                  <a:tcPr marL="0" marR="0" marT="0" marB="0"/>
                </a:tc>
                <a:tc>
                  <a:txBody>
                    <a:bodyPr/>
                    <a:lstStyle/>
                    <a:p>
                      <a:pPr marL="0" marR="0"/>
                      <a:r>
                        <a:rPr lang="zh-CN" sz="3200" dirty="0">
                          <a:effectLst/>
                          <a:latin typeface="Microsoft YaHei" panose="020B0503020204020204" pitchFamily="34" charset="-122"/>
                          <a:ea typeface="Microsoft YaHei" panose="020B0503020204020204" pitchFamily="34" charset="-122"/>
                        </a:rPr>
                        <a:t>伊斯兰是第二大宗教，未来几十年将</a:t>
                      </a:r>
                      <a:r>
                        <a:rPr lang="zh-CN" sz="3200">
                          <a:effectLst/>
                          <a:latin typeface="Microsoft YaHei" panose="020B0503020204020204" pitchFamily="34" charset="-122"/>
                          <a:ea typeface="Microsoft YaHei" panose="020B0503020204020204" pitchFamily="34" charset="-122"/>
                        </a:rPr>
                        <a:t>会增长</a:t>
                      </a:r>
                      <a:r>
                        <a:rPr lang="zh-CN" altLang="en-US" sz="3200">
                          <a:effectLst/>
                          <a:latin typeface="Microsoft YaHei" panose="020B0503020204020204" pitchFamily="34" charset="-122"/>
                          <a:ea typeface="Microsoft YaHei" panose="020B0503020204020204" pitchFamily="34" charset="-122"/>
                        </a:rPr>
                        <a:t>很可能</a:t>
                      </a:r>
                      <a:r>
                        <a:rPr lang="zh-CN" sz="3200">
                          <a:effectLst/>
                          <a:latin typeface="Microsoft YaHei" panose="020B0503020204020204" pitchFamily="34" charset="-122"/>
                          <a:ea typeface="Microsoft YaHei" panose="020B0503020204020204" pitchFamily="34" charset="-122"/>
                        </a:rPr>
                        <a:t>为</a:t>
                      </a:r>
                      <a:r>
                        <a:rPr lang="zh-CN" altLang="en-US" sz="3200">
                          <a:effectLst/>
                          <a:latin typeface="Microsoft YaHei" panose="020B0503020204020204" pitchFamily="34" charset="-122"/>
                          <a:ea typeface="Microsoft YaHei" panose="020B0503020204020204" pitchFamily="34" charset="-122"/>
                        </a:rPr>
                        <a:t>世界第一</a:t>
                      </a:r>
                      <a:r>
                        <a:rPr lang="zh-CN" sz="3200">
                          <a:effectLst/>
                          <a:latin typeface="Microsoft YaHei" panose="020B0503020204020204" pitchFamily="34" charset="-122"/>
                          <a:ea typeface="Microsoft YaHei" panose="020B0503020204020204" pitchFamily="34" charset="-122"/>
                        </a:rPr>
                        <a:t>大</a:t>
                      </a:r>
                      <a:r>
                        <a:rPr lang="zh-CN" sz="3200" dirty="0">
                          <a:effectLst/>
                          <a:latin typeface="Microsoft YaHei" panose="020B0503020204020204" pitchFamily="34" charset="-122"/>
                          <a:ea typeface="Microsoft YaHei" panose="020B0503020204020204" pitchFamily="34" charset="-122"/>
                        </a:rPr>
                        <a:t>的宗教。伊斯兰正期待着马赫迪的到来。</a:t>
                      </a:r>
                      <a:endParaRPr lang="en-MY" sz="3200" dirty="0">
                        <a:effectLst/>
                        <a:latin typeface="Microsoft YaHei" panose="020B0503020204020204" pitchFamily="34" charset="-122"/>
                        <a:ea typeface="Microsoft YaHei" panose="020B0503020204020204" pitchFamily="34" charset="-122"/>
                      </a:endParaRPr>
                    </a:p>
                  </a:txBody>
                  <a:tcPr marL="0" marR="0" marT="0" marB="0"/>
                </a:tc>
                <a:extLst>
                  <a:ext uri="{0D108BD9-81ED-4DB2-BD59-A6C34878D82A}">
                    <a16:rowId xmlns:a16="http://schemas.microsoft.com/office/drawing/2014/main" val="3894816144"/>
                  </a:ext>
                </a:extLst>
              </a:tr>
            </a:tbl>
          </a:graphicData>
        </a:graphic>
      </p:graphicFrame>
      <p:sp>
        <p:nvSpPr>
          <p:cNvPr id="3" name="Rectangle 1">
            <a:extLst>
              <a:ext uri="{FF2B5EF4-FFF2-40B4-BE49-F238E27FC236}">
                <a16:creationId xmlns:a16="http://schemas.microsoft.com/office/drawing/2014/main" id="{B4A36A55-D36E-F654-2D0F-13774149EB5E}"/>
              </a:ext>
            </a:extLst>
          </p:cNvPr>
          <p:cNvSpPr>
            <a:spLocks noChangeArrowheads="1"/>
          </p:cNvSpPr>
          <p:nvPr/>
        </p:nvSpPr>
        <p:spPr bwMode="auto">
          <a:xfrm>
            <a:off x="838200" y="3633501"/>
            <a:ext cx="28725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200" b="1" i="0" u="none" strike="noStrike" cap="none" normalizeH="0" baseline="0">
                <a:ln>
                  <a:noFill/>
                </a:ln>
                <a:solidFill>
                  <a:schemeClr val="tx1"/>
                </a:solidFill>
                <a:effectLst/>
                <a:latin typeface="Microsoft JhengHei" panose="020B0604030504040204" pitchFamily="34" charset="-120"/>
                <a:ea typeface="Microsoft JhengHei" panose="020B0604030504040204" pitchFamily="34" charset="-120"/>
                <a:cs typeface="Times New Roman" panose="02020603050405020304" pitchFamily="18" charset="0"/>
              </a:rPr>
              <a:t> </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94375537"/>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2169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1524000" y="228600"/>
            <a:ext cx="9144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穆斯林在他们所有的宗教行为里，都必须宣告：</a:t>
            </a:r>
            <a:endParaRPr lang="en-US" altLang="zh-CN" sz="3200" b="1">
              <a:latin typeface="Arial" panose="020B0604020202020204" pitchFamily="34" charset="0"/>
              <a:ea typeface="宋体" panose="02010600030101010101" pitchFamily="2" charset="-122"/>
            </a:endParaRPr>
          </a:p>
          <a:p>
            <a:pPr eaLnBrk="1" hangingPunct="1">
              <a:lnSpc>
                <a:spcPct val="100000"/>
              </a:lnSpc>
              <a:spcBef>
                <a:spcPct val="0"/>
              </a:spcBef>
              <a:buFontTx/>
              <a:buNone/>
            </a:pPr>
            <a:endParaRPr lang="en-US" altLang="en-US" sz="3200" b="1">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sz="3200" b="1">
                <a:solidFill>
                  <a:srgbClr val="FF0000"/>
                </a:solidFill>
                <a:latin typeface="Arial" panose="020B0604020202020204" pitchFamily="34" charset="0"/>
                <a:ea typeface="宋体" panose="02010600030101010101" pitchFamily="2" charset="-122"/>
              </a:rPr>
              <a:t>奉大能大慈真主之名 </a:t>
            </a:r>
            <a:r>
              <a:rPr lang="en-US" altLang="zh-CN" sz="3200" b="1">
                <a:solidFill>
                  <a:srgbClr val="003399"/>
                </a:solidFill>
                <a:latin typeface="Arial" panose="020B0604020202020204" pitchFamily="34" charset="0"/>
                <a:ea typeface="宋体" panose="02010600030101010101" pitchFamily="2" charset="-122"/>
              </a:rPr>
              <a:t>Bismillah</a:t>
            </a:r>
            <a:r>
              <a:rPr lang="en-US" altLang="en-US" sz="3200" b="1" i="1">
                <a:solidFill>
                  <a:srgbClr val="003399"/>
                </a:solidFill>
                <a:latin typeface="Arial" panose="020B0604020202020204" pitchFamily="34" charset="0"/>
                <a:ea typeface="宋体" panose="02010600030101010101" pitchFamily="2" charset="-122"/>
              </a:rPr>
              <a:t> ir-Rahman ir-Rahim</a:t>
            </a:r>
            <a:r>
              <a:rPr lang="en-US" altLang="en-US" sz="3200">
                <a:solidFill>
                  <a:srgbClr val="003399"/>
                </a:solidFill>
                <a:latin typeface="Arial" panose="020B0604020202020204" pitchFamily="34" charset="0"/>
                <a:ea typeface="宋体" panose="02010600030101010101" pitchFamily="2" charset="-122"/>
              </a:rPr>
              <a:t>.</a:t>
            </a:r>
            <a:r>
              <a:rPr lang="zh-CN" altLang="en-US" sz="3200" b="1">
                <a:solidFill>
                  <a:srgbClr val="003399"/>
                </a:solidFill>
                <a:latin typeface="Impact" panose="020B0806030902050204" pitchFamily="34" charset="0"/>
                <a:ea typeface="宋体" panose="02010600030101010101" pitchFamily="2" charset="-122"/>
              </a:rPr>
              <a:t>（阿拉伯文可以颠三倒四的写）</a:t>
            </a:r>
            <a:endParaRPr lang="en-US" altLang="en-US" sz="3200" b="1">
              <a:solidFill>
                <a:srgbClr val="003399"/>
              </a:solidFill>
              <a:latin typeface="Impact" panose="020B0806030902050204" pitchFamily="34" charset="0"/>
              <a:ea typeface="宋体" panose="02010600030101010101" pitchFamily="2" charset="-122"/>
            </a:endParaRPr>
          </a:p>
          <a:p>
            <a:pPr eaLnBrk="1" hangingPunct="1">
              <a:lnSpc>
                <a:spcPct val="100000"/>
              </a:lnSpc>
              <a:spcBef>
                <a:spcPct val="0"/>
              </a:spcBef>
              <a:buFontTx/>
              <a:buNone/>
            </a:pPr>
            <a:endParaRPr lang="en-US" altLang="en-US" sz="3200" b="1">
              <a:solidFill>
                <a:srgbClr val="003399"/>
              </a:solidFill>
              <a:latin typeface="Arial" panose="020B0604020202020204" pitchFamily="34" charset="0"/>
              <a:ea typeface="宋体" panose="02010600030101010101" pitchFamily="2" charset="-122"/>
            </a:endParaRPr>
          </a:p>
        </p:txBody>
      </p:sp>
      <p:pic>
        <p:nvPicPr>
          <p:cNvPr id="27651" name="Picture 2" descr="https://encrypted-tbn2.gstatic.com/images?q=tbn:ANd9GcTipyjuqlbHe63XIIzorNq5U40J3_RKXH_45fr5StSr2jXPh9qhuMZpZ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2675" y="4614864"/>
            <a:ext cx="2789238" cy="216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4" descr="https://encrypted-tbn2.gstatic.com/images?q=tbn:ANd9GcQ-4A_fWBPycCXZG9Sudy4RF_yQzkCXLW_xrfAZxrrR2O5zIMWpp0oKteW-">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62813" y="4495800"/>
            <a:ext cx="3302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6" descr="https://encrypted-tbn3.gstatic.com/images?q=tbn:ANd9GcRCDEctAIq_o_lIsrjB9gjVjmjtsbhm5QtjgV5iZvwYClWSJfiYrlprpNI">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77025" y="2433639"/>
            <a:ext cx="3297238"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8" descr="https://encrypted-tbn0.gstatic.com/images?q=tbn:ANd9GcSsB58o2-sIzAWkR0-5hBPb0FSF7PuYjS_zYrMHHOc2zJ-j9xJjzdStXMBj">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24114" y="2433638"/>
            <a:ext cx="3290887"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F231D8B8-19F5-475B-8FDA-2B2A7151D990}"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18</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40339198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944563"/>
            <a:ext cx="7772400" cy="2728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675" name="TextBox 1"/>
          <p:cNvSpPr txBox="1">
            <a:spLocks noChangeArrowheads="1"/>
          </p:cNvSpPr>
          <p:nvPr/>
        </p:nvSpPr>
        <p:spPr bwMode="auto">
          <a:xfrm>
            <a:off x="1447800" y="4389439"/>
            <a:ext cx="92202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a:solidFill>
                  <a:srgbClr val="FF0000"/>
                </a:solidFill>
                <a:latin typeface="Arial" panose="020B0604020202020204" pitchFamily="34" charset="0"/>
                <a:ea typeface="宋体" panose="02010600030101010101" pitchFamily="2" charset="-122"/>
              </a:rPr>
              <a:t>最直接和清楚的兽名对照：</a:t>
            </a:r>
            <a:endParaRPr lang="en-US" altLang="zh-CN" sz="3200" b="1">
              <a:solidFill>
                <a:srgbClr val="FF0000"/>
              </a:solidFill>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亚拉伯文：</a:t>
            </a:r>
            <a:r>
              <a:rPr lang="en-US" altLang="zh-CN" sz="3200" b="1">
                <a:latin typeface="Arial" panose="020B0604020202020204" pitchFamily="34" charset="0"/>
                <a:ea typeface="宋体" panose="02010600030101010101" pitchFamily="2" charset="-122"/>
              </a:rPr>
              <a:t>”Bismillah</a:t>
            </a:r>
            <a:r>
              <a:rPr lang="zh-CN" altLang="en-US" sz="3200" b="1">
                <a:latin typeface="Arial" panose="020B0604020202020204" pitchFamily="34" charset="0"/>
                <a:ea typeface="宋体" panose="02010600030101010101" pitchFamily="2" charset="-122"/>
              </a:rPr>
              <a:t>奉真主之名”与希腊文兽名的印记的对照</a:t>
            </a:r>
            <a:endParaRPr lang="en-US" altLang="en-US" sz="3200" b="1">
              <a:latin typeface="Arial" panose="020B0604020202020204" pitchFamily="34" charset="0"/>
              <a:ea typeface="宋体" panose="02010600030101010101" pitchFamily="2" charset="-122"/>
            </a:endParaRPr>
          </a:p>
        </p:txBody>
      </p:sp>
      <p:sp>
        <p:nvSpPr>
          <p:cNvPr id="28676" name="TextBox 2"/>
          <p:cNvSpPr txBox="1">
            <a:spLocks noChangeArrowheads="1"/>
          </p:cNvSpPr>
          <p:nvPr/>
        </p:nvSpPr>
        <p:spPr bwMode="auto">
          <a:xfrm>
            <a:off x="3086100" y="3675064"/>
            <a:ext cx="2362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a:solidFill>
                  <a:srgbClr val="003399"/>
                </a:solidFill>
                <a:latin typeface="Arial" panose="020B0604020202020204" pitchFamily="34" charset="0"/>
                <a:ea typeface="宋体" panose="02010600030101010101" pitchFamily="2" charset="-122"/>
              </a:rPr>
              <a:t>奉真主之名</a:t>
            </a:r>
            <a:endParaRPr lang="en-US" altLang="en-US" b="1">
              <a:solidFill>
                <a:srgbClr val="003399"/>
              </a:solidFill>
              <a:latin typeface="Arial" panose="020B0604020202020204" pitchFamily="34" charset="0"/>
              <a:ea typeface="宋体" panose="02010600030101010101" pitchFamily="2" charset="-122"/>
            </a:endParaRPr>
          </a:p>
        </p:txBody>
      </p:sp>
      <p:sp>
        <p:nvSpPr>
          <p:cNvPr id="28677" name="TextBox 3"/>
          <p:cNvSpPr txBox="1">
            <a:spLocks noChangeArrowheads="1"/>
          </p:cNvSpPr>
          <p:nvPr/>
        </p:nvSpPr>
        <p:spPr bwMode="auto">
          <a:xfrm>
            <a:off x="5867400" y="3643314"/>
            <a:ext cx="480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a:solidFill>
                  <a:srgbClr val="003399"/>
                </a:solidFill>
                <a:latin typeface="Arial" panose="020B0604020202020204" pitchFamily="34" charset="0"/>
                <a:ea typeface="宋体" panose="02010600030101010101" pitchFamily="2" charset="-122"/>
              </a:rPr>
              <a:t>希腊文兽印记</a:t>
            </a:r>
            <a:r>
              <a:rPr lang="en-US" altLang="zh-CN" b="1">
                <a:solidFill>
                  <a:srgbClr val="003399"/>
                </a:solidFill>
                <a:latin typeface="Arial" panose="020B0604020202020204" pitchFamily="34" charset="0"/>
                <a:ea typeface="宋体" panose="02010600030101010101" pitchFamily="2" charset="-122"/>
              </a:rPr>
              <a:t>666</a:t>
            </a:r>
            <a:r>
              <a:rPr lang="zh-CN" altLang="en-US" b="1">
                <a:solidFill>
                  <a:srgbClr val="003399"/>
                </a:solidFill>
                <a:latin typeface="Arial" panose="020B0604020202020204" pitchFamily="34" charset="0"/>
                <a:ea typeface="宋体" panose="02010600030101010101" pitchFamily="2" charset="-122"/>
              </a:rPr>
              <a:t>符号的书写</a:t>
            </a:r>
            <a:endParaRPr lang="en-US" altLang="en-US" b="1">
              <a:solidFill>
                <a:srgbClr val="003399"/>
              </a:solidFill>
              <a:latin typeface="Arial" panose="020B0604020202020204" pitchFamily="34" charset="0"/>
              <a:ea typeface="宋体" panose="02010600030101010101" pitchFamily="2" charset="-122"/>
            </a:endParaRPr>
          </a:p>
        </p:txBody>
      </p:sp>
      <p:sp>
        <p:nvSpPr>
          <p:cNvPr id="2867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8E27D299-ECFD-4A97-BF8C-56535BE6FFC5}"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19</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952982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481839"/>
          </a:xfrm>
          <a:prstGeom prst="rect">
            <a:avLst/>
          </a:prstGeom>
        </p:spPr>
        <p:txBody>
          <a:bodyPr wrap="square">
            <a:spAutoFit/>
          </a:bodyPr>
          <a:lstStyle/>
          <a:p>
            <a:pPr algn="just">
              <a:lnSpc>
                <a:spcPct val="150000"/>
              </a:lnSpc>
              <a:spcAft>
                <a:spcPts val="0"/>
              </a:spcAft>
            </a:pP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从伊斯兰信仰看谁会是敌基督</a:t>
            </a:r>
            <a:endParaRPr lang="zh-CN" altLang="zh-CN" sz="2800" kern="100" dirty="0">
              <a:solidFill>
                <a:srgbClr val="FF0000"/>
              </a:solidFill>
              <a:effectLst/>
              <a:latin typeface="Calibri" panose="020F0502020204030204" pitchFamily="34" charset="0"/>
              <a:ea typeface="SimSun" panose="02010600030101010101" pitchFamily="2" charset="-122"/>
              <a:cs typeface="Times New Roman" panose="02020603050405020304" pitchFamily="18" charset="0"/>
            </a:endParaRPr>
          </a:p>
          <a:p>
            <a:pPr algn="just">
              <a:lnSpc>
                <a:spcPct val="150000"/>
              </a:lnSpc>
              <a:spcAft>
                <a:spcPts val="0"/>
              </a:spcAft>
            </a:pPr>
            <a:r>
              <a:rPr lang="en-US" altLang="zh-CN" sz="2800" b="1" kern="100" dirty="0">
                <a:solidFill>
                  <a:srgbClr val="000099"/>
                </a:solidFill>
                <a:latin typeface="SimHei" panose="02010609060101010101" pitchFamily="49" charset="-122"/>
                <a:ea typeface="SimSun" panose="02010600030101010101" pitchFamily="2" charset="-122"/>
                <a:cs typeface="Times New Roman" panose="02020603050405020304" pitchFamily="18" charset="0"/>
              </a:rPr>
              <a:t>1.</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圣经中敌基督的别名</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a:p>
            <a:pPr algn="just">
              <a:lnSpc>
                <a:spcPct val="150000"/>
              </a:lnSpc>
              <a:spcAft>
                <a:spcPts val="0"/>
              </a:spcAft>
            </a:pP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约伯：</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古蛇，古龙，鳄鱼</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  </a:t>
            </a:r>
          </a:p>
          <a:p>
            <a:pPr algn="just">
              <a:lnSpc>
                <a:spcPct val="150000"/>
              </a:lnSpc>
              <a:spcAft>
                <a:spcPts val="0"/>
              </a:spcAft>
            </a:pP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以西结</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：明亮的星，早晨之子；</a:t>
            </a:r>
            <a:endParaRPr lang="en-MY"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lnSpc>
                <a:spcPct val="150000"/>
              </a:lnSpc>
              <a:spcAft>
                <a:spcPts val="0"/>
              </a:spcAft>
            </a:pP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但以理</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：那行毁坏的（但</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9</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27</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 小角（但</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7</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8</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endParaRPr lang="en-MY"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lnSpc>
                <a:spcPct val="150000"/>
              </a:lnSpc>
              <a:spcAft>
                <a:spcPts val="0"/>
              </a:spcAft>
            </a:pP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弥迦</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：亚述人（弥</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5</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5</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endParaRPr lang="en-MY"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lnSpc>
                <a:spcPct val="150000"/>
              </a:lnSpc>
              <a:spcAft>
                <a:spcPts val="0"/>
              </a:spcAft>
            </a:pP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以赛亚</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：欺压者、“巴比伦王（赛</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10</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5</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14</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25</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endParaRPr lang="en-MY"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lnSpc>
                <a:spcPct val="150000"/>
              </a:lnSpc>
              <a:spcAft>
                <a:spcPts val="0"/>
              </a:spcAft>
            </a:pP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耶稣基督：</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那行毁坏可憎的（太</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24</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15</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）假基督；</a:t>
            </a:r>
            <a:endParaRPr lang="en-MY"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lnSpc>
                <a:spcPct val="150000"/>
              </a:lnSpc>
              <a:spcAft>
                <a:spcPts val="0"/>
              </a:spcAft>
            </a:pP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保罗</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 大罪人</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违法之人、毁坏之子（帖后</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2</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章）；</a:t>
            </a:r>
            <a:endParaRPr lang="en-MY"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lnSpc>
                <a:spcPct val="150000"/>
              </a:lnSpc>
              <a:spcAft>
                <a:spcPts val="0"/>
              </a:spcAft>
            </a:pP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约翰：</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敌基督；启</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13:1</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第一个兽从海中上来，十角七头，</a:t>
            </a:r>
            <a:r>
              <a:rPr lang="zh-CN" altLang="zh-CN" b="1" kern="100" dirty="0">
                <a:latin typeface="Calibri" panose="020F0502020204030204" pitchFamily="34" charset="0"/>
                <a:ea typeface="SimHei" panose="02010609060101010101" pitchFamily="49" charset="-122"/>
                <a:cs typeface="Times New Roman" panose="02020603050405020304" pitchFamily="18" charset="0"/>
              </a:rPr>
              <a:t>。</a:t>
            </a:r>
            <a:endParaRPr lang="zh-CN" altLang="zh-CN" sz="1400" kern="1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6931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3250" y="1066800"/>
            <a:ext cx="8185150" cy="3486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699" name="TextBox 1"/>
          <p:cNvSpPr txBox="1">
            <a:spLocks noChangeArrowheads="1"/>
          </p:cNvSpPr>
          <p:nvPr/>
        </p:nvSpPr>
        <p:spPr bwMode="auto">
          <a:xfrm>
            <a:off x="2514600" y="4552951"/>
            <a:ext cx="7543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3200" b="1">
                <a:latin typeface="Arial" panose="020B0604020202020204" pitchFamily="34" charset="0"/>
                <a:ea typeface="宋体" panose="02010600030101010101" pitchFamily="2" charset="-122"/>
              </a:rPr>
              <a:t>X=chi =600</a:t>
            </a:r>
            <a:r>
              <a:rPr lang="zh-CN" altLang="en-US" sz="3200" b="1">
                <a:latin typeface="Arial" panose="020B0604020202020204" pitchFamily="34" charset="0"/>
                <a:ea typeface="宋体" panose="02010600030101010101" pitchFamily="2" charset="-122"/>
              </a:rPr>
              <a:t>这符号；看起来就是穆斯林常在圣战时喜爱使用剑来表达他们宗教的徽号。所用的剑符号，被说成是默罕默德的剑</a:t>
            </a:r>
            <a:endParaRPr lang="en-US" altLang="en-US" sz="3200" b="1">
              <a:latin typeface="Arial" panose="020B0604020202020204" pitchFamily="34" charset="0"/>
              <a:ea typeface="宋体" panose="02010600030101010101" pitchFamily="2" charset="-122"/>
            </a:endParaRPr>
          </a:p>
        </p:txBody>
      </p:sp>
      <p:sp>
        <p:nvSpPr>
          <p:cNvPr id="29700" name="TextBox 1"/>
          <p:cNvSpPr txBox="1">
            <a:spLocks noChangeArrowheads="1"/>
          </p:cNvSpPr>
          <p:nvPr/>
        </p:nvSpPr>
        <p:spPr bwMode="auto">
          <a:xfrm>
            <a:off x="1524000" y="1"/>
            <a:ext cx="9144000" cy="8921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n-US" altLang="zh-CN" sz="2400" b="1">
              <a:solidFill>
                <a:srgbClr val="FF0000"/>
              </a:solidFill>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b="1">
                <a:solidFill>
                  <a:srgbClr val="FF0000"/>
                </a:solidFill>
                <a:latin typeface="Arial" panose="020B0604020202020204" pitchFamily="34" charset="0"/>
                <a:ea typeface="宋体" panose="02010600030101010101" pitchFamily="2" charset="-122"/>
              </a:rPr>
              <a:t>兽名</a:t>
            </a:r>
            <a:r>
              <a:rPr lang="el-GR" altLang="zh-CN">
                <a:latin typeface="Arial" panose="020B0604020202020204" pitchFamily="34" charset="0"/>
                <a:ea typeface="宋体" panose="02010600030101010101" pitchFamily="2" charset="-122"/>
              </a:rPr>
              <a:t>χξς</a:t>
            </a:r>
            <a:r>
              <a:rPr lang="zh-CN" altLang="en-US" b="1">
                <a:solidFill>
                  <a:srgbClr val="FF0000"/>
                </a:solidFill>
                <a:latin typeface="Arial" panose="020B0604020202020204" pitchFamily="34" charset="0"/>
                <a:ea typeface="宋体" panose="02010600030101010101" pitchFamily="2" charset="-122"/>
              </a:rPr>
              <a:t>的三个字母，从伊斯兰的宗教应用，有</a:t>
            </a:r>
            <a:r>
              <a:rPr lang="en-US" altLang="zh-CN" b="1">
                <a:solidFill>
                  <a:srgbClr val="FF0000"/>
                </a:solidFill>
                <a:latin typeface="Arial" panose="020B0604020202020204" pitchFamily="34" charset="0"/>
                <a:ea typeface="宋体" panose="02010600030101010101" pitchFamily="2" charset="-122"/>
              </a:rPr>
              <a:t>3</a:t>
            </a:r>
            <a:r>
              <a:rPr lang="zh-CN" altLang="en-US" b="1">
                <a:solidFill>
                  <a:srgbClr val="FF0000"/>
                </a:solidFill>
                <a:latin typeface="Arial" panose="020B0604020202020204" pitchFamily="34" charset="0"/>
                <a:ea typeface="宋体" panose="02010600030101010101" pitchFamily="2" charset="-122"/>
              </a:rPr>
              <a:t>个解说</a:t>
            </a:r>
            <a:endParaRPr lang="en-US" altLang="en-US" b="1">
              <a:solidFill>
                <a:srgbClr val="FF0000"/>
              </a:solidFill>
              <a:latin typeface="Arial" panose="020B0604020202020204" pitchFamily="34" charset="0"/>
              <a:ea typeface="宋体" panose="02010600030101010101" pitchFamily="2" charset="-122"/>
            </a:endParaRPr>
          </a:p>
        </p:txBody>
      </p:sp>
      <p:cxnSp>
        <p:nvCxnSpPr>
          <p:cNvPr id="3" name="直接连接符 2"/>
          <p:cNvCxnSpPr/>
          <p:nvPr/>
        </p:nvCxnSpPr>
        <p:spPr>
          <a:xfrm>
            <a:off x="2286000" y="0"/>
            <a:ext cx="45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362200" y="415925"/>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70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C113F51-CA1B-4C7C-B25A-A261EDD1CF70}"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20</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5438002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4638" y="1"/>
            <a:ext cx="9123362" cy="470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723" name="TextBox 1"/>
          <p:cNvSpPr txBox="1">
            <a:spLocks noChangeArrowheads="1"/>
          </p:cNvSpPr>
          <p:nvPr/>
        </p:nvSpPr>
        <p:spPr bwMode="auto">
          <a:xfrm>
            <a:off x="1544638" y="4795838"/>
            <a:ext cx="9123362"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20000"/>
              </a:spcBef>
            </a:pPr>
            <a:r>
              <a:rPr lang="zh-CN" altLang="en-US" sz="3200" b="1">
                <a:latin typeface="Arial" panose="020B0604020202020204" pitchFamily="34" charset="0"/>
                <a:ea typeface="SimHei" panose="02010609060101010101" pitchFamily="49" charset="-122"/>
              </a:rPr>
              <a:t>在实际情况里，穆斯林把约翰的兽印记里的</a:t>
            </a:r>
            <a:r>
              <a:rPr lang="en-US" altLang="en-US" sz="3200" b="1">
                <a:latin typeface="Arial" panose="020B0604020202020204" pitchFamily="34" charset="0"/>
                <a:ea typeface="SimHei" panose="02010609060101010101" pitchFamily="49" charset="-122"/>
              </a:rPr>
              <a:t>X</a:t>
            </a:r>
            <a:r>
              <a:rPr lang="zh-CN" altLang="en-US" sz="3200" b="1">
                <a:latin typeface="Arial" panose="020B0604020202020204" pitchFamily="34" charset="0"/>
                <a:ea typeface="SimHei" panose="02010609060101010101" pitchFamily="49" charset="-122"/>
              </a:rPr>
              <a:t>符号</a:t>
            </a:r>
            <a:r>
              <a:rPr lang="en-US" altLang="en-US" sz="3200" b="1">
                <a:latin typeface="Arial" panose="020B0604020202020204" pitchFamily="34" charset="0"/>
                <a:ea typeface="SimHei" panose="02010609060101010101" pitchFamily="49" charset="-122"/>
              </a:rPr>
              <a:t>=600</a:t>
            </a:r>
            <a:r>
              <a:rPr lang="zh-CN" altLang="en-US" sz="3200" b="1">
                <a:latin typeface="Arial" panose="020B0604020202020204" pitchFamily="34" charset="0"/>
                <a:ea typeface="SimHei" panose="02010609060101010101" pitchFamily="49" charset="-122"/>
              </a:rPr>
              <a:t>，拿出来，放在真主伟大</a:t>
            </a:r>
            <a:r>
              <a:rPr lang="en-US" altLang="zh-CN" sz="3200" b="1">
                <a:latin typeface="Arial" panose="020B0604020202020204" pitchFamily="34" charset="0"/>
                <a:ea typeface="SimHei" panose="02010609060101010101" pitchFamily="49" charset="-122"/>
              </a:rPr>
              <a:t>allahu akbah</a:t>
            </a:r>
            <a:r>
              <a:rPr lang="zh-CN" altLang="en-US" sz="3200" b="1">
                <a:latin typeface="Arial" panose="020B0604020202020204" pitchFamily="34" charset="0"/>
                <a:ea typeface="SimHei" panose="02010609060101010101" pitchFamily="49" charset="-122"/>
              </a:rPr>
              <a:t>下面，意思是以刀剑行使圣战。此符号常用作圣战旗帜的穆罕默德之剑符号。</a:t>
            </a:r>
            <a:endParaRPr lang="en-US" altLang="en-US" sz="3200">
              <a:latin typeface="Arial" panose="020B0604020202020204" pitchFamily="34" charset="0"/>
              <a:ea typeface="SimHei" panose="02010609060101010101" pitchFamily="49" charset="-122"/>
            </a:endParaRPr>
          </a:p>
        </p:txBody>
      </p:sp>
      <p:sp>
        <p:nvSpPr>
          <p:cNvPr id="307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5BA6CDE9-5819-4BFE-B388-C79E9B843498}"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21</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1105820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6150" y="762001"/>
            <a:ext cx="7918450" cy="3109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747" name="TextBox 1"/>
          <p:cNvSpPr txBox="1">
            <a:spLocks noChangeArrowheads="1"/>
          </p:cNvSpPr>
          <p:nvPr/>
        </p:nvSpPr>
        <p:spPr bwMode="auto">
          <a:xfrm>
            <a:off x="1981200" y="4191000"/>
            <a:ext cx="8382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而兽印记符号里的</a:t>
            </a:r>
            <a:r>
              <a:rPr lang="el-GR" altLang="zh-CN" sz="3200">
                <a:latin typeface="Arial" panose="020B0604020202020204" pitchFamily="34" charset="0"/>
                <a:ea typeface="宋体" panose="02010600030101010101" pitchFamily="2" charset="-122"/>
              </a:rPr>
              <a:t>ξ</a:t>
            </a:r>
            <a:r>
              <a:rPr lang="en-US" altLang="zh-CN" sz="3200">
                <a:latin typeface="Arial" panose="020B0604020202020204" pitchFamily="34" charset="0"/>
                <a:ea typeface="宋体" panose="02010600030101010101" pitchFamily="2" charset="-122"/>
              </a:rPr>
              <a:t> =</a:t>
            </a:r>
            <a:r>
              <a:rPr lang="en-US" altLang="zh-CN" sz="3200">
                <a:solidFill>
                  <a:srgbClr val="000099"/>
                </a:solidFill>
                <a:latin typeface="Arial" panose="020B0604020202020204" pitchFamily="34" charset="0"/>
                <a:ea typeface="宋体" panose="02010600030101010101" pitchFamily="2" charset="-122"/>
              </a:rPr>
              <a:t>xi </a:t>
            </a:r>
            <a:r>
              <a:rPr lang="en-US" altLang="zh-CN" sz="3200" b="1">
                <a:latin typeface="Arial" panose="020B0604020202020204" pitchFamily="34" charset="0"/>
                <a:ea typeface="宋体" panose="02010600030101010101" pitchFamily="2" charset="-122"/>
              </a:rPr>
              <a:t>=60</a:t>
            </a:r>
            <a:r>
              <a:rPr lang="en-US" altLang="en-US" sz="3200" b="1">
                <a:latin typeface="Arial" panose="020B0604020202020204" pitchFamily="34" charset="0"/>
                <a:ea typeface="宋体" panose="02010600030101010101" pitchFamily="2" charset="-122"/>
              </a:rPr>
              <a:t> </a:t>
            </a:r>
            <a:r>
              <a:rPr lang="zh-CN" altLang="en-US" sz="3200" b="1">
                <a:latin typeface="Arial" panose="020B0604020202020204" pitchFamily="34" charset="0"/>
                <a:ea typeface="宋体" panose="02010600030101010101" pitchFamily="2" charset="-122"/>
              </a:rPr>
              <a:t>符号，无巧不成书，它与 阿拉伯文“真主</a:t>
            </a:r>
            <a:r>
              <a:rPr lang="en-US" altLang="zh-CN" sz="3200" b="1">
                <a:latin typeface="Arial" panose="020B0604020202020204" pitchFamily="34" charset="0"/>
                <a:ea typeface="宋体" panose="02010600030101010101" pitchFamily="2" charset="-122"/>
              </a:rPr>
              <a:t>Allah</a:t>
            </a:r>
            <a:r>
              <a:rPr lang="zh-CN" altLang="en-US" sz="3200" b="1">
                <a:latin typeface="Arial" panose="020B0604020202020204" pitchFamily="34" charset="0"/>
                <a:ea typeface="宋体" panose="02010600030101010101" pitchFamily="2" charset="-122"/>
              </a:rPr>
              <a:t>之名”</a:t>
            </a:r>
            <a:r>
              <a:rPr lang="en-US" altLang="zh-CN" sz="3200" b="1">
                <a:latin typeface="Arial" panose="020B0604020202020204" pitchFamily="34" charset="0"/>
                <a:ea typeface="宋体" panose="02010600030101010101" pitchFamily="2" charset="-122"/>
              </a:rPr>
              <a:t> </a:t>
            </a:r>
            <a:r>
              <a:rPr lang="zh-CN" altLang="en-US" sz="3200" b="1">
                <a:latin typeface="Arial" panose="020B0604020202020204" pitchFamily="34" charset="0"/>
                <a:ea typeface="宋体" panose="02010600030101010101" pitchFamily="2" charset="-122"/>
              </a:rPr>
              <a:t>这字符雷同</a:t>
            </a:r>
            <a:endParaRPr lang="en-US" altLang="en-US" sz="3200" b="1">
              <a:latin typeface="Arial" panose="020B0604020202020204" pitchFamily="34" charset="0"/>
              <a:ea typeface="宋体" panose="02010600030101010101" pitchFamily="2" charset="-122"/>
            </a:endParaRPr>
          </a:p>
        </p:txBody>
      </p:sp>
      <p:cxnSp>
        <p:nvCxnSpPr>
          <p:cNvPr id="4" name="直接连接符 3"/>
          <p:cNvCxnSpPr/>
          <p:nvPr/>
        </p:nvCxnSpPr>
        <p:spPr>
          <a:xfrm>
            <a:off x="2362200" y="415925"/>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303838" y="4267200"/>
            <a:ext cx="381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175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F142B285-7692-4EC0-AEC3-EC6F33D2BDB5}"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22</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4097895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8963" y="228601"/>
            <a:ext cx="8553450" cy="353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771" name="TextBox 1"/>
          <p:cNvSpPr txBox="1">
            <a:spLocks noChangeArrowheads="1"/>
          </p:cNvSpPr>
          <p:nvPr/>
        </p:nvSpPr>
        <p:spPr bwMode="auto">
          <a:xfrm>
            <a:off x="2819400" y="3886201"/>
            <a:ext cx="6096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把“真主之名”这字倒过来看，就可以清楚看见他们的雷同之处</a:t>
            </a:r>
            <a:endParaRPr lang="en-US" altLang="en-US" sz="3200" b="1">
              <a:latin typeface="Arial" panose="020B0604020202020204" pitchFamily="34" charset="0"/>
              <a:ea typeface="宋体" panose="02010600030101010101" pitchFamily="2" charset="-122"/>
            </a:endParaRPr>
          </a:p>
        </p:txBody>
      </p:sp>
      <p:sp>
        <p:nvSpPr>
          <p:cNvPr id="327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5E1EA913-3EAF-4A50-9CB3-3B0FB4F45755}"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23</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1090302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5050" y="517525"/>
            <a:ext cx="6915150" cy="389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795" name="TextBox 1"/>
          <p:cNvSpPr txBox="1">
            <a:spLocks noChangeArrowheads="1"/>
          </p:cNvSpPr>
          <p:nvPr/>
        </p:nvSpPr>
        <p:spPr bwMode="auto">
          <a:xfrm>
            <a:off x="2667000" y="4724401"/>
            <a:ext cx="7543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而希腊文</a:t>
            </a:r>
            <a:r>
              <a:rPr lang="el-GR" altLang="zh-CN" sz="3200" b="1">
                <a:latin typeface="Arial" panose="020B0604020202020204" pitchFamily="34" charset="0"/>
                <a:ea typeface="宋体" panose="02010600030101010101" pitchFamily="2" charset="-122"/>
              </a:rPr>
              <a:t>ς </a:t>
            </a:r>
            <a:r>
              <a:rPr lang="en-US" altLang="zh-CN" sz="3200" b="1">
                <a:latin typeface="Arial" panose="020B0604020202020204" pitchFamily="34" charset="0"/>
                <a:ea typeface="宋体" panose="02010600030101010101" pitchFamily="2" charset="-122"/>
              </a:rPr>
              <a:t>=</a:t>
            </a:r>
            <a:r>
              <a:rPr lang="zh-CN" altLang="en-US" sz="3200" b="1">
                <a:latin typeface="Arial" panose="020B0604020202020204" pitchFamily="34" charset="0"/>
                <a:ea typeface="宋体" panose="02010600030101010101" pitchFamily="2" charset="-122"/>
              </a:rPr>
              <a:t> </a:t>
            </a:r>
            <a:r>
              <a:rPr lang="en-US" altLang="zh-CN" sz="3200">
                <a:latin typeface="Arial" panose="020B0604020202020204" pitchFamily="34" charset="0"/>
                <a:ea typeface="宋体" panose="02010600030101010101" pitchFamily="2" charset="-122"/>
              </a:rPr>
              <a:t>sigma</a:t>
            </a:r>
            <a:r>
              <a:rPr lang="zh-CN" altLang="en-US" sz="3200" b="1">
                <a:latin typeface="Arial" panose="020B0604020202020204" pitchFamily="34" charset="0"/>
                <a:ea typeface="宋体" panose="02010600030101010101" pitchFamily="2" charset="-122"/>
              </a:rPr>
              <a:t>这符号</a:t>
            </a:r>
            <a:r>
              <a:rPr lang="en-US" altLang="zh-CN" sz="3200" b="1">
                <a:latin typeface="Arial" panose="020B0604020202020204" pitchFamily="34" charset="0"/>
                <a:ea typeface="宋体" panose="02010600030101010101" pitchFamily="2" charset="-122"/>
              </a:rPr>
              <a:t>=</a:t>
            </a:r>
            <a:r>
              <a:rPr lang="zh-CN" altLang="en-US" sz="3200" b="1">
                <a:latin typeface="Arial" panose="020B0604020202020204" pitchFamily="34" charset="0"/>
                <a:ea typeface="宋体" panose="02010600030101010101" pitchFamily="2" charset="-122"/>
              </a:rPr>
              <a:t>就是印记的意思。以数目来看，它是</a:t>
            </a:r>
            <a:r>
              <a:rPr lang="en-US" altLang="zh-CN" sz="3200" b="1">
                <a:latin typeface="Arial" panose="020B0604020202020204" pitchFamily="34" charset="0"/>
                <a:ea typeface="宋体" panose="02010600030101010101" pitchFamily="2" charset="-122"/>
              </a:rPr>
              <a:t>6</a:t>
            </a:r>
            <a:r>
              <a:rPr lang="zh-CN" altLang="en-US" sz="3200" b="1">
                <a:latin typeface="Arial" panose="020B0604020202020204" pitchFamily="34" charset="0"/>
                <a:ea typeface="宋体" panose="02010600030101010101" pitchFamily="2" charset="-122"/>
              </a:rPr>
              <a:t>的数字</a:t>
            </a:r>
            <a:endParaRPr lang="en-US" altLang="en-US" sz="3200" b="1">
              <a:latin typeface="Arial" panose="020B0604020202020204" pitchFamily="34" charset="0"/>
              <a:ea typeface="宋体" panose="02010600030101010101" pitchFamily="2" charset="-122"/>
            </a:endParaRPr>
          </a:p>
        </p:txBody>
      </p:sp>
      <p:sp>
        <p:nvSpPr>
          <p:cNvPr id="3379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7EEFEB68-F440-4209-8540-5770B772F50C}"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24</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19239559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7351" y="228601"/>
            <a:ext cx="8621713" cy="3700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819" name="TextBox 1"/>
          <p:cNvSpPr txBox="1">
            <a:spLocks noChangeArrowheads="1"/>
          </p:cNvSpPr>
          <p:nvPr/>
        </p:nvSpPr>
        <p:spPr bwMode="auto">
          <a:xfrm>
            <a:off x="1524000" y="4343400"/>
            <a:ext cx="89916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这被说成是兽名印记</a:t>
            </a:r>
            <a:r>
              <a:rPr lang="en-US" altLang="zh-CN" sz="3200" b="1">
                <a:latin typeface="Arial" panose="020B0604020202020204" pitchFamily="34" charset="0"/>
                <a:ea typeface="宋体" panose="02010600030101010101" pitchFamily="2" charset="-122"/>
              </a:rPr>
              <a:t>666</a:t>
            </a:r>
            <a:r>
              <a:rPr lang="zh-CN" altLang="en-US" sz="3200" b="1">
                <a:latin typeface="Arial" panose="020B0604020202020204" pitchFamily="34" charset="0"/>
                <a:ea typeface="宋体" panose="02010600030101010101" pitchFamily="2" charset="-122"/>
              </a:rPr>
              <a:t>的符号，在希腊文是这样写法这兽      这三个符号不但出现在穆斯林的颂词：奉大仁大慈真主之名</a:t>
            </a:r>
            <a:r>
              <a:rPr lang="en-US" altLang="zh-CN" sz="3200" b="1">
                <a:solidFill>
                  <a:srgbClr val="003399"/>
                </a:solidFill>
                <a:latin typeface="Arial" panose="020B0604020202020204" pitchFamily="34" charset="0"/>
                <a:ea typeface="宋体" panose="02010600030101010101" pitchFamily="2" charset="-122"/>
              </a:rPr>
              <a:t>Bismillah</a:t>
            </a:r>
            <a:r>
              <a:rPr lang="en-US" altLang="en-US" sz="3200" b="1" i="1">
                <a:solidFill>
                  <a:srgbClr val="003399"/>
                </a:solidFill>
                <a:latin typeface="Arial" panose="020B0604020202020204" pitchFamily="34" charset="0"/>
                <a:ea typeface="宋体" panose="02010600030101010101" pitchFamily="2" charset="-122"/>
              </a:rPr>
              <a:t> ir-Rahman ir-Rahim</a:t>
            </a:r>
            <a:r>
              <a:rPr lang="en-US" altLang="en-US" sz="3200">
                <a:solidFill>
                  <a:srgbClr val="003399"/>
                </a:solidFill>
                <a:latin typeface="Arial" panose="020B0604020202020204" pitchFamily="34" charset="0"/>
                <a:ea typeface="宋体" panose="02010600030101010101" pitchFamily="2" charset="-122"/>
              </a:rPr>
              <a:t>.</a:t>
            </a:r>
            <a:r>
              <a:rPr lang="zh-CN" altLang="en-US" sz="3200" b="1">
                <a:latin typeface="Arial" panose="020B0604020202020204" pitchFamily="34" charset="0"/>
                <a:ea typeface="宋体" panose="02010600030101010101" pitchFamily="2" charset="-122"/>
              </a:rPr>
              <a:t>里；它也被写入清真言</a:t>
            </a:r>
            <a:r>
              <a:rPr lang="en-US" altLang="zh-CN" sz="3200" b="1">
                <a:latin typeface="Arial" panose="020B0604020202020204" pitchFamily="34" charset="0"/>
                <a:ea typeface="宋体" panose="02010600030101010101" pitchFamily="2" charset="-122"/>
              </a:rPr>
              <a:t>shahada</a:t>
            </a:r>
            <a:r>
              <a:rPr lang="zh-CN" altLang="en-US" sz="3200" b="1">
                <a:latin typeface="Arial" panose="020B0604020202020204" pitchFamily="34" charset="0"/>
                <a:ea typeface="宋体" panose="02010600030101010101" pitchFamily="2" charset="-122"/>
              </a:rPr>
              <a:t>里。</a:t>
            </a:r>
            <a:endParaRPr lang="en-US" altLang="en-US" sz="3200" b="1">
              <a:latin typeface="Arial" panose="020B0604020202020204" pitchFamily="34" charset="0"/>
              <a:ea typeface="宋体" panose="02010600030101010101" pitchFamily="2" charset="-122"/>
            </a:endParaRPr>
          </a:p>
        </p:txBody>
      </p:sp>
      <p:pic>
        <p:nvPicPr>
          <p:cNvPr id="348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9" y="4906964"/>
            <a:ext cx="1087437"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82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1D64222C-C381-49B1-BF1C-EA3548CAB736}"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25</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5060225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001" y="762000"/>
            <a:ext cx="8982075" cy="3695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843" name="TextBox 1"/>
          <p:cNvSpPr txBox="1">
            <a:spLocks noChangeArrowheads="1"/>
          </p:cNvSpPr>
          <p:nvPr/>
        </p:nvSpPr>
        <p:spPr bwMode="auto">
          <a:xfrm>
            <a:off x="2133600" y="4572000"/>
            <a:ext cx="7620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穆斯林的信仰宣告：清真言</a:t>
            </a:r>
            <a:endParaRPr lang="en-US" altLang="zh-CN" sz="3200" b="1">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sz="3200" b="1">
                <a:solidFill>
                  <a:srgbClr val="003399"/>
                </a:solidFill>
                <a:latin typeface="Arial" panose="020B0604020202020204" pitchFamily="34" charset="0"/>
                <a:ea typeface="宋体" panose="02010600030101010101" pitchFamily="2" charset="-122"/>
              </a:rPr>
              <a:t>我作证；除真主以外，别无真神</a:t>
            </a:r>
            <a:endParaRPr lang="en-US" altLang="zh-CN" sz="3200" b="1">
              <a:solidFill>
                <a:srgbClr val="003399"/>
              </a:solidFill>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sz="3200" b="1">
                <a:solidFill>
                  <a:srgbClr val="003399"/>
                </a:solidFill>
                <a:latin typeface="Arial" panose="020B0604020202020204" pitchFamily="34" charset="0"/>
                <a:ea typeface="宋体" panose="02010600030101010101" pitchFamily="2" charset="-122"/>
              </a:rPr>
              <a:t>我作证；穆罕默德是真主的使者</a:t>
            </a:r>
            <a:endParaRPr lang="en-US" altLang="en-US" sz="3200" b="1">
              <a:solidFill>
                <a:srgbClr val="003399"/>
              </a:solidFill>
              <a:latin typeface="Arial" panose="020B0604020202020204" pitchFamily="34" charset="0"/>
              <a:ea typeface="宋体" panose="02010600030101010101" pitchFamily="2" charset="-122"/>
            </a:endParaRPr>
          </a:p>
        </p:txBody>
      </p:sp>
      <p:sp>
        <p:nvSpPr>
          <p:cNvPr id="3584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8ED5923F-0DDB-45A4-982E-307FE8C2C77D}"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26</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076201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3850" y="609600"/>
            <a:ext cx="9139238" cy="386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867" name="TextBox 1"/>
          <p:cNvSpPr txBox="1">
            <a:spLocks noChangeArrowheads="1"/>
          </p:cNvSpPr>
          <p:nvPr/>
        </p:nvSpPr>
        <p:spPr bwMode="auto">
          <a:xfrm>
            <a:off x="1524000" y="4572000"/>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请留意清真言里红色的书写：</a:t>
            </a:r>
            <a:r>
              <a:rPr lang="en-US" altLang="zh-CN" sz="3200" b="1">
                <a:latin typeface="Arial" panose="020B0604020202020204" pitchFamily="34" charset="0"/>
                <a:ea typeface="宋体" panose="02010600030101010101" pitchFamily="2" charset="-122"/>
              </a:rPr>
              <a:t>666</a:t>
            </a:r>
            <a:r>
              <a:rPr lang="zh-CN" altLang="en-US" sz="3200" b="1">
                <a:latin typeface="Arial" panose="020B0604020202020204" pitchFamily="34" charset="0"/>
                <a:ea typeface="宋体" panose="02010600030101010101" pitchFamily="2" charset="-122"/>
              </a:rPr>
              <a:t>的符号就在里面</a:t>
            </a:r>
            <a:endParaRPr lang="en-US" altLang="en-US" sz="3200" b="1">
              <a:latin typeface="Arial" panose="020B0604020202020204" pitchFamily="34" charset="0"/>
              <a:ea typeface="宋体" panose="02010600030101010101" pitchFamily="2" charset="-122"/>
            </a:endParaRPr>
          </a:p>
        </p:txBody>
      </p:sp>
      <p:pic>
        <p:nvPicPr>
          <p:cNvPr id="3686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6138" y="5156200"/>
            <a:ext cx="2811462" cy="1208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86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2A6A033-7052-4791-9016-72EB4102607D}"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27</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7636975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1" y="9525"/>
            <a:ext cx="8340725" cy="455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891" name="TextBox 1"/>
          <p:cNvSpPr txBox="1">
            <a:spLocks noChangeArrowheads="1"/>
          </p:cNvSpPr>
          <p:nvPr/>
        </p:nvSpPr>
        <p:spPr bwMode="auto">
          <a:xfrm>
            <a:off x="7924800" y="2055814"/>
            <a:ext cx="1600200" cy="4603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2400" b="1">
                <a:latin typeface="Arial" panose="020B0604020202020204" pitchFamily="34" charset="0"/>
                <a:ea typeface="宋体" panose="02010600030101010101" pitchFamily="2" charset="-122"/>
              </a:rPr>
              <a:t>真主伟大</a:t>
            </a:r>
            <a:endParaRPr lang="en-US" altLang="en-US" sz="2400" b="1">
              <a:latin typeface="Arial" panose="020B0604020202020204" pitchFamily="34" charset="0"/>
              <a:ea typeface="宋体" panose="02010600030101010101" pitchFamily="2" charset="-122"/>
            </a:endParaRPr>
          </a:p>
        </p:txBody>
      </p:sp>
      <p:sp>
        <p:nvSpPr>
          <p:cNvPr id="37892" name="矩形 2"/>
          <p:cNvSpPr>
            <a:spLocks noChangeArrowheads="1"/>
          </p:cNvSpPr>
          <p:nvPr/>
        </p:nvSpPr>
        <p:spPr bwMode="auto">
          <a:xfrm>
            <a:off x="3352800" y="4800600"/>
            <a:ext cx="5867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3200" b="1">
                <a:latin typeface="Arial" panose="020B0604020202020204" pitchFamily="34" charset="0"/>
                <a:ea typeface="宋体" panose="02010600030101010101" pitchFamily="2" charset="-122"/>
              </a:rPr>
              <a:t>666=                   </a:t>
            </a:r>
            <a:r>
              <a:rPr lang="zh-CN" altLang="en-US" sz="3200" b="1">
                <a:latin typeface="Arial" panose="020B0604020202020204" pitchFamily="34" charset="0"/>
                <a:ea typeface="宋体" panose="02010600030101010101" pitchFamily="2" charset="-122"/>
              </a:rPr>
              <a:t>的印记；也被写入伊斯兰的战旗与颂赞</a:t>
            </a:r>
            <a:endParaRPr lang="en-US" altLang="zh-CN" sz="3200" b="1">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口号里 </a:t>
            </a:r>
            <a:r>
              <a:rPr lang="en-US" altLang="zh-CN" sz="3200" b="1">
                <a:solidFill>
                  <a:srgbClr val="003399"/>
                </a:solidFill>
                <a:latin typeface="Arial" panose="020B0604020202020204" pitchFamily="34" charset="0"/>
                <a:ea typeface="宋体" panose="02010600030101010101" pitchFamily="2" charset="-122"/>
              </a:rPr>
              <a:t>Allahu Akbah </a:t>
            </a:r>
            <a:r>
              <a:rPr lang="zh-CN" altLang="en-US" sz="3200" b="1">
                <a:solidFill>
                  <a:srgbClr val="003399"/>
                </a:solidFill>
                <a:latin typeface="Arial" panose="020B0604020202020204" pitchFamily="34" charset="0"/>
                <a:ea typeface="宋体" panose="02010600030101010101" pitchFamily="2" charset="-122"/>
              </a:rPr>
              <a:t>真主伟大</a:t>
            </a:r>
            <a:endParaRPr lang="en-US" altLang="en-US" sz="3200" b="1">
              <a:solidFill>
                <a:srgbClr val="003399"/>
              </a:solidFill>
              <a:latin typeface="Arial" panose="020B0604020202020204" pitchFamily="34" charset="0"/>
              <a:ea typeface="宋体" panose="02010600030101010101" pitchFamily="2" charset="-122"/>
            </a:endParaRPr>
          </a:p>
        </p:txBody>
      </p:sp>
      <p:pic>
        <p:nvPicPr>
          <p:cNvPr id="3789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600" y="4770438"/>
            <a:ext cx="1404938" cy="603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89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6FF8028D-140F-42D8-9FDB-1682E3173560}"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28</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2883990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6289" y="1219201"/>
            <a:ext cx="8112125" cy="3205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915" name="TextBox 1"/>
          <p:cNvSpPr txBox="1">
            <a:spLocks noChangeArrowheads="1"/>
          </p:cNvSpPr>
          <p:nvPr/>
        </p:nvSpPr>
        <p:spPr bwMode="auto">
          <a:xfrm>
            <a:off x="2286000" y="4724400"/>
            <a:ext cx="6629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a:latin typeface="Arial" panose="020B0604020202020204" pitchFamily="34" charset="0"/>
                <a:ea typeface="宋体" panose="02010600030101010101" pitchFamily="2" charset="-122"/>
              </a:rPr>
              <a:t>把阿拉伯文 </a:t>
            </a:r>
            <a:r>
              <a:rPr lang="en-US" altLang="zh-CN" b="1">
                <a:solidFill>
                  <a:srgbClr val="003399"/>
                </a:solidFill>
                <a:latin typeface="Arial" panose="020B0604020202020204" pitchFamily="34" charset="0"/>
                <a:ea typeface="宋体" panose="02010600030101010101" pitchFamily="2" charset="-122"/>
              </a:rPr>
              <a:t>allahu akbar</a:t>
            </a:r>
            <a:r>
              <a:rPr lang="zh-CN" altLang="en-US" b="1">
                <a:solidFill>
                  <a:srgbClr val="003399"/>
                </a:solidFill>
                <a:latin typeface="Arial" panose="020B0604020202020204" pitchFamily="34" charset="0"/>
                <a:ea typeface="宋体" panose="02010600030101010101" pitchFamily="2" charset="-122"/>
              </a:rPr>
              <a:t>真主伟大</a:t>
            </a:r>
            <a:endParaRPr lang="en-US" altLang="zh-CN" b="1">
              <a:solidFill>
                <a:srgbClr val="003399"/>
              </a:solidFill>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b="1">
                <a:latin typeface="Arial" panose="020B0604020202020204" pitchFamily="34" charset="0"/>
                <a:ea typeface="宋体" panose="02010600030101010101" pitchFamily="2" charset="-122"/>
              </a:rPr>
              <a:t>倒过来看，就看见兽的名与数目</a:t>
            </a:r>
            <a:r>
              <a:rPr lang="en-US" altLang="zh-CN" b="1">
                <a:latin typeface="Arial" panose="020B0604020202020204" pitchFamily="34" charset="0"/>
                <a:ea typeface="宋体" panose="02010600030101010101" pitchFamily="2" charset="-122"/>
              </a:rPr>
              <a:t>600-60-6</a:t>
            </a:r>
            <a:endParaRPr lang="en-US" altLang="en-US" b="1">
              <a:latin typeface="Arial" panose="020B0604020202020204" pitchFamily="34" charset="0"/>
              <a:ea typeface="宋体" panose="02010600030101010101" pitchFamily="2" charset="-122"/>
            </a:endParaRPr>
          </a:p>
        </p:txBody>
      </p:sp>
      <p:sp>
        <p:nvSpPr>
          <p:cNvPr id="3891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A7793356-1E7F-4DCE-B4DC-37DC5EC98C70}"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29</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4278628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124754"/>
          </a:xfrm>
          <a:prstGeom prst="rect">
            <a:avLst/>
          </a:prstGeom>
        </p:spPr>
        <p:txBody>
          <a:bodyPr wrap="square">
            <a:spAutoFit/>
          </a:bodyPr>
          <a:lstStyle/>
          <a:p>
            <a:pPr algn="just">
              <a:spcAft>
                <a:spcPts val="0"/>
              </a:spcAft>
            </a:pPr>
            <a:r>
              <a:rPr lang="en-US" altLang="zh-CN" sz="2800" b="1" kern="100" dirty="0">
                <a:solidFill>
                  <a:srgbClr val="FF0000"/>
                </a:solidFill>
                <a:latin typeface="SimHei" panose="02010609060101010101" pitchFamily="49" charset="-122"/>
                <a:ea typeface="SimSun" panose="02010600030101010101" pitchFamily="2" charset="-122"/>
                <a:cs typeface="Times New Roman" panose="02020603050405020304" pitchFamily="18" charset="0"/>
              </a:rPr>
              <a:t>2.</a:t>
            </a: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敌基督的灵：</a:t>
            </a:r>
            <a:endParaRPr lang="en-US"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圣经提到有个敌基督的灵。这灵来特意要否定耶稣的本性、祂与父神的关系。</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约翰一书</a:t>
            </a:r>
            <a:r>
              <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 2:18  </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小子们哪，如今是末时了。你们曾听见说，那敌基督的要来；现在已经有好些敌基督的出来了，从此我们就知道如今是末时了。</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约翰一书</a:t>
            </a:r>
            <a:r>
              <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 2:22-23  </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谁是说谎话的呢？不是那不认耶稣为基督的吗？不认父与子的，这就是敌基督的。 凡不认子的，就没有父；认子的，连父也有了。</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约翰一书</a:t>
            </a:r>
            <a:r>
              <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4:3  </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凡灵不认耶稣，就不是出於神；这是那敌基督者的灵。你们从前听见他要来，现在已经在世上了。 </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约翰</a:t>
            </a:r>
            <a:r>
              <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2</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书</a:t>
            </a:r>
            <a:r>
              <a:rPr lang="en-US"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 1:7  </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因为世上有许多迷惑人的出来，他们不认耶稣基督是成了肉身来的；这就是那迷惑人、敌基督的。</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792903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1" y="457201"/>
            <a:ext cx="8632825" cy="3243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939" name="TextBox 1"/>
          <p:cNvSpPr txBox="1">
            <a:spLocks noChangeArrowheads="1"/>
          </p:cNvSpPr>
          <p:nvPr/>
        </p:nvSpPr>
        <p:spPr bwMode="auto">
          <a:xfrm>
            <a:off x="3124200" y="3962401"/>
            <a:ext cx="6629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a:latin typeface="Arial" panose="020B0604020202020204" pitchFamily="34" charset="0"/>
                <a:ea typeface="宋体" panose="02010600030101010101" pitchFamily="2" charset="-122"/>
              </a:rPr>
              <a:t>在阿拉伯文</a:t>
            </a:r>
            <a:r>
              <a:rPr lang="en-US" altLang="zh-CN" sz="3200" b="1">
                <a:latin typeface="Arial" panose="020B0604020202020204" pitchFamily="34" charset="0"/>
                <a:ea typeface="宋体" panose="02010600030101010101" pitchFamily="2" charset="-122"/>
              </a:rPr>
              <a:t>Allahu Akbar</a:t>
            </a:r>
            <a:r>
              <a:rPr lang="zh-CN" altLang="en-US" sz="3200" b="1">
                <a:latin typeface="Arial" panose="020B0604020202020204" pitchFamily="34" charset="0"/>
                <a:ea typeface="宋体" panose="02010600030101010101" pitchFamily="2" charset="-122"/>
              </a:rPr>
              <a:t>真主伟大的书写里，留下了</a:t>
            </a:r>
            <a:r>
              <a:rPr lang="en-US" altLang="zh-CN" sz="3200" b="1">
                <a:latin typeface="Arial" panose="020B0604020202020204" pitchFamily="34" charset="0"/>
                <a:ea typeface="宋体" panose="02010600030101010101" pitchFamily="2" charset="-122"/>
              </a:rPr>
              <a:t>666</a:t>
            </a:r>
            <a:r>
              <a:rPr lang="zh-CN" altLang="en-US" sz="3200" b="1">
                <a:latin typeface="Arial" panose="020B0604020202020204" pitchFamily="34" charset="0"/>
                <a:ea typeface="宋体" panose="02010600030101010101" pitchFamily="2" charset="-122"/>
              </a:rPr>
              <a:t>的数字</a:t>
            </a:r>
            <a:endParaRPr lang="en-US" altLang="en-US" sz="3200" b="1">
              <a:latin typeface="Arial" panose="020B0604020202020204" pitchFamily="34" charset="0"/>
              <a:ea typeface="宋体" panose="02010600030101010101" pitchFamily="2" charset="-122"/>
            </a:endParaRPr>
          </a:p>
        </p:txBody>
      </p:sp>
      <p:cxnSp>
        <p:nvCxnSpPr>
          <p:cNvPr id="4" name="直接箭头连接符 3"/>
          <p:cNvCxnSpPr/>
          <p:nvPr/>
        </p:nvCxnSpPr>
        <p:spPr>
          <a:xfrm>
            <a:off x="2209800" y="838200"/>
            <a:ext cx="609600" cy="533400"/>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3505200" y="1104900"/>
            <a:ext cx="609600" cy="533400"/>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3994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C8ADA25E-1E2D-48C3-81C1-486E16A09D8B}"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30</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11168413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AD303F0E-1683-421C-A262-3CBD2ABE91DA}"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31</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96261" name="Rectangle 5"/>
          <p:cNvSpPr>
            <a:spLocks noGrp="1" noChangeArrowheads="1"/>
          </p:cNvSpPr>
          <p:nvPr>
            <p:ph type="title" idx="4294967295"/>
          </p:nvPr>
        </p:nvSpPr>
        <p:spPr>
          <a:xfrm>
            <a:off x="1524000" y="1752601"/>
            <a:ext cx="9144000" cy="1431925"/>
          </a:xfrm>
          <a:effectLst>
            <a:outerShdw dist="35921" dir="2700000" algn="ctr" rotWithShape="0">
              <a:srgbClr val="CCFFFF"/>
            </a:outerShdw>
          </a:effectLst>
        </p:spPr>
        <p:txBody>
          <a:bodyPr rtlCol="0">
            <a:normAutofit/>
          </a:bodyPr>
          <a:lstStyle/>
          <a:p>
            <a:pPr>
              <a:defRPr/>
            </a:pPr>
            <a:r>
              <a:rPr lang="en-US" altLang="en-US" b="1">
                <a:effectLst>
                  <a:outerShdw blurRad="38100" dist="38100" dir="2700000" algn="tl">
                    <a:srgbClr val="FFFFFF"/>
                  </a:outerShdw>
                </a:effectLst>
              </a:rPr>
              <a:t>       </a:t>
            </a:r>
            <a:r>
              <a:rPr lang="zh-CN" altLang="en-US" b="1">
                <a:solidFill>
                  <a:srgbClr val="000099"/>
                </a:solidFill>
                <a:effectLst>
                  <a:outerShdw blurRad="38100" dist="38100" dir="2700000" algn="tl">
                    <a:srgbClr val="000000"/>
                  </a:outerShdw>
                </a:effectLst>
                <a:latin typeface="宋体" pitchFamily="2" charset="-122"/>
                <a:ea typeface="宋体" pitchFamily="2" charset="-122"/>
              </a:rPr>
              <a:t>安拉与巴比伦巴力的关联性！</a:t>
            </a:r>
            <a:endParaRPr lang="zh-CN" altLang="el-GR">
              <a:latin typeface="宋体" pitchFamily="2" charset="-122"/>
              <a:ea typeface="宋体" pitchFamily="2" charset="-122"/>
            </a:endParaRPr>
          </a:p>
        </p:txBody>
      </p:sp>
    </p:spTree>
    <p:extLst>
      <p:ext uri="{BB962C8B-B14F-4D97-AF65-F5344CB8AC3E}">
        <p14:creationId xmlns:p14="http://schemas.microsoft.com/office/powerpoint/2010/main" val="1910654878"/>
      </p:ext>
    </p:extLst>
  </p:cSld>
  <p:clrMapOvr>
    <a:masterClrMapping/>
  </p:clrMapOvr>
  <p:transition>
    <p:circl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31F8ECA-5CB1-421C-AA6F-AE0529149A45}"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32</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50178" name="Rectangle 2"/>
          <p:cNvSpPr>
            <a:spLocks noGrp="1" noChangeArrowheads="1"/>
          </p:cNvSpPr>
          <p:nvPr>
            <p:ph type="title" idx="4294967295"/>
          </p:nvPr>
        </p:nvSpPr>
        <p:spPr>
          <a:xfrm>
            <a:off x="2282826" y="228601"/>
            <a:ext cx="8385175" cy="1431925"/>
          </a:xfrm>
          <a:effectLst>
            <a:outerShdw dist="35921" dir="2700000" algn="ctr" rotWithShape="0">
              <a:srgbClr val="CCFFFF"/>
            </a:outerShdw>
          </a:effectLst>
        </p:spPr>
        <p:txBody>
          <a:bodyPr rtlCol="0">
            <a:normAutofit/>
          </a:bodyPr>
          <a:lstStyle/>
          <a:p>
            <a:pPr>
              <a:defRPr/>
            </a:pPr>
            <a:r>
              <a:rPr lang="en-US" b="1">
                <a:effectLst>
                  <a:outerShdw blurRad="38100" dist="38100" dir="2700000" algn="tl">
                    <a:srgbClr val="C0C0C0"/>
                  </a:outerShdw>
                </a:effectLst>
                <a:ea typeface="经典楷体简"/>
                <a:cs typeface="经典楷体简"/>
              </a:rPr>
              <a:t>   </a:t>
            </a:r>
            <a:r>
              <a:rPr lang="zh-CN" altLang="en-US" b="1">
                <a:solidFill>
                  <a:srgbClr val="FF0000"/>
                </a:solidFill>
                <a:effectLst>
                  <a:outerShdw blurRad="38100" dist="38100" dir="2700000" algn="tl">
                    <a:srgbClr val="C0C0C0"/>
                  </a:outerShdw>
                </a:effectLst>
                <a:ea typeface="经典楷体简"/>
                <a:cs typeface="经典楷体简"/>
              </a:rPr>
              <a:t>古历史中的安拉</a:t>
            </a:r>
            <a:endParaRPr lang="zh-CN" altLang="el-GR" b="1">
              <a:solidFill>
                <a:srgbClr val="FF0000"/>
              </a:solidFill>
              <a:effectLst>
                <a:outerShdw blurRad="38100" dist="38100" dir="2700000" algn="tl">
                  <a:srgbClr val="C0C0C0"/>
                </a:outerShdw>
              </a:effectLst>
              <a:ea typeface="经典楷体简"/>
              <a:cs typeface="经典楷体简"/>
            </a:endParaRPr>
          </a:p>
        </p:txBody>
      </p:sp>
      <p:sp>
        <p:nvSpPr>
          <p:cNvPr id="50179" name="Rectangle 3"/>
          <p:cNvSpPr>
            <a:spLocks noGrp="1" noChangeArrowheads="1"/>
          </p:cNvSpPr>
          <p:nvPr>
            <p:ph type="body" idx="4294967295"/>
          </p:nvPr>
        </p:nvSpPr>
        <p:spPr>
          <a:xfrm>
            <a:off x="1524000" y="1905000"/>
            <a:ext cx="9144000" cy="4191000"/>
          </a:xfrm>
          <a:effectLst>
            <a:outerShdw dist="35921" dir="2700000" algn="ctr" rotWithShape="0">
              <a:srgbClr val="CCFFFF"/>
            </a:outerShdw>
          </a:effectLst>
        </p:spPr>
        <p:txBody>
          <a:bodyPr rtlCol="0">
            <a:normAutofit/>
          </a:bodyPr>
          <a:lstStyle/>
          <a:p>
            <a:pPr>
              <a:defRPr/>
            </a:pPr>
            <a:r>
              <a:rPr lang="zh-CN" altLang="en-US" sz="3600" b="1" dirty="0">
                <a:solidFill>
                  <a:srgbClr val="230F6B"/>
                </a:solidFill>
                <a:effectLst>
                  <a:outerShdw blurRad="38100" dist="38100" dir="2700000" algn="tl">
                    <a:srgbClr val="000000"/>
                  </a:outerShdw>
                </a:effectLst>
                <a:latin typeface="宋体" panose="02010600030101010101" pitchFamily="2" charset="-122"/>
                <a:ea typeface="经典楷体简" pitchFamily="49" charset="-122"/>
              </a:rPr>
              <a:t>在穆罕默德时期，基督徒使用</a:t>
            </a:r>
            <a:r>
              <a:rPr lang="en-US" altLang="zh-CN" sz="3600" b="1" dirty="0">
                <a:solidFill>
                  <a:srgbClr val="230F6B"/>
                </a:solidFill>
                <a:effectLst>
                  <a:outerShdw blurRad="38100" dist="38100" dir="2700000" algn="tl">
                    <a:srgbClr val="000000"/>
                  </a:outerShdw>
                </a:effectLst>
                <a:latin typeface="宋体" panose="02010600030101010101" pitchFamily="2" charset="-122"/>
                <a:ea typeface="经典楷体简" pitchFamily="49" charset="-122"/>
              </a:rPr>
              <a:t>Allah</a:t>
            </a:r>
            <a:r>
              <a:rPr lang="zh-CN" altLang="en-US" sz="3600" b="1" dirty="0">
                <a:solidFill>
                  <a:srgbClr val="230F6B"/>
                </a:solidFill>
                <a:effectLst>
                  <a:outerShdw blurRad="38100" dist="38100" dir="2700000" algn="tl">
                    <a:srgbClr val="000000"/>
                  </a:outerShdw>
                </a:effectLst>
                <a:latin typeface="宋体" panose="02010600030101010101" pitchFamily="2" charset="-122"/>
                <a:ea typeface="经典楷体简" pitchFamily="49" charset="-122"/>
              </a:rPr>
              <a:t>这字来形容上帝</a:t>
            </a:r>
            <a:endParaRPr lang="en-US" altLang="zh-CN" sz="3600" b="1" dirty="0">
              <a:solidFill>
                <a:srgbClr val="230F6B"/>
              </a:solidFill>
              <a:effectLst>
                <a:outerShdw blurRad="38100" dist="38100" dir="2700000" algn="tl">
                  <a:srgbClr val="000000"/>
                </a:outerShdw>
              </a:effectLst>
              <a:latin typeface="宋体" panose="02010600030101010101" pitchFamily="2" charset="-122"/>
              <a:ea typeface="经典楷体简" pitchFamily="49" charset="-122"/>
            </a:endParaRPr>
          </a:p>
          <a:p>
            <a:pPr>
              <a:defRPr/>
            </a:pPr>
            <a:r>
              <a:rPr lang="zh-CN" altLang="en-US" sz="3600" b="1" dirty="0">
                <a:solidFill>
                  <a:srgbClr val="230F6B"/>
                </a:solidFill>
                <a:effectLst>
                  <a:outerShdw blurRad="38100" dist="38100" dir="2700000" algn="tl">
                    <a:srgbClr val="000000"/>
                  </a:outerShdw>
                </a:effectLst>
                <a:latin typeface="宋体" panose="02010600030101010101" pitchFamily="2" charset="-122"/>
                <a:ea typeface="经典楷体简" pitchFamily="49" charset="-122"/>
              </a:rPr>
              <a:t>穆罕默德的宗族古来厮族的月神也用安拉</a:t>
            </a:r>
            <a:r>
              <a:rPr lang="en-US" altLang="zh-CN" sz="3600" b="1" dirty="0">
                <a:solidFill>
                  <a:srgbClr val="230F6B"/>
                </a:solidFill>
                <a:effectLst>
                  <a:outerShdw blurRad="38100" dist="38100" dir="2700000" algn="tl">
                    <a:srgbClr val="000000"/>
                  </a:outerShdw>
                </a:effectLst>
                <a:latin typeface="宋体" panose="02010600030101010101" pitchFamily="2" charset="-122"/>
                <a:ea typeface="经典楷体简" pitchFamily="49" charset="-122"/>
              </a:rPr>
              <a:t>Allah</a:t>
            </a:r>
            <a:r>
              <a:rPr lang="zh-CN" altLang="en-US" sz="3600" b="1" dirty="0">
                <a:solidFill>
                  <a:srgbClr val="230F6B"/>
                </a:solidFill>
                <a:effectLst>
                  <a:outerShdw blurRad="38100" dist="38100" dir="2700000" algn="tl">
                    <a:srgbClr val="000000"/>
                  </a:outerShdw>
                </a:effectLst>
                <a:latin typeface="宋体" panose="02010600030101010101" pitchFamily="2" charset="-122"/>
                <a:ea typeface="经典楷体简" pitchFamily="49" charset="-122"/>
              </a:rPr>
              <a:t>这字，他原来是众神明中最高的那位。 </a:t>
            </a:r>
          </a:p>
          <a:p>
            <a:pPr>
              <a:defRPr/>
            </a:pPr>
            <a:r>
              <a:rPr lang="zh-CN" altLang="en-US" sz="3600" b="1" dirty="0">
                <a:solidFill>
                  <a:srgbClr val="230F6B"/>
                </a:solidFill>
                <a:effectLst>
                  <a:outerShdw blurRad="38100" dist="38100" dir="2700000" algn="tl">
                    <a:srgbClr val="000000"/>
                  </a:outerShdw>
                </a:effectLst>
                <a:latin typeface="宋体" panose="02010600030101010101" pitchFamily="2" charset="-122"/>
                <a:ea typeface="经典楷体简" pitchFamily="49" charset="-122"/>
              </a:rPr>
              <a:t>月神安拉有三个女儿（女神）， </a:t>
            </a:r>
            <a:r>
              <a:rPr lang="en-US" altLang="zh-CN" sz="3600" b="1" dirty="0">
                <a:solidFill>
                  <a:srgbClr val="FF3300"/>
                </a:solidFill>
                <a:effectLst>
                  <a:outerShdw blurRad="38100" dist="38100" dir="2700000" algn="tl">
                    <a:srgbClr val="000000"/>
                  </a:outerShdw>
                </a:effectLst>
                <a:latin typeface="宋体" panose="02010600030101010101" pitchFamily="2" charset="-122"/>
                <a:ea typeface="经典楷体简" pitchFamily="49" charset="-122"/>
              </a:rPr>
              <a:t>Al-</a:t>
            </a:r>
            <a:r>
              <a:rPr lang="en-US" altLang="zh-CN" sz="3600" b="1" dirty="0" err="1">
                <a:solidFill>
                  <a:srgbClr val="FF3300"/>
                </a:solidFill>
                <a:effectLst>
                  <a:outerShdw blurRad="38100" dist="38100" dir="2700000" algn="tl">
                    <a:srgbClr val="000000"/>
                  </a:outerShdw>
                </a:effectLst>
                <a:latin typeface="宋体" panose="02010600030101010101" pitchFamily="2" charset="-122"/>
                <a:ea typeface="经典楷体简" pitchFamily="49" charset="-122"/>
              </a:rPr>
              <a:t>Laat</a:t>
            </a:r>
            <a:r>
              <a:rPr lang="en-US" altLang="zh-CN" sz="3600" b="1" dirty="0">
                <a:solidFill>
                  <a:srgbClr val="FF3300"/>
                </a:solidFill>
                <a:effectLst>
                  <a:outerShdw blurRad="38100" dist="38100" dir="2700000" algn="tl">
                    <a:srgbClr val="000000"/>
                  </a:outerShdw>
                </a:effectLst>
                <a:latin typeface="宋体" panose="02010600030101010101" pitchFamily="2" charset="-122"/>
                <a:ea typeface="经典楷体简" pitchFamily="49" charset="-122"/>
              </a:rPr>
              <a:t> , Al-</a:t>
            </a:r>
            <a:r>
              <a:rPr lang="en-US" altLang="zh-CN" sz="3600" b="1" dirty="0" err="1">
                <a:solidFill>
                  <a:srgbClr val="FF3300"/>
                </a:solidFill>
                <a:effectLst>
                  <a:outerShdw blurRad="38100" dist="38100" dir="2700000" algn="tl">
                    <a:srgbClr val="000000"/>
                  </a:outerShdw>
                </a:effectLst>
                <a:latin typeface="宋体" panose="02010600030101010101" pitchFamily="2" charset="-122"/>
                <a:ea typeface="经典楷体简" pitchFamily="49" charset="-122"/>
              </a:rPr>
              <a:t>Ouza</a:t>
            </a:r>
            <a:r>
              <a:rPr lang="en-US" altLang="zh-CN" sz="3600" b="1" dirty="0">
                <a:solidFill>
                  <a:srgbClr val="FF3300"/>
                </a:solidFill>
                <a:effectLst>
                  <a:outerShdw blurRad="38100" dist="38100" dir="2700000" algn="tl">
                    <a:srgbClr val="000000"/>
                  </a:outerShdw>
                </a:effectLst>
                <a:latin typeface="宋体" panose="02010600030101010101" pitchFamily="2" charset="-122"/>
                <a:ea typeface="经典楷体简" pitchFamily="49" charset="-122"/>
              </a:rPr>
              <a:t> and Al- </a:t>
            </a:r>
            <a:r>
              <a:rPr lang="en-US" altLang="zh-CN" sz="3600" b="1" dirty="0" err="1">
                <a:solidFill>
                  <a:srgbClr val="FF3300"/>
                </a:solidFill>
                <a:effectLst>
                  <a:outerShdw blurRad="38100" dist="38100" dir="2700000" algn="tl">
                    <a:srgbClr val="000000"/>
                  </a:outerShdw>
                </a:effectLst>
                <a:latin typeface="宋体" panose="02010600030101010101" pitchFamily="2" charset="-122"/>
                <a:ea typeface="经典楷体简" pitchFamily="49" charset="-122"/>
              </a:rPr>
              <a:t>Manaat</a:t>
            </a:r>
            <a:r>
              <a:rPr lang="zh-CN" altLang="en-US" sz="3600" b="1" dirty="0">
                <a:solidFill>
                  <a:srgbClr val="230F6B"/>
                </a:solidFill>
                <a:effectLst>
                  <a:outerShdw blurRad="38100" dist="38100" dir="2700000" algn="tl">
                    <a:srgbClr val="000000"/>
                  </a:outerShdw>
                </a:effectLst>
                <a:latin typeface="宋体" panose="02010600030101010101" pitchFamily="2" charset="-122"/>
                <a:ea typeface="经典楷体简" pitchFamily="49" charset="-122"/>
              </a:rPr>
              <a:t>三个主要的代祷者。穆斯林也用安拉</a:t>
            </a:r>
            <a:endParaRPr lang="el-GR" altLang="zh-TW" sz="3600" b="1" dirty="0">
              <a:solidFill>
                <a:srgbClr val="230F6B"/>
              </a:solidFill>
              <a:effectLst>
                <a:outerShdw blurRad="38100" dist="38100" dir="2700000" algn="tl">
                  <a:srgbClr val="000000"/>
                </a:outerShdw>
              </a:effectLst>
              <a:latin typeface="宋体" panose="02010600030101010101" pitchFamily="2" charset="-122"/>
              <a:ea typeface="经典楷体简" pitchFamily="49" charset="-122"/>
            </a:endParaRPr>
          </a:p>
        </p:txBody>
      </p:sp>
    </p:spTree>
    <p:extLst>
      <p:ext uri="{BB962C8B-B14F-4D97-AF65-F5344CB8AC3E}">
        <p14:creationId xmlns:p14="http://schemas.microsoft.com/office/powerpoint/2010/main" val="22561749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BDA09F4A-A530-4D81-96EE-B6F84AF13F3C}"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33</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51202" name="Rectangle 2"/>
          <p:cNvSpPr>
            <a:spLocks noGrp="1" noChangeArrowheads="1"/>
          </p:cNvSpPr>
          <p:nvPr>
            <p:ph type="title" idx="4294967295"/>
          </p:nvPr>
        </p:nvSpPr>
        <p:spPr>
          <a:xfrm>
            <a:off x="2282826" y="1"/>
            <a:ext cx="8385175" cy="1431925"/>
          </a:xfrm>
          <a:effectLst>
            <a:outerShdw dist="35921" dir="2700000" algn="ctr" rotWithShape="0">
              <a:srgbClr val="CCFFFF"/>
            </a:outerShdw>
          </a:effectLst>
        </p:spPr>
        <p:txBody>
          <a:bodyPr rtlCol="0">
            <a:normAutofit/>
          </a:bodyPr>
          <a:lstStyle/>
          <a:p>
            <a:pPr>
              <a:defRPr/>
            </a:pPr>
            <a:r>
              <a:rPr lang="zh-CN" altLang="en-US" b="1">
                <a:solidFill>
                  <a:srgbClr val="FF3300"/>
                </a:solidFill>
                <a:effectLst>
                  <a:outerShdw blurRad="38100" dist="38100" dir="2700000" algn="tl">
                    <a:srgbClr val="000000"/>
                  </a:outerShdw>
                </a:effectLst>
                <a:latin typeface="宋体" pitchFamily="2" charset="-122"/>
                <a:ea typeface="经典楷体简"/>
                <a:cs typeface="经典楷体简"/>
              </a:rPr>
              <a:t>阿拉伯的女神 </a:t>
            </a:r>
            <a:endParaRPr lang="zh-CN" altLang="el-GR" b="1">
              <a:effectLst>
                <a:outerShdw blurRad="38100" dist="38100" dir="2700000" algn="tl">
                  <a:srgbClr val="FFFFFF"/>
                </a:outerShdw>
              </a:effectLst>
              <a:latin typeface="宋体" pitchFamily="2" charset="-122"/>
              <a:ea typeface="经典楷体简"/>
              <a:cs typeface="经典楷体简"/>
            </a:endParaRPr>
          </a:p>
        </p:txBody>
      </p:sp>
      <p:sp>
        <p:nvSpPr>
          <p:cNvPr id="51203" name="Rectangle 3"/>
          <p:cNvSpPr>
            <a:spLocks noGrp="1" noChangeArrowheads="1"/>
          </p:cNvSpPr>
          <p:nvPr>
            <p:ph type="body" idx="4294967295"/>
          </p:nvPr>
        </p:nvSpPr>
        <p:spPr>
          <a:xfrm>
            <a:off x="1524000" y="1524000"/>
            <a:ext cx="8534400" cy="4191000"/>
          </a:xfrm>
          <a:effectLst>
            <a:outerShdw dist="35921" dir="2700000" algn="ctr" rotWithShape="0">
              <a:srgbClr val="CCFFFF"/>
            </a:outerShdw>
          </a:effectLst>
        </p:spPr>
        <p:txBody>
          <a:bodyPr rtlCol="0">
            <a:normAutofit/>
          </a:bodyPr>
          <a:lstStyle/>
          <a:p>
            <a:pPr>
              <a:defRPr/>
            </a:pPr>
            <a:r>
              <a:rPr lang="zh-CN" altLang="en-US" b="1">
                <a:solidFill>
                  <a:srgbClr val="230F6B"/>
                </a:solidFill>
                <a:effectLst>
                  <a:outerShdw blurRad="38100" dist="38100" dir="2700000" algn="tl">
                    <a:srgbClr val="000000"/>
                  </a:outerShdw>
                </a:effectLst>
                <a:latin typeface="宋体" panose="02010600030101010101" pitchFamily="2" charset="-122"/>
                <a:ea typeface="经典楷体简" pitchFamily="49" charset="-122"/>
              </a:rPr>
              <a:t>阿拉伯人当年所敬拜的女神，不被视为高等神明，而是视为代祷者或中间人，把人的需要带到最高神明安拉那里。</a:t>
            </a:r>
          </a:p>
          <a:p>
            <a:pPr>
              <a:defRPr/>
            </a:pPr>
            <a:r>
              <a:rPr lang="zh-CN" altLang="en-US" b="1">
                <a:solidFill>
                  <a:srgbClr val="230F6B"/>
                </a:solidFill>
                <a:effectLst>
                  <a:outerShdw blurRad="38100" dist="38100" dir="2700000" algn="tl">
                    <a:srgbClr val="000000"/>
                  </a:outerShdw>
                </a:effectLst>
                <a:latin typeface="宋体" panose="02010600030101010101" pitchFamily="2" charset="-122"/>
                <a:ea typeface="经典楷体简" pitchFamily="49" charset="-122"/>
              </a:rPr>
              <a:t>回应一切祷告最高的神明是「呼巴</a:t>
            </a:r>
            <a:r>
              <a:rPr lang="en-US" altLang="zh-CN" b="1">
                <a:solidFill>
                  <a:srgbClr val="230F6B"/>
                </a:solidFill>
                <a:effectLst>
                  <a:outerShdw blurRad="38100" dist="38100" dir="2700000" algn="tl">
                    <a:srgbClr val="000000"/>
                  </a:outerShdw>
                </a:effectLst>
                <a:latin typeface="宋体" panose="02010600030101010101" pitchFamily="2" charset="-122"/>
                <a:ea typeface="经典楷体简" pitchFamily="49" charset="-122"/>
              </a:rPr>
              <a:t>Hubal</a:t>
            </a:r>
            <a:r>
              <a:rPr lang="zh-CN" altLang="en-US" b="1">
                <a:solidFill>
                  <a:srgbClr val="230F6B"/>
                </a:solidFill>
                <a:effectLst>
                  <a:outerShdw blurRad="38100" dist="38100" dir="2700000" algn="tl">
                    <a:srgbClr val="000000"/>
                  </a:outerShdw>
                </a:effectLst>
                <a:latin typeface="宋体" panose="02010600030101010101" pitchFamily="2" charset="-122"/>
                <a:ea typeface="经典楷体简" pitchFamily="49" charset="-122"/>
              </a:rPr>
              <a:t>」</a:t>
            </a:r>
            <a:r>
              <a:rPr lang="en-US" altLang="zh-CN" b="1">
                <a:solidFill>
                  <a:srgbClr val="230F6B"/>
                </a:solidFill>
                <a:effectLst>
                  <a:outerShdw blurRad="38100" dist="38100" dir="2700000" algn="tl">
                    <a:srgbClr val="000000"/>
                  </a:outerShdw>
                </a:effectLst>
                <a:latin typeface="宋体" panose="02010600030101010101" pitchFamily="2" charset="-122"/>
                <a:ea typeface="经典楷体简" pitchFamily="49" charset="-122"/>
              </a:rPr>
              <a:t>. </a:t>
            </a:r>
            <a:r>
              <a:rPr lang="zh-CN" altLang="en-US" b="1">
                <a:solidFill>
                  <a:srgbClr val="230F6B"/>
                </a:solidFill>
                <a:effectLst>
                  <a:outerShdw blurRad="38100" dist="38100" dir="2700000" algn="tl">
                    <a:srgbClr val="000000"/>
                  </a:outerShdw>
                </a:effectLst>
                <a:latin typeface="宋体" panose="02010600030101010101" pitchFamily="2" charset="-122"/>
                <a:ea typeface="经典楷体简" pitchFamily="49" charset="-122"/>
              </a:rPr>
              <a:t>或者「安拉</a:t>
            </a:r>
            <a:r>
              <a:rPr lang="en-US" altLang="zh-CN" b="1">
                <a:solidFill>
                  <a:srgbClr val="230F6B"/>
                </a:solidFill>
                <a:effectLst>
                  <a:outerShdw blurRad="38100" dist="38100" dir="2700000" algn="tl">
                    <a:srgbClr val="000000"/>
                  </a:outerShdw>
                </a:effectLst>
                <a:latin typeface="宋体" panose="02010600030101010101" pitchFamily="2" charset="-122"/>
                <a:ea typeface="经典楷体简" pitchFamily="49" charset="-122"/>
              </a:rPr>
              <a:t>] </a:t>
            </a:r>
            <a:r>
              <a:rPr lang="zh-CN" altLang="en-US" b="1">
                <a:solidFill>
                  <a:srgbClr val="230F6B"/>
                </a:solidFill>
                <a:effectLst>
                  <a:outerShdw blurRad="38100" dist="38100" dir="2700000" algn="tl">
                    <a:srgbClr val="000000"/>
                  </a:outerShdw>
                </a:effectLst>
                <a:latin typeface="宋体" panose="02010600030101010101" pitchFamily="2" charset="-122"/>
                <a:ea typeface="经典楷体简" pitchFamily="49" charset="-122"/>
              </a:rPr>
              <a:t>。从考古的证明中，许多学者相信，它引伸至旧约的巴比伦神明巴力。</a:t>
            </a:r>
            <a:endParaRPr lang="el-GR" altLang="en-US" b="1">
              <a:solidFill>
                <a:srgbClr val="230F6B"/>
              </a:solidFill>
              <a:effectLst>
                <a:outerShdw blurRad="38100" dist="38100" dir="2700000" algn="tl">
                  <a:srgbClr val="000000"/>
                </a:outerShdw>
              </a:effectLst>
              <a:latin typeface="宋体" panose="02010600030101010101" pitchFamily="2" charset="-122"/>
              <a:ea typeface="经典楷体简" pitchFamily="49" charset="-122"/>
            </a:endParaRPr>
          </a:p>
        </p:txBody>
      </p:sp>
    </p:spTree>
    <p:extLst>
      <p:ext uri="{BB962C8B-B14F-4D97-AF65-F5344CB8AC3E}">
        <p14:creationId xmlns:p14="http://schemas.microsoft.com/office/powerpoint/2010/main" val="633367682"/>
      </p:ext>
    </p:extLst>
  </p:cSld>
  <p:clrMapOvr>
    <a:masterClrMapping/>
  </p:clrMapOvr>
  <p:transition>
    <p:spli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36BAA60-8E68-475B-8618-5C7C7004F144}"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34</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44035" name="TextBox 3"/>
          <p:cNvSpPr txBox="1">
            <a:spLocks noChangeArrowheads="1"/>
          </p:cNvSpPr>
          <p:nvPr/>
        </p:nvSpPr>
        <p:spPr bwMode="auto">
          <a:xfrm>
            <a:off x="0" y="0"/>
            <a:ext cx="121920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TW" altLang="en-US" b="1" dirty="0">
                <a:latin typeface="SimHei" panose="02010609060101010101" pitchFamily="49" charset="-122"/>
                <a:ea typeface="SimHei" panose="02010609060101010101" pitchFamily="49" charset="-122"/>
                <a:cs typeface="Arial" panose="020B0604020202020204" pitchFamily="34" charset="0"/>
              </a:rPr>
              <a:t>牛津字典</a:t>
            </a:r>
            <a:r>
              <a:rPr lang="zh-CN" altLang="en-US" b="1" dirty="0">
                <a:latin typeface="SimHei" panose="02010609060101010101" pitchFamily="49" charset="-122"/>
                <a:ea typeface="SimHei" panose="02010609060101010101" pitchFamily="49" charset="-122"/>
                <a:cs typeface="Arial" panose="020B0604020202020204" pitchFamily="34" charset="0"/>
              </a:rPr>
              <a:t>给</a:t>
            </a:r>
            <a:r>
              <a:rPr lang="zh-TW" altLang="en-US" b="1" dirty="0">
                <a:latin typeface="SimHei" panose="02010609060101010101" pitchFamily="49" charset="-122"/>
                <a:ea typeface="SimHei" panose="02010609060101010101" pitchFamily="49" charset="-122"/>
                <a:cs typeface="Arial" panose="020B0604020202020204" pitchFamily="34" charset="0"/>
              </a:rPr>
              <a:t>伊斯兰教</a:t>
            </a:r>
            <a:r>
              <a:rPr lang="en-US" altLang="en-US" b="1" dirty="0">
                <a:latin typeface="SimHei" panose="02010609060101010101" pitchFamily="49" charset="-122"/>
                <a:ea typeface="SimHei" panose="02010609060101010101" pitchFamily="49" charset="-122"/>
                <a:cs typeface="Arial" panose="020B0604020202020204" pitchFamily="34" charset="0"/>
              </a:rPr>
              <a:t>( </a:t>
            </a:r>
            <a:r>
              <a:rPr lang="zh-TW" altLang="en-US" b="1" dirty="0">
                <a:latin typeface="SimHei" panose="02010609060101010101" pitchFamily="49" charset="-122"/>
                <a:ea typeface="SimHei" panose="02010609060101010101" pitchFamily="49" charset="-122"/>
                <a:cs typeface="Arial" panose="020B0604020202020204" pitchFamily="34" charset="0"/>
              </a:rPr>
              <a:t>牛津大学出版社，</a:t>
            </a:r>
            <a:r>
              <a:rPr lang="en-US" altLang="en-US" b="1" dirty="0">
                <a:latin typeface="SimHei" panose="02010609060101010101" pitchFamily="49" charset="-122"/>
                <a:ea typeface="SimHei" panose="02010609060101010101" pitchFamily="49" charset="-122"/>
                <a:cs typeface="Arial" panose="020B0604020202020204" pitchFamily="34" charset="0"/>
              </a:rPr>
              <a:t>2003)</a:t>
            </a:r>
            <a:r>
              <a:rPr lang="zh-CN" altLang="en-US" b="1" dirty="0">
                <a:latin typeface="SimHei" panose="02010609060101010101" pitchFamily="49" charset="-122"/>
                <a:ea typeface="SimHei" panose="02010609060101010101" pitchFamily="49" charset="-122"/>
                <a:cs typeface="Arial" panose="020B0604020202020204" pitchFamily="34" charset="0"/>
              </a:rPr>
              <a:t>的起源</a:t>
            </a:r>
            <a:r>
              <a:rPr lang="zh-TW" altLang="en-US" b="1" dirty="0">
                <a:latin typeface="SimHei" panose="02010609060101010101" pitchFamily="49" charset="-122"/>
                <a:ea typeface="SimHei" panose="02010609060101010101" pitchFamily="49" charset="-122"/>
                <a:cs typeface="Arial" panose="020B0604020202020204" pitchFamily="34" charset="0"/>
              </a:rPr>
              <a:t>说</a:t>
            </a:r>
            <a:r>
              <a:rPr lang="zh-CN" altLang="en-US" b="1" dirty="0">
                <a:latin typeface="SimHei" panose="02010609060101010101" pitchFamily="49" charset="-122"/>
                <a:ea typeface="SimHei" panose="02010609060101010101" pitchFamily="49" charset="-122"/>
                <a:cs typeface="Arial" panose="020B0604020202020204" pitchFamily="34" charset="0"/>
              </a:rPr>
              <a:t>：月神</a:t>
            </a:r>
            <a:r>
              <a:rPr lang="en-US" altLang="zh-CN" b="1" dirty="0">
                <a:latin typeface="SimHei" panose="02010609060101010101" pitchFamily="49" charset="-122"/>
                <a:ea typeface="SimHei" panose="02010609060101010101" pitchFamily="49" charset="-122"/>
                <a:cs typeface="Arial" panose="020B0604020202020204" pitchFamily="34" charset="0"/>
              </a:rPr>
              <a:t>ALLAH</a:t>
            </a:r>
            <a:r>
              <a:rPr lang="zh-CN" altLang="en-US" b="1" dirty="0">
                <a:latin typeface="SimHei" panose="02010609060101010101" pitchFamily="49" charset="-122"/>
                <a:ea typeface="SimHei" panose="02010609060101010101" pitchFamily="49" charset="-122"/>
                <a:cs typeface="Arial" panose="020B0604020202020204" pitchFamily="34" charset="0"/>
              </a:rPr>
              <a:t>其实就是</a:t>
            </a:r>
            <a:r>
              <a:rPr lang="zh-TW" altLang="en-US" b="1" dirty="0">
                <a:latin typeface="SimHei" panose="02010609060101010101" pitchFamily="49" charset="-122"/>
                <a:ea typeface="SimHei" panose="02010609060101010101" pitchFamily="49" charset="-122"/>
                <a:cs typeface="Arial" panose="020B0604020202020204" pitchFamily="34" charset="0"/>
              </a:rPr>
              <a:t>神明戶巴</a:t>
            </a:r>
            <a:r>
              <a:rPr lang="en-US" altLang="en-US" b="1" dirty="0" err="1">
                <a:latin typeface="SimHei" panose="02010609060101010101" pitchFamily="49" charset="-122"/>
                <a:ea typeface="SimHei" panose="02010609060101010101" pitchFamily="49" charset="-122"/>
                <a:cs typeface="Arial" panose="020B0604020202020204" pitchFamily="34" charset="0"/>
              </a:rPr>
              <a:t>Hubal</a:t>
            </a:r>
            <a:r>
              <a:rPr lang="en-US" altLang="en-US" b="1" dirty="0">
                <a:latin typeface="SimHei" panose="02010609060101010101" pitchFamily="49" charset="-122"/>
                <a:ea typeface="SimHei" panose="02010609060101010101" pitchFamily="49" charset="-122"/>
                <a:cs typeface="Arial" panose="020B0604020202020204" pitchFamily="34" charset="0"/>
              </a:rPr>
              <a:t> </a:t>
            </a:r>
            <a:r>
              <a:rPr lang="zh-TW" altLang="en-US" b="1" dirty="0">
                <a:latin typeface="SimHei" panose="02010609060101010101" pitchFamily="49" charset="-122"/>
                <a:ea typeface="SimHei" panose="02010609060101010101" pitchFamily="49" charset="-122"/>
                <a:cs typeface="Arial" panose="020B0604020202020204" pitchFamily="34" charset="0"/>
              </a:rPr>
              <a:t>是默哈默德部落的主導神明： 神明戶巴</a:t>
            </a:r>
            <a:r>
              <a:rPr lang="en-US" altLang="en-US" b="1" dirty="0" err="1">
                <a:latin typeface="SimHei" panose="02010609060101010101" pitchFamily="49" charset="-122"/>
                <a:ea typeface="SimHei" panose="02010609060101010101" pitchFamily="49" charset="-122"/>
                <a:cs typeface="Arial" panose="020B0604020202020204" pitchFamily="34" charset="0"/>
              </a:rPr>
              <a:t>Hubal</a:t>
            </a:r>
            <a:r>
              <a:rPr lang="zh-CN" altLang="en-US" b="1" dirty="0">
                <a:latin typeface="SimHei" panose="02010609060101010101" pitchFamily="49" charset="-122"/>
                <a:ea typeface="SimHei" panose="02010609060101010101" pitchFamily="49" charset="-122"/>
                <a:cs typeface="Arial" panose="020B0604020202020204" pitchFamily="34" charset="0"/>
              </a:rPr>
              <a:t>（月神）</a:t>
            </a:r>
            <a:r>
              <a:rPr lang="zh-TW" altLang="en-US" b="1" dirty="0">
                <a:latin typeface="SimHei" panose="02010609060101010101" pitchFamily="49" charset="-122"/>
                <a:ea typeface="SimHei" panose="02010609060101010101" pitchFamily="49" charset="-122"/>
                <a:cs typeface="Arial" panose="020B0604020202020204" pitchFamily="34" charset="0"/>
              </a:rPr>
              <a:t>， 乃是一个前伊斯兰教的神明，被安置在天房裡被人供奉</a:t>
            </a:r>
            <a:r>
              <a:rPr lang="en-US" altLang="en-US" b="1" dirty="0">
                <a:latin typeface="SimHei" panose="02010609060101010101" pitchFamily="49" charset="-122"/>
                <a:ea typeface="SimHei" panose="02010609060101010101" pitchFamily="49" charset="-122"/>
                <a:cs typeface="Arial" panose="020B0604020202020204" pitchFamily="34" charset="0"/>
              </a:rPr>
              <a:t>.</a:t>
            </a:r>
          </a:p>
          <a:p>
            <a:pPr eaLnBrk="1" hangingPunct="1">
              <a:lnSpc>
                <a:spcPct val="100000"/>
              </a:lnSpc>
              <a:spcBef>
                <a:spcPct val="0"/>
              </a:spcBef>
              <a:buFontTx/>
              <a:buNone/>
            </a:pPr>
            <a:endParaRPr lang="en-US" altLang="en-US" b="1" dirty="0">
              <a:latin typeface="SimHei" panose="02010609060101010101" pitchFamily="49" charset="-122"/>
              <a:ea typeface="SimHei" panose="02010609060101010101" pitchFamily="49" charset="-122"/>
              <a:cs typeface="Arial" panose="020B0604020202020204" pitchFamily="34" charset="0"/>
            </a:endParaRPr>
          </a:p>
          <a:p>
            <a:pPr eaLnBrk="1" hangingPunct="1">
              <a:lnSpc>
                <a:spcPct val="100000"/>
              </a:lnSpc>
              <a:spcBef>
                <a:spcPct val="0"/>
              </a:spcBef>
              <a:buFont typeface="Arial" panose="020B0604020202020204" pitchFamily="34" charset="0"/>
              <a:buNone/>
            </a:pPr>
            <a:r>
              <a:rPr lang="zh-TW" altLang="en-US" b="1" dirty="0">
                <a:latin typeface="SimHei" panose="02010609060101010101" pitchFamily="49" charset="-122"/>
                <a:ea typeface="SimHei" panose="02010609060101010101" pitchFamily="49" charset="-122"/>
                <a:cs typeface="Arial" panose="020B0604020202020204" pitchFamily="34" charset="0"/>
              </a:rPr>
              <a:t>麥加的史学家阿拉金</a:t>
            </a:r>
            <a:r>
              <a:rPr lang="en-US" altLang="en-US" b="1" dirty="0" err="1">
                <a:latin typeface="SimHei" panose="02010609060101010101" pitchFamily="49" charset="-122"/>
                <a:ea typeface="SimHei" panose="02010609060101010101" pitchFamily="49" charset="-122"/>
                <a:cs typeface="Arial" panose="020B0604020202020204" pitchFamily="34" charset="0"/>
              </a:rPr>
              <a:t>Azraqi</a:t>
            </a:r>
            <a:r>
              <a:rPr lang="en-US" altLang="en-US" b="1" dirty="0">
                <a:latin typeface="SimHei" panose="02010609060101010101" pitchFamily="49" charset="-122"/>
                <a:ea typeface="SimHei" panose="02010609060101010101" pitchFamily="49" charset="-122"/>
                <a:cs typeface="Arial" panose="020B0604020202020204" pitchFamily="34" charset="0"/>
              </a:rPr>
              <a:t> </a:t>
            </a:r>
            <a:r>
              <a:rPr lang="zh-TW" altLang="en-US" b="1" dirty="0">
                <a:latin typeface="SimHei" panose="02010609060101010101" pitchFamily="49" charset="-122"/>
                <a:ea typeface="SimHei" panose="02010609060101010101" pitchFamily="49" charset="-122"/>
                <a:cs typeface="Arial" panose="020B0604020202020204" pitchFamily="34" charset="0"/>
              </a:rPr>
              <a:t>宣稱，戶巴神是由</a:t>
            </a:r>
            <a:r>
              <a:rPr lang="en-US" altLang="en-US" b="1" dirty="0">
                <a:latin typeface="SimHei" panose="02010609060101010101" pitchFamily="49" charset="-122"/>
                <a:ea typeface="SimHei" panose="02010609060101010101" pitchFamily="49" charset="-122"/>
                <a:cs typeface="Arial" panose="020B0604020202020204" pitchFamily="34" charset="0"/>
              </a:rPr>
              <a:t>Amr ibn </a:t>
            </a:r>
            <a:r>
              <a:rPr lang="en-US" altLang="en-US" b="1" dirty="0" err="1">
                <a:latin typeface="SimHei" panose="02010609060101010101" pitchFamily="49" charset="-122"/>
                <a:ea typeface="SimHei" panose="02010609060101010101" pitchFamily="49" charset="-122"/>
                <a:cs typeface="Arial" panose="020B0604020202020204" pitchFamily="34" charset="0"/>
              </a:rPr>
              <a:t>Luhayy</a:t>
            </a:r>
            <a:r>
              <a:rPr lang="en-US" altLang="en-US" b="1" dirty="0">
                <a:latin typeface="SimHei" panose="02010609060101010101" pitchFamily="49" charset="-122"/>
                <a:ea typeface="SimHei" panose="02010609060101010101" pitchFamily="49" charset="-122"/>
                <a:cs typeface="Arial" panose="020B0604020202020204" pitchFamily="34" charset="0"/>
              </a:rPr>
              <a:t> </a:t>
            </a:r>
            <a:r>
              <a:rPr lang="zh-TW" altLang="en-US" b="1" dirty="0">
                <a:latin typeface="SimHei" panose="02010609060101010101" pitchFamily="49" charset="-122"/>
                <a:ea typeface="SimHei" panose="02010609060101010101" pitchFamily="49" charset="-122"/>
                <a:cs typeface="Arial" panose="020B0604020202020204" pitchFamily="34" charset="0"/>
              </a:rPr>
              <a:t>從米所不大米亞帶回麦加。戶巴</a:t>
            </a:r>
            <a:r>
              <a:rPr lang="en-US" altLang="en-US" b="1" dirty="0" err="1">
                <a:latin typeface="SimHei" panose="02010609060101010101" pitchFamily="49" charset="-122"/>
                <a:ea typeface="SimHei" panose="02010609060101010101" pitchFamily="49" charset="-122"/>
                <a:cs typeface="Arial" panose="020B0604020202020204" pitchFamily="34" charset="0"/>
              </a:rPr>
              <a:t>Hubal</a:t>
            </a:r>
            <a:r>
              <a:rPr lang="en-US" altLang="en-US" b="1" dirty="0">
                <a:latin typeface="SimHei" panose="02010609060101010101" pitchFamily="49" charset="-122"/>
                <a:ea typeface="SimHei" panose="02010609060101010101" pitchFamily="49" charset="-122"/>
                <a:cs typeface="Arial" panose="020B0604020202020204" pitchFamily="34" charset="0"/>
              </a:rPr>
              <a:t> </a:t>
            </a:r>
            <a:r>
              <a:rPr lang="zh-TW" altLang="en-US" b="1" dirty="0">
                <a:latin typeface="SimHei" panose="02010609060101010101" pitchFamily="49" charset="-122"/>
                <a:ea typeface="SimHei" panose="02010609060101010101" pitchFamily="49" charset="-122"/>
                <a:cs typeface="Arial" panose="020B0604020202020204" pitchFamily="34" charset="0"/>
              </a:rPr>
              <a:t>是古拉希族</a:t>
            </a:r>
            <a:r>
              <a:rPr lang="en-US" altLang="en-US" b="1" dirty="0">
                <a:latin typeface="SimHei" panose="02010609060101010101" pitchFamily="49" charset="-122"/>
                <a:ea typeface="SimHei" panose="02010609060101010101" pitchFamily="49" charset="-122"/>
                <a:cs typeface="Arial" panose="020B0604020202020204" pitchFamily="34" charset="0"/>
              </a:rPr>
              <a:t>Quraysh</a:t>
            </a:r>
            <a:r>
              <a:rPr lang="zh-TW" altLang="en-US" b="1" dirty="0">
                <a:latin typeface="SimHei" panose="02010609060101010101" pitchFamily="49" charset="-122"/>
                <a:ea typeface="SimHei" panose="02010609060101010101" pitchFamily="49" charset="-122"/>
                <a:cs typeface="Arial" panose="020B0604020202020204" pitchFamily="34" charset="0"/>
              </a:rPr>
              <a:t>最伟大神明之一 。當他們出門回来，會前去拜會它，在廟前转弯抹角一番，并且在它之前刮他們的头发</a:t>
            </a:r>
            <a:r>
              <a:rPr lang="en-US" altLang="en-US" b="1" dirty="0">
                <a:latin typeface="SimHei" panose="02010609060101010101" pitchFamily="49" charset="-122"/>
                <a:ea typeface="SimHei" panose="02010609060101010101" pitchFamily="49" charset="-122"/>
                <a:cs typeface="Arial" panose="020B0604020202020204" pitchFamily="34" charset="0"/>
              </a:rPr>
              <a:t> </a:t>
            </a:r>
            <a:r>
              <a:rPr lang="zh-CN" altLang="en-US" b="1" dirty="0">
                <a:latin typeface="SimHei" panose="02010609060101010101" pitchFamily="49" charset="-122"/>
                <a:ea typeface="SimHei" panose="02010609060101010101" pitchFamily="49" charset="-122"/>
                <a:cs typeface="Arial" panose="020B0604020202020204" pitchFamily="34" charset="0"/>
              </a:rPr>
              <a:t>。穆罕默德保留了许多当年敬拜月神</a:t>
            </a:r>
            <a:r>
              <a:rPr lang="en-US" altLang="zh-CN" b="1" dirty="0" err="1">
                <a:latin typeface="SimHei" panose="02010609060101010101" pitchFamily="49" charset="-122"/>
                <a:ea typeface="SimHei" panose="02010609060101010101" pitchFamily="49" charset="-122"/>
                <a:cs typeface="Arial" panose="020B0604020202020204" pitchFamily="34" charset="0"/>
              </a:rPr>
              <a:t>Hubal</a:t>
            </a:r>
            <a:r>
              <a:rPr lang="zh-CN" altLang="en-US" b="1" dirty="0">
                <a:latin typeface="SimHei" panose="02010609060101010101" pitchFamily="49" charset="-122"/>
                <a:ea typeface="SimHei" panose="02010609060101010101" pitchFamily="49" charset="-122"/>
                <a:cs typeface="Arial" panose="020B0604020202020204" pitchFamily="34" charset="0"/>
              </a:rPr>
              <a:t>的礼仪。</a:t>
            </a:r>
            <a:endParaRPr lang="en-US" altLang="zh-CN" b="1" dirty="0">
              <a:latin typeface="SimHei" panose="02010609060101010101" pitchFamily="49" charset="-122"/>
              <a:ea typeface="SimHei" panose="02010609060101010101" pitchFamily="49" charset="-122"/>
              <a:cs typeface="Arial" panose="020B0604020202020204" pitchFamily="34" charset="0"/>
            </a:endParaRPr>
          </a:p>
          <a:p>
            <a:pPr eaLnBrk="1" hangingPunct="1">
              <a:lnSpc>
                <a:spcPct val="100000"/>
              </a:lnSpc>
              <a:spcBef>
                <a:spcPct val="0"/>
              </a:spcBef>
              <a:buFont typeface="Arial" panose="020B0604020202020204" pitchFamily="34" charset="0"/>
              <a:buNone/>
            </a:pPr>
            <a:r>
              <a:rPr lang="en-US" altLang="zh-CN" b="1" dirty="0">
                <a:solidFill>
                  <a:srgbClr val="000099"/>
                </a:solidFill>
                <a:latin typeface="SimHei" panose="02010609060101010101" pitchFamily="49" charset="-122"/>
                <a:ea typeface="SimHei" panose="02010609060101010101" pitchFamily="49" charset="-122"/>
                <a:cs typeface="Arial" panose="020B0604020202020204" pitchFamily="34" charset="0"/>
              </a:rPr>
              <a:t>『</a:t>
            </a:r>
            <a:r>
              <a:rPr lang="zh-TW" altLang="en-US" b="1" dirty="0">
                <a:solidFill>
                  <a:srgbClr val="000099"/>
                </a:solidFill>
                <a:latin typeface="SimHei" panose="02010609060101010101" pitchFamily="49" charset="-122"/>
                <a:ea typeface="SimHei" panose="02010609060101010101" pitchFamily="49" charset="-122"/>
                <a:cs typeface="Arial" panose="020B0604020202020204" pitchFamily="34" charset="0"/>
              </a:rPr>
              <a:t>穆斯林的朝圣者及麦加圣地</a:t>
            </a:r>
            <a:r>
              <a:rPr lang="en-US" altLang="zh-CN" b="1" dirty="0">
                <a:solidFill>
                  <a:srgbClr val="000099"/>
                </a:solidFill>
                <a:latin typeface="SimHei" panose="02010609060101010101" pitchFamily="49" charset="-122"/>
                <a:ea typeface="SimHei" panose="02010609060101010101" pitchFamily="49" charset="-122"/>
                <a:cs typeface="Arial" panose="020B0604020202020204" pitchFamily="34" charset="0"/>
              </a:rPr>
              <a:t>』</a:t>
            </a:r>
            <a:r>
              <a:rPr lang="en-US" altLang="en-US" b="1" dirty="0">
                <a:solidFill>
                  <a:srgbClr val="000099"/>
                </a:solidFill>
                <a:latin typeface="SimHei" panose="02010609060101010101" pitchFamily="49" charset="-122"/>
                <a:ea typeface="SimHei" panose="02010609060101010101" pitchFamily="49" charset="-122"/>
                <a:cs typeface="Arial" panose="020B0604020202020204" pitchFamily="34" charset="0"/>
              </a:rPr>
              <a:t>[</a:t>
            </a:r>
            <a:r>
              <a:rPr lang="zh-TW" altLang="en-US" b="1" dirty="0">
                <a:solidFill>
                  <a:srgbClr val="000099"/>
                </a:solidFill>
                <a:latin typeface="SimHei" panose="02010609060101010101" pitchFamily="49" charset="-122"/>
                <a:ea typeface="SimHei" panose="02010609060101010101" pitchFamily="49" charset="-122"/>
                <a:cs typeface="Arial" panose="020B0604020202020204" pitchFamily="34" charset="0"/>
              </a:rPr>
              <a:t>普林斯顿大学出版社，新泽西，</a:t>
            </a:r>
            <a:r>
              <a:rPr lang="en-US" altLang="en-US" b="1" dirty="0">
                <a:solidFill>
                  <a:srgbClr val="000099"/>
                </a:solidFill>
                <a:latin typeface="SimHei" panose="02010609060101010101" pitchFamily="49" charset="-122"/>
                <a:ea typeface="SimHei" panose="02010609060101010101" pitchFamily="49" charset="-122"/>
                <a:cs typeface="Arial" panose="020B0604020202020204" pitchFamily="34" charset="0"/>
              </a:rPr>
              <a:t>1994 ],</a:t>
            </a:r>
            <a:r>
              <a:rPr lang="zh-TW" altLang="en-US" b="1" dirty="0">
                <a:solidFill>
                  <a:srgbClr val="000099"/>
                </a:solidFill>
                <a:latin typeface="SimHei" panose="02010609060101010101" pitchFamily="49" charset="-122"/>
                <a:ea typeface="SimHei" panose="02010609060101010101" pitchFamily="49" charset="-122"/>
                <a:cs typeface="Arial" panose="020B0604020202020204" pitchFamily="34" charset="0"/>
              </a:rPr>
              <a:t>页</a:t>
            </a:r>
            <a:r>
              <a:rPr lang="en-US" altLang="en-US" b="1" dirty="0">
                <a:solidFill>
                  <a:srgbClr val="000099"/>
                </a:solidFill>
                <a:latin typeface="SimHei" panose="02010609060101010101" pitchFamily="49" charset="-122"/>
                <a:ea typeface="SimHei" panose="02010609060101010101" pitchFamily="49" charset="-122"/>
                <a:cs typeface="Arial" panose="020B0604020202020204" pitchFamily="34" charset="0"/>
              </a:rPr>
              <a:t>24-25)</a:t>
            </a:r>
            <a:endParaRPr lang="en-SG" altLang="en-US" sz="3200" b="1" dirty="0">
              <a:solidFill>
                <a:srgbClr val="000099"/>
              </a:solidFill>
              <a:latin typeface="SimHei" panose="02010609060101010101" pitchFamily="49" charset="-122"/>
              <a:ea typeface="SimHei" panose="02010609060101010101" pitchFamily="49" charset="-122"/>
              <a:cs typeface="Arial" panose="020B0604020202020204" pitchFamily="34" charset="0"/>
            </a:endParaRPr>
          </a:p>
        </p:txBody>
      </p:sp>
    </p:spTree>
    <p:extLst>
      <p:ext uri="{BB962C8B-B14F-4D97-AF65-F5344CB8AC3E}">
        <p14:creationId xmlns:p14="http://schemas.microsoft.com/office/powerpoint/2010/main" val="42421593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63428EC-94BA-4E12-8CF0-498E35EE42A8}"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35</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58372" name="Picture 4" descr="islam-anatolian-karum2-1900bc-close"/>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524000" y="0"/>
            <a:ext cx="8229600" cy="5003800"/>
          </a:xfrm>
          <a:effectLst>
            <a:outerShdw dist="35921" dir="2700000" algn="ctr" rotWithShape="0">
              <a:srgbClr val="CCFFFF"/>
            </a:outerShdw>
          </a:effectLst>
        </p:spPr>
      </p:pic>
      <p:sp>
        <p:nvSpPr>
          <p:cNvPr id="45060" name="Text Box 7"/>
          <p:cNvSpPr txBox="1">
            <a:spLocks noChangeArrowheads="1"/>
          </p:cNvSpPr>
          <p:nvPr/>
        </p:nvSpPr>
        <p:spPr bwMode="auto">
          <a:xfrm>
            <a:off x="3429000" y="5105400"/>
            <a:ext cx="5257800" cy="579438"/>
          </a:xfrm>
          <a:prstGeom prst="rect">
            <a:avLst/>
          </a:prstGeom>
          <a:solidFill>
            <a:srgbClr val="FFFF99"/>
          </a:solidFill>
          <a:ln>
            <a:noFill/>
          </a:ln>
          <a:effectLst>
            <a:outerShdw dist="35921" dir="2700000" algn="ctr" rotWithShape="0">
              <a:srgbClr val="CCFFFF"/>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Tx/>
              <a:buNone/>
            </a:pPr>
            <a:r>
              <a:rPr lang="zh-CN" altLang="en-US" sz="3200" b="1">
                <a:solidFill>
                  <a:srgbClr val="FF3300"/>
                </a:solidFill>
                <a:latin typeface="Arial" panose="020B0604020202020204" pitchFamily="34" charset="0"/>
                <a:ea typeface="经典楷体简" pitchFamily="49" charset="-122"/>
                <a:cs typeface="Arial" panose="020B0604020202020204" pitchFamily="34" charset="0"/>
              </a:rPr>
              <a:t>请留意考古学中发掘的记号</a:t>
            </a:r>
          </a:p>
        </p:txBody>
      </p:sp>
      <p:sp>
        <p:nvSpPr>
          <p:cNvPr id="45061" name="Line 8"/>
          <p:cNvSpPr>
            <a:spLocks noChangeShapeType="1"/>
          </p:cNvSpPr>
          <p:nvPr/>
        </p:nvSpPr>
        <p:spPr bwMode="auto">
          <a:xfrm>
            <a:off x="3352800" y="2133600"/>
            <a:ext cx="1295400" cy="762000"/>
          </a:xfrm>
          <a:prstGeom prst="line">
            <a:avLst/>
          </a:prstGeom>
          <a:noFill/>
          <a:ln w="57150" cmpd="thickThin">
            <a:solidFill>
              <a:srgbClr val="FF3300"/>
            </a:solidFill>
            <a:round/>
            <a:headEnd/>
            <a:tailEnd type="triangle" w="med" len="med"/>
          </a:ln>
          <a:effectLst>
            <a:outerShdw dist="35921" dir="2700000" algn="ctr" rotWithShape="0">
              <a:srgbClr val="CCFFFF"/>
            </a:outerShdw>
          </a:effectLst>
          <a:extLst>
            <a:ext uri="{909E8E84-426E-40DD-AFC4-6F175D3DCCD1}">
              <a14:hiddenFill xmlns:a14="http://schemas.microsoft.com/office/drawing/2010/main">
                <a:noFill/>
              </a14:hiddenFill>
            </a:ext>
          </a:extLst>
        </p:spPr>
        <p:txBody>
          <a:bodyPr/>
          <a:lstStyle/>
          <a:p>
            <a:endParaRPr lang="zh-CN" altLang="en-US"/>
          </a:p>
        </p:txBody>
      </p:sp>
      <p:sp>
        <p:nvSpPr>
          <p:cNvPr id="45062" name="Text Box 9"/>
          <p:cNvSpPr txBox="1">
            <a:spLocks noChangeArrowheads="1"/>
          </p:cNvSpPr>
          <p:nvPr/>
        </p:nvSpPr>
        <p:spPr bwMode="auto">
          <a:xfrm>
            <a:off x="1905000" y="1752600"/>
            <a:ext cx="1981200" cy="1066800"/>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Tx/>
              <a:buNone/>
            </a:pPr>
            <a:r>
              <a:rPr lang="zh-CN" altLang="en-US" sz="3200" b="1">
                <a:solidFill>
                  <a:srgbClr val="FF0000"/>
                </a:solidFill>
                <a:latin typeface="Arial" panose="020B0604020202020204" pitchFamily="34" charset="0"/>
                <a:ea typeface="宋体" panose="02010600030101010101" pitchFamily="2" charset="-122"/>
                <a:cs typeface="Arial" panose="020B0604020202020204" pitchFamily="34" charset="0"/>
              </a:rPr>
              <a:t>一棵明亮的星</a:t>
            </a:r>
          </a:p>
        </p:txBody>
      </p:sp>
      <p:sp>
        <p:nvSpPr>
          <p:cNvPr id="45063" name="Line 10"/>
          <p:cNvSpPr>
            <a:spLocks noChangeShapeType="1"/>
          </p:cNvSpPr>
          <p:nvPr/>
        </p:nvSpPr>
        <p:spPr bwMode="auto">
          <a:xfrm flipV="1">
            <a:off x="2286000" y="4191000"/>
            <a:ext cx="1600200" cy="1524000"/>
          </a:xfrm>
          <a:prstGeom prst="line">
            <a:avLst/>
          </a:prstGeom>
          <a:noFill/>
          <a:ln w="57150">
            <a:solidFill>
              <a:srgbClr val="FF3300"/>
            </a:solidFill>
            <a:round/>
            <a:headEnd/>
            <a:tailEnd type="triangle" w="med" len="med"/>
          </a:ln>
          <a:effectLst>
            <a:outerShdw dist="35921" dir="2700000" algn="ctr" rotWithShape="0">
              <a:srgbClr val="CCFFFF"/>
            </a:outerShdw>
          </a:effectLst>
          <a:extLst>
            <a:ext uri="{909E8E84-426E-40DD-AFC4-6F175D3DCCD1}">
              <a14:hiddenFill xmlns:a14="http://schemas.microsoft.com/office/drawing/2010/main">
                <a:noFill/>
              </a14:hiddenFill>
            </a:ext>
          </a:extLst>
        </p:spPr>
        <p:txBody>
          <a:bodyPr/>
          <a:lstStyle/>
          <a:p>
            <a:endParaRPr lang="zh-CN" altLang="en-US"/>
          </a:p>
        </p:txBody>
      </p:sp>
      <p:sp>
        <p:nvSpPr>
          <p:cNvPr id="45064" name="Text Box 11"/>
          <p:cNvSpPr txBox="1">
            <a:spLocks noChangeArrowheads="1"/>
          </p:cNvSpPr>
          <p:nvPr/>
        </p:nvSpPr>
        <p:spPr bwMode="auto">
          <a:xfrm>
            <a:off x="1981200" y="5638801"/>
            <a:ext cx="1295400" cy="519113"/>
          </a:xfrm>
          <a:prstGeom prst="rect">
            <a:avLst/>
          </a:prstGeom>
          <a:noFill/>
          <a:ln>
            <a:noFill/>
          </a:ln>
          <a:effectLst>
            <a:outerShdw dist="35921" dir="2700000" algn="ctr" rotWithShape="0">
              <a:srgbClr val="CCFF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Tx/>
              <a:buNone/>
            </a:pPr>
            <a:r>
              <a:rPr lang="zh-CN" altLang="en-US" b="1">
                <a:solidFill>
                  <a:srgbClr val="FF0000"/>
                </a:solidFill>
                <a:latin typeface="Arial" panose="020B0604020202020204" pitchFamily="34" charset="0"/>
                <a:ea typeface="宋体" panose="02010600030101010101" pitchFamily="2" charset="-122"/>
                <a:cs typeface="Arial" panose="020B0604020202020204" pitchFamily="34" charset="0"/>
              </a:rPr>
              <a:t>新月</a:t>
            </a:r>
          </a:p>
        </p:txBody>
      </p:sp>
    </p:spTree>
    <p:extLst>
      <p:ext uri="{BB962C8B-B14F-4D97-AF65-F5344CB8AC3E}">
        <p14:creationId xmlns:p14="http://schemas.microsoft.com/office/powerpoint/2010/main" val="1859405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58372"/>
                                        </p:tgtEl>
                                        <p:attrNameLst>
                                          <p:attrName>style.visibility</p:attrName>
                                        </p:attrNameLst>
                                      </p:cBhvr>
                                      <p:to>
                                        <p:strVal val="visible"/>
                                      </p:to>
                                    </p:set>
                                    <p:anim calcmode="lin" valueType="num">
                                      <p:cBhvr additive="base">
                                        <p:cTn id="7" dur="500" fill="hold"/>
                                        <p:tgtEl>
                                          <p:spTgt spid="58372"/>
                                        </p:tgtEl>
                                        <p:attrNameLst>
                                          <p:attrName>ppt_x</p:attrName>
                                        </p:attrNameLst>
                                      </p:cBhvr>
                                      <p:tavLst>
                                        <p:tav tm="0">
                                          <p:val>
                                            <p:strVal val="#ppt_x"/>
                                          </p:val>
                                        </p:tav>
                                        <p:tav tm="100000">
                                          <p:val>
                                            <p:strVal val="#ppt_x"/>
                                          </p:val>
                                        </p:tav>
                                      </p:tavLst>
                                    </p:anim>
                                    <p:anim calcmode="lin" valueType="num">
                                      <p:cBhvr additive="base">
                                        <p:cTn id="8" dur="500" fill="hold"/>
                                        <p:tgtEl>
                                          <p:spTgt spid="5837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mph" presetSubtype="0" fill="hold" nodeType="clickEffect">
                                  <p:stCondLst>
                                    <p:cond delay="0"/>
                                  </p:stCondLst>
                                  <p:childTnLst>
                                    <p:animRot by="21600000">
                                      <p:cBhvr>
                                        <p:cTn id="12" dur="2000" fill="hold"/>
                                        <p:tgtEl>
                                          <p:spTgt spid="5837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A66ACF37-E15E-4695-B3B8-8F3D53F872A4}"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36</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46083" name="Picture 4" descr="islam-egyptian-moon"/>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676400" y="0"/>
            <a:ext cx="8991600" cy="6858000"/>
          </a:xfrm>
          <a:noFill/>
        </p:spPr>
      </p:pic>
      <p:sp>
        <p:nvSpPr>
          <p:cNvPr id="60423" name="Text Box 7"/>
          <p:cNvSpPr txBox="1">
            <a:spLocks noChangeArrowheads="1"/>
          </p:cNvSpPr>
          <p:nvPr/>
        </p:nvSpPr>
        <p:spPr bwMode="auto">
          <a:xfrm>
            <a:off x="4876800" y="5911850"/>
            <a:ext cx="2895600" cy="946150"/>
          </a:xfrm>
          <a:prstGeom prst="rect">
            <a:avLst/>
          </a:prstGeom>
          <a:solidFill>
            <a:schemeClr val="tx2"/>
          </a:solidFill>
          <a:ln w="9525">
            <a:noFill/>
            <a:miter lim="800000"/>
            <a:headEnd/>
            <a:tailEnd/>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defRPr/>
            </a:pPr>
            <a:r>
              <a:rPr lang="zh-CN" altLang="en-US" sz="2800" b="1">
                <a:solidFill>
                  <a:srgbClr val="FF3300"/>
                </a:solidFill>
                <a:effectLst>
                  <a:outerShdw blurRad="38100" dist="38100" dir="2700000" algn="tl">
                    <a:srgbClr val="000000"/>
                  </a:outerShdw>
                </a:effectLst>
                <a:cs typeface="Arial" panose="020B0604020202020204" pitchFamily="34" charset="0"/>
              </a:rPr>
              <a:t>巴比伦最高神明及他的徽号</a:t>
            </a:r>
          </a:p>
        </p:txBody>
      </p:sp>
      <p:sp>
        <p:nvSpPr>
          <p:cNvPr id="46085" name="Line 8"/>
          <p:cNvSpPr>
            <a:spLocks noChangeShapeType="1"/>
          </p:cNvSpPr>
          <p:nvPr/>
        </p:nvSpPr>
        <p:spPr bwMode="auto">
          <a:xfrm flipH="1">
            <a:off x="6553200" y="838200"/>
            <a:ext cx="914400" cy="1524000"/>
          </a:xfrm>
          <a:prstGeom prst="line">
            <a:avLst/>
          </a:prstGeom>
          <a:noFill/>
          <a:ln w="571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6086" name="Line 9"/>
          <p:cNvSpPr>
            <a:spLocks noChangeShapeType="1"/>
          </p:cNvSpPr>
          <p:nvPr/>
        </p:nvSpPr>
        <p:spPr bwMode="auto">
          <a:xfrm flipH="1" flipV="1">
            <a:off x="7010400" y="2743200"/>
            <a:ext cx="1905000" cy="457200"/>
          </a:xfrm>
          <a:prstGeom prst="line">
            <a:avLst/>
          </a:prstGeom>
          <a:noFill/>
          <a:ln w="571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0426" name="Text Box 10"/>
          <p:cNvSpPr txBox="1">
            <a:spLocks noChangeArrowheads="1"/>
          </p:cNvSpPr>
          <p:nvPr/>
        </p:nvSpPr>
        <p:spPr bwMode="auto">
          <a:xfrm>
            <a:off x="7391400" y="685801"/>
            <a:ext cx="1524000" cy="466725"/>
          </a:xfrm>
          <a:prstGeom prst="rect">
            <a:avLst/>
          </a:prstGeom>
          <a:solidFill>
            <a:schemeClr val="tx2"/>
          </a:solidFill>
          <a:ln w="9525">
            <a:solidFill>
              <a:srgbClr val="FF3300"/>
            </a:solidFill>
            <a:miter lim="800000"/>
            <a:headEnd/>
            <a:tailEnd/>
          </a:ln>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sz="2400" b="1">
                <a:solidFill>
                  <a:srgbClr val="FF3300"/>
                </a:solidFill>
                <a:effectLst>
                  <a:outerShdw blurRad="38100" dist="38100" dir="2700000" algn="tl">
                    <a:srgbClr val="000000"/>
                  </a:outerShdw>
                </a:effectLst>
                <a:ea typeface="宋体" pitchFamily="2" charset="-122"/>
                <a:cs typeface="Arial" pitchFamily="34" charset="0"/>
              </a:rPr>
              <a:t>明亮的星</a:t>
            </a:r>
          </a:p>
        </p:txBody>
      </p:sp>
      <p:sp>
        <p:nvSpPr>
          <p:cNvPr id="60427" name="Text Box 11"/>
          <p:cNvSpPr txBox="1">
            <a:spLocks noChangeArrowheads="1"/>
          </p:cNvSpPr>
          <p:nvPr/>
        </p:nvSpPr>
        <p:spPr bwMode="auto">
          <a:xfrm>
            <a:off x="8305800" y="2971800"/>
            <a:ext cx="1066800" cy="528638"/>
          </a:xfrm>
          <a:prstGeom prst="rect">
            <a:avLst/>
          </a:prstGeom>
          <a:solidFill>
            <a:schemeClr val="tx2"/>
          </a:solidFill>
          <a:ln w="9525">
            <a:solidFill>
              <a:srgbClr val="FF3300"/>
            </a:solidFill>
            <a:miter lim="800000"/>
            <a:headEnd/>
            <a:tailEnd/>
          </a:ln>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sz="2800" b="1">
                <a:solidFill>
                  <a:srgbClr val="FF3300"/>
                </a:solidFill>
                <a:effectLst>
                  <a:outerShdw blurRad="38100" dist="38100" dir="2700000" algn="tl">
                    <a:srgbClr val="000000"/>
                  </a:outerShdw>
                </a:effectLst>
                <a:ea typeface="宋体" pitchFamily="2" charset="-122"/>
                <a:cs typeface="Arial" pitchFamily="34" charset="0"/>
              </a:rPr>
              <a:t>新月</a:t>
            </a:r>
          </a:p>
        </p:txBody>
      </p:sp>
      <p:sp>
        <p:nvSpPr>
          <p:cNvPr id="46089" name="Line 12"/>
          <p:cNvSpPr>
            <a:spLocks noChangeShapeType="1"/>
          </p:cNvSpPr>
          <p:nvPr/>
        </p:nvSpPr>
        <p:spPr bwMode="auto">
          <a:xfrm flipH="1" flipV="1">
            <a:off x="5410200" y="3429000"/>
            <a:ext cx="838200" cy="2514600"/>
          </a:xfrm>
          <a:prstGeom prst="line">
            <a:avLst/>
          </a:prstGeom>
          <a:noFill/>
          <a:ln w="571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3161573891"/>
      </p:ext>
    </p:extLst>
  </p:cSld>
  <p:clrMapOvr>
    <a:masterClrMapping/>
  </p:clrMapOvr>
  <p:transition>
    <p:diamon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0813A81-0A56-4515-8124-590E0F870289}"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37</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56325" name="Rectangle 5"/>
          <p:cNvSpPr>
            <a:spLocks noGrp="1" noChangeArrowheads="1"/>
          </p:cNvSpPr>
          <p:nvPr>
            <p:ph type="title" idx="4294967295"/>
          </p:nvPr>
        </p:nvSpPr>
        <p:spPr>
          <a:xfrm>
            <a:off x="2282826" y="1"/>
            <a:ext cx="8385175" cy="1431925"/>
          </a:xfrm>
          <a:effectLst>
            <a:outerShdw dist="35921" dir="2700000" algn="ctr" rotWithShape="0">
              <a:srgbClr val="CCFFFF"/>
            </a:outerShdw>
          </a:effectLst>
        </p:spPr>
        <p:txBody>
          <a:bodyPr rtlCol="0">
            <a:normAutofit/>
          </a:bodyPr>
          <a:lstStyle/>
          <a:p>
            <a:pPr>
              <a:defRPr/>
            </a:pPr>
            <a:r>
              <a:rPr lang="zh-CN" altLang="en-US" b="1">
                <a:solidFill>
                  <a:srgbClr val="FF0000"/>
                </a:solidFill>
                <a:effectLst>
                  <a:outerShdw blurRad="38100" dist="38100" dir="2700000" algn="tl">
                    <a:srgbClr val="000000"/>
                  </a:outerShdw>
                </a:effectLst>
                <a:ea typeface="宋体" panose="02010600030101010101" pitchFamily="2" charset="-122"/>
              </a:rPr>
              <a:t>中东考古学中最高神明的徽号</a:t>
            </a:r>
            <a:endParaRPr lang="zh-CN" altLang="el-GR" b="1">
              <a:solidFill>
                <a:srgbClr val="230F6B"/>
              </a:solidFill>
              <a:effectLst>
                <a:outerShdw blurRad="38100" dist="38100" dir="2700000" algn="tl">
                  <a:srgbClr val="000000"/>
                </a:outerShdw>
              </a:effectLst>
              <a:ea typeface="宋体" panose="02010600030101010101" pitchFamily="2" charset="-122"/>
            </a:endParaRPr>
          </a:p>
        </p:txBody>
      </p:sp>
      <p:sp>
        <p:nvSpPr>
          <p:cNvPr id="56323" name="Rectangle 3"/>
          <p:cNvSpPr>
            <a:spLocks noGrp="1" noChangeArrowheads="1"/>
          </p:cNvSpPr>
          <p:nvPr>
            <p:ph type="body" sz="half" idx="4294967295"/>
          </p:nvPr>
        </p:nvSpPr>
        <p:spPr>
          <a:xfrm>
            <a:off x="1524000" y="1676400"/>
            <a:ext cx="5181600" cy="609600"/>
          </a:xfrm>
          <a:effectLst>
            <a:outerShdw dist="35921" dir="2700000" algn="ctr" rotWithShape="0">
              <a:srgbClr val="CCFFFF"/>
            </a:outerShdw>
          </a:effectLst>
        </p:spPr>
        <p:txBody>
          <a:bodyPr rtlCol="0">
            <a:normAutofit/>
          </a:bodyPr>
          <a:lstStyle/>
          <a:p>
            <a:pPr>
              <a:defRPr/>
            </a:pPr>
            <a:r>
              <a:rPr lang="zh-CN" altLang="en-US" b="1">
                <a:solidFill>
                  <a:srgbClr val="FF3300"/>
                </a:solidFill>
                <a:effectLst>
                  <a:outerShdw blurRad="38100" dist="38100" dir="2700000" algn="tl">
                    <a:srgbClr val="000000"/>
                  </a:outerShdw>
                </a:effectLst>
                <a:latin typeface="宋体" panose="02010600030101010101" pitchFamily="2" charset="-122"/>
                <a:ea typeface="宋体" panose="02010600030101010101" pitchFamily="2" charset="-122"/>
              </a:rPr>
              <a:t>谁是那位最高的神明呢 ？</a:t>
            </a:r>
          </a:p>
          <a:p>
            <a:pPr>
              <a:defRPr/>
            </a:pPr>
            <a:endParaRPr lang="el-GR" altLang="zh-CN" sz="2000" b="1">
              <a:solidFill>
                <a:srgbClr val="230F6B"/>
              </a:solidFill>
              <a:effectLst>
                <a:outerShdw blurRad="38100" dist="38100" dir="2700000" algn="tl">
                  <a:srgbClr val="000000"/>
                </a:outerShdw>
              </a:effectLst>
              <a:latin typeface="宋体" panose="02010600030101010101" pitchFamily="2" charset="-122"/>
              <a:ea typeface="宋体" panose="02010600030101010101" pitchFamily="2" charset="-122"/>
            </a:endParaRPr>
          </a:p>
        </p:txBody>
      </p:sp>
      <p:pic>
        <p:nvPicPr>
          <p:cNvPr id="56324" name="Picture 4" descr="islam-aksum-incense-holder-0-700ad"/>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5181600" y="2286000"/>
            <a:ext cx="5486400" cy="4572000"/>
          </a:xfrm>
          <a:effectLst>
            <a:outerShdw dist="35921" dir="2700000" algn="ctr" rotWithShape="0">
              <a:srgbClr val="CCFFFF"/>
            </a:outerShdw>
          </a:effectLst>
        </p:spPr>
      </p:pic>
      <p:sp>
        <p:nvSpPr>
          <p:cNvPr id="47110" name="Line 7"/>
          <p:cNvSpPr>
            <a:spLocks noChangeShapeType="1"/>
          </p:cNvSpPr>
          <p:nvPr/>
        </p:nvSpPr>
        <p:spPr bwMode="auto">
          <a:xfrm flipV="1">
            <a:off x="4114800" y="4419600"/>
            <a:ext cx="2438400" cy="762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7111" name="Line 8"/>
          <p:cNvSpPr>
            <a:spLocks noChangeShapeType="1"/>
          </p:cNvSpPr>
          <p:nvPr/>
        </p:nvSpPr>
        <p:spPr bwMode="auto">
          <a:xfrm>
            <a:off x="4038600" y="3352800"/>
            <a:ext cx="2743200" cy="22860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6329" name="Text Box 9"/>
          <p:cNvSpPr txBox="1">
            <a:spLocks noChangeArrowheads="1"/>
          </p:cNvSpPr>
          <p:nvPr/>
        </p:nvSpPr>
        <p:spPr bwMode="auto">
          <a:xfrm>
            <a:off x="1905000" y="2971800"/>
            <a:ext cx="2133600" cy="641350"/>
          </a:xfrm>
          <a:prstGeom prst="rect">
            <a:avLst/>
          </a:prstGeom>
          <a:noFill/>
          <a:ln w="9525">
            <a:noFill/>
            <a:miter lim="800000"/>
            <a:headEnd/>
            <a:tailEnd/>
          </a:ln>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sz="3600" b="1">
                <a:effectLst>
                  <a:outerShdw blurRad="38100" dist="38100" dir="2700000" algn="tl">
                    <a:srgbClr val="FFFFFF"/>
                  </a:outerShdw>
                </a:effectLst>
                <a:ea typeface="宋体" pitchFamily="2" charset="-122"/>
                <a:cs typeface="Arial" pitchFamily="34" charset="0"/>
              </a:rPr>
              <a:t>明亮之星</a:t>
            </a:r>
          </a:p>
        </p:txBody>
      </p:sp>
      <p:sp>
        <p:nvSpPr>
          <p:cNvPr id="56330" name="Text Box 10"/>
          <p:cNvSpPr txBox="1">
            <a:spLocks noChangeArrowheads="1"/>
          </p:cNvSpPr>
          <p:nvPr/>
        </p:nvSpPr>
        <p:spPr bwMode="auto">
          <a:xfrm>
            <a:off x="2895600" y="4191000"/>
            <a:ext cx="1219200" cy="641350"/>
          </a:xfrm>
          <a:prstGeom prst="rect">
            <a:avLst/>
          </a:prstGeom>
          <a:noFill/>
          <a:ln w="9525">
            <a:noFill/>
            <a:miter lim="800000"/>
            <a:headEnd/>
            <a:tailEnd/>
          </a:ln>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sz="3600" b="1">
                <a:effectLst>
                  <a:outerShdw blurRad="38100" dist="38100" dir="2700000" algn="tl">
                    <a:srgbClr val="FFFFFF"/>
                  </a:outerShdw>
                </a:effectLst>
                <a:ea typeface="宋体" pitchFamily="2" charset="-122"/>
                <a:cs typeface="Arial" pitchFamily="34" charset="0"/>
              </a:rPr>
              <a:t>新月</a:t>
            </a:r>
          </a:p>
        </p:txBody>
      </p:sp>
    </p:spTree>
    <p:extLst>
      <p:ext uri="{BB962C8B-B14F-4D97-AF65-F5344CB8AC3E}">
        <p14:creationId xmlns:p14="http://schemas.microsoft.com/office/powerpoint/2010/main" val="2645937193"/>
      </p:ext>
    </p:extLst>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6324"/>
                                        </p:tgtEl>
                                        <p:attrNameLst>
                                          <p:attrName>style.visibility</p:attrName>
                                        </p:attrNameLst>
                                      </p:cBhvr>
                                      <p:to>
                                        <p:strVal val="visible"/>
                                      </p:to>
                                    </p:set>
                                    <p:animEffect transition="in" filter="blinds(horizontal)">
                                      <p:cBhvr>
                                        <p:cTn id="7" dur="500"/>
                                        <p:tgtEl>
                                          <p:spTgt spid="563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mph" presetSubtype="0" fill="hold" nodeType="clickEffect">
                                  <p:stCondLst>
                                    <p:cond delay="0"/>
                                  </p:stCondLst>
                                  <p:childTnLst>
                                    <p:animRot by="21600000">
                                      <p:cBhvr>
                                        <p:cTn id="11" dur="2000" fill="hold"/>
                                        <p:tgtEl>
                                          <p:spTgt spid="563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1D65208B-9AAC-4FE9-847F-8FC35D41AFB9}"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38</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48131" name="Picture 4" descr="moon God from 4 directions"/>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524000" y="457200"/>
            <a:ext cx="8305800" cy="5867400"/>
          </a:xfrm>
          <a:effectLst>
            <a:outerShdw dist="35921" dir="2700000" algn="ctr" rotWithShape="0">
              <a:srgbClr val="CCFFFF"/>
            </a:outerShdw>
          </a:effectLst>
        </p:spPr>
      </p:pic>
      <p:sp>
        <p:nvSpPr>
          <p:cNvPr id="85000" name="Text Box 8"/>
          <p:cNvSpPr txBox="1">
            <a:spLocks noChangeArrowheads="1"/>
          </p:cNvSpPr>
          <p:nvPr/>
        </p:nvSpPr>
        <p:spPr bwMode="auto">
          <a:xfrm>
            <a:off x="1524000" y="6269039"/>
            <a:ext cx="8077200" cy="584775"/>
          </a:xfrm>
          <a:prstGeom prst="rect">
            <a:avLst/>
          </a:prstGeom>
          <a:solidFill>
            <a:schemeClr val="bg1"/>
          </a:solidFill>
          <a:ln w="38100" cmpd="dbl">
            <a:solidFill>
              <a:srgbClr val="000099"/>
            </a:solidFill>
            <a:miter lim="800000"/>
            <a:headEnd/>
            <a:tailEnd/>
          </a:ln>
          <a:effectLst>
            <a:outerShdw dist="35921" dir="2700000" algn="ctr" rotWithShape="0">
              <a:srgbClr val="CCFFFF"/>
            </a:outerShdw>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200" b="1">
                <a:solidFill>
                  <a:srgbClr val="FF3300"/>
                </a:solidFill>
                <a:effectLst>
                  <a:outerShdw blurRad="38100" dist="38100" dir="2700000" algn="tl">
                    <a:srgbClr val="C0C0C0"/>
                  </a:outerShdw>
                </a:effectLst>
                <a:ea typeface="经典楷体简" pitchFamily="49" charset="-122"/>
              </a:rPr>
              <a:t>月神像的四个角度；请留意他胸口前的徽号</a:t>
            </a:r>
          </a:p>
        </p:txBody>
      </p:sp>
    </p:spTree>
    <p:extLst>
      <p:ext uri="{BB962C8B-B14F-4D97-AF65-F5344CB8AC3E}">
        <p14:creationId xmlns:p14="http://schemas.microsoft.com/office/powerpoint/2010/main" val="4101428661"/>
      </p:ext>
    </p:extLst>
  </p:cSld>
  <p:clrMapOvr>
    <a:masterClrMapping/>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2AF0D022-9109-4E69-B940-5EC4B382388F}"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39</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49155" name="Picture 4" descr="untitled"/>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2209800" y="609600"/>
            <a:ext cx="8458200" cy="5867400"/>
          </a:xfrm>
          <a:effectLst>
            <a:outerShdw dist="35921" dir="2700000" algn="ctr" rotWithShape="0">
              <a:srgbClr val="CCFFFF"/>
            </a:outerShdw>
          </a:effectLst>
        </p:spPr>
      </p:pic>
      <p:sp>
        <p:nvSpPr>
          <p:cNvPr id="89095" name="Text Box 7"/>
          <p:cNvSpPr txBox="1">
            <a:spLocks noChangeArrowheads="1"/>
          </p:cNvSpPr>
          <p:nvPr/>
        </p:nvSpPr>
        <p:spPr bwMode="auto">
          <a:xfrm>
            <a:off x="4648200" y="5257801"/>
            <a:ext cx="3657600" cy="588963"/>
          </a:xfrm>
          <a:prstGeom prst="rect">
            <a:avLst/>
          </a:prstGeom>
          <a:solidFill>
            <a:schemeClr val="bg1"/>
          </a:solidFill>
          <a:ln w="9525">
            <a:solidFill>
              <a:srgbClr val="FF3300"/>
            </a:solidFill>
            <a:miter lim="800000"/>
            <a:headEnd/>
            <a:tailEnd/>
          </a:ln>
          <a:effectLst>
            <a:outerShdw dist="35921" dir="2700000" algn="ctr" rotWithShape="0">
              <a:srgbClr val="CCFFFF"/>
            </a:outerShdw>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b="1">
                <a:effectLst>
                  <a:outerShdw blurRad="38100" dist="38100" dir="2700000" algn="tl">
                    <a:srgbClr val="C0C0C0"/>
                  </a:outerShdw>
                </a:effectLst>
                <a:ea typeface="宋体" pitchFamily="2" charset="-122"/>
                <a:cs typeface="Arial" pitchFamily="34" charset="0"/>
              </a:rPr>
              <a:t>巴比伦主要的神明</a:t>
            </a:r>
          </a:p>
        </p:txBody>
      </p:sp>
      <p:sp>
        <p:nvSpPr>
          <p:cNvPr id="89096" name="Text Box 8"/>
          <p:cNvSpPr txBox="1">
            <a:spLocks noChangeArrowheads="1"/>
          </p:cNvSpPr>
          <p:nvPr/>
        </p:nvSpPr>
        <p:spPr bwMode="auto">
          <a:xfrm>
            <a:off x="4724400" y="0"/>
            <a:ext cx="3429000" cy="528638"/>
          </a:xfrm>
          <a:prstGeom prst="rect">
            <a:avLst/>
          </a:prstGeom>
          <a:solidFill>
            <a:schemeClr val="bg1"/>
          </a:solidFill>
          <a:ln w="9525">
            <a:solidFill>
              <a:srgbClr val="FF3300"/>
            </a:solidFill>
            <a:miter lim="800000"/>
            <a:headEnd/>
            <a:tailEnd/>
          </a:ln>
          <a:effectLst>
            <a:outerShdw dist="35921" dir="2700000" algn="ctr" rotWithShape="0">
              <a:srgbClr val="CCFFFF"/>
            </a:outerShdw>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sz="2800" b="1">
                <a:solidFill>
                  <a:srgbClr val="FF3300"/>
                </a:solidFill>
                <a:effectLst>
                  <a:outerShdw blurRad="38100" dist="38100" dir="2700000" algn="tl">
                    <a:srgbClr val="C0C0C0"/>
                  </a:outerShdw>
                </a:effectLst>
                <a:ea typeface="宋体" pitchFamily="2" charset="-122"/>
                <a:cs typeface="Arial" pitchFamily="34" charset="0"/>
              </a:rPr>
              <a:t>留意明亮之星与新月</a:t>
            </a:r>
          </a:p>
        </p:txBody>
      </p:sp>
      <p:sp>
        <p:nvSpPr>
          <p:cNvPr id="49158" name="Line 9"/>
          <p:cNvSpPr>
            <a:spLocks noChangeShapeType="1"/>
          </p:cNvSpPr>
          <p:nvPr/>
        </p:nvSpPr>
        <p:spPr bwMode="auto">
          <a:xfrm flipH="1">
            <a:off x="4648200" y="457200"/>
            <a:ext cx="1371600" cy="762000"/>
          </a:xfrm>
          <a:prstGeom prst="line">
            <a:avLst/>
          </a:prstGeom>
          <a:noFill/>
          <a:ln w="57150">
            <a:solidFill>
              <a:srgbClr val="FF3300"/>
            </a:solidFill>
            <a:round/>
            <a:headEnd/>
            <a:tailEnd type="triangle" w="med" len="med"/>
          </a:ln>
          <a:effectLst>
            <a:outerShdw dist="35921" dir="2700000" algn="ctr" rotWithShape="0">
              <a:srgbClr val="CCFFFF"/>
            </a:outerShdw>
          </a:effectLst>
          <a:extLst>
            <a:ext uri="{909E8E84-426E-40DD-AFC4-6F175D3DCCD1}">
              <a14:hiddenFill xmlns:a14="http://schemas.microsoft.com/office/drawing/2010/main">
                <a:noFill/>
              </a14:hiddenFill>
            </a:ext>
          </a:extLst>
        </p:spPr>
        <p:txBody>
          <a:bodyPr/>
          <a:lstStyle/>
          <a:p>
            <a:endParaRPr lang="zh-CN" altLang="en-US"/>
          </a:p>
        </p:txBody>
      </p:sp>
      <p:sp>
        <p:nvSpPr>
          <p:cNvPr id="89098" name="Text Box 10"/>
          <p:cNvSpPr txBox="1">
            <a:spLocks noChangeArrowheads="1"/>
          </p:cNvSpPr>
          <p:nvPr/>
        </p:nvSpPr>
        <p:spPr bwMode="auto">
          <a:xfrm>
            <a:off x="2438400" y="5334000"/>
            <a:ext cx="1066800" cy="528638"/>
          </a:xfrm>
          <a:prstGeom prst="rect">
            <a:avLst/>
          </a:prstGeom>
          <a:solidFill>
            <a:schemeClr val="bg1"/>
          </a:solidFill>
          <a:ln w="9525">
            <a:solidFill>
              <a:srgbClr val="FF3300"/>
            </a:solidFill>
            <a:miter lim="800000"/>
            <a:headEnd/>
            <a:tailEnd/>
          </a:ln>
          <a:effectLst>
            <a:outerShdw dist="35921" dir="2700000" algn="ctr" rotWithShape="0">
              <a:srgbClr val="CCFFFF"/>
            </a:outerShdw>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sz="2800" b="1">
                <a:solidFill>
                  <a:srgbClr val="FF3300"/>
                </a:solidFill>
                <a:effectLst>
                  <a:outerShdw blurRad="38100" dist="38100" dir="2700000" algn="tl">
                    <a:srgbClr val="C0C0C0"/>
                  </a:outerShdw>
                </a:effectLst>
                <a:ea typeface="宋体" pitchFamily="2" charset="-122"/>
                <a:cs typeface="Arial" pitchFamily="34" charset="0"/>
              </a:rPr>
              <a:t>巴力</a:t>
            </a:r>
          </a:p>
        </p:txBody>
      </p:sp>
      <p:sp>
        <p:nvSpPr>
          <p:cNvPr id="49160" name="Line 11"/>
          <p:cNvSpPr>
            <a:spLocks noChangeShapeType="1"/>
          </p:cNvSpPr>
          <p:nvPr/>
        </p:nvSpPr>
        <p:spPr bwMode="auto">
          <a:xfrm flipH="1" flipV="1">
            <a:off x="2362200" y="2971800"/>
            <a:ext cx="838200" cy="2438400"/>
          </a:xfrm>
          <a:prstGeom prst="line">
            <a:avLst/>
          </a:prstGeom>
          <a:noFill/>
          <a:ln w="57150">
            <a:solidFill>
              <a:srgbClr val="FF3300"/>
            </a:solidFill>
            <a:round/>
            <a:headEnd/>
            <a:tailEnd type="triangle" w="med" len="med"/>
          </a:ln>
          <a:effectLst>
            <a:outerShdw dist="35921" dir="2700000" algn="ctr" rotWithShape="0">
              <a:srgbClr val="CCFFFF"/>
            </a:outerShdw>
          </a:effectLst>
          <a:extLst>
            <a:ext uri="{909E8E84-426E-40DD-AFC4-6F175D3DCCD1}">
              <a14:hiddenFill xmlns:a14="http://schemas.microsoft.com/office/drawing/2010/main">
                <a:noFill/>
              </a14:hiddenFill>
            </a:ext>
          </a:extLst>
        </p:spPr>
        <p:txBody>
          <a:bodyPr/>
          <a:lstStyle/>
          <a:p>
            <a:endParaRPr lang="zh-CN" altLang="en-US"/>
          </a:p>
        </p:txBody>
      </p:sp>
      <p:sp>
        <p:nvSpPr>
          <p:cNvPr id="49161" name="Line 12"/>
          <p:cNvSpPr>
            <a:spLocks noChangeShapeType="1"/>
          </p:cNvSpPr>
          <p:nvPr/>
        </p:nvSpPr>
        <p:spPr bwMode="auto">
          <a:xfrm flipV="1">
            <a:off x="4648200" y="457200"/>
            <a:ext cx="2819400" cy="1295400"/>
          </a:xfrm>
          <a:prstGeom prst="line">
            <a:avLst/>
          </a:prstGeom>
          <a:noFill/>
          <a:ln w="76200">
            <a:solidFill>
              <a:srgbClr val="FF330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2511934687"/>
      </p:ext>
    </p:extLst>
  </p:cSld>
  <p:clrMapOvr>
    <a:masterClrMapping/>
  </p:clrMapOvr>
  <p:transition>
    <p:diamon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pPr algn="just">
              <a:spcAft>
                <a:spcPts val="0"/>
              </a:spcAft>
            </a:pPr>
            <a:r>
              <a:rPr lang="en-US" altLang="zh-CN" sz="2800" b="1" kern="100" dirty="0">
                <a:solidFill>
                  <a:srgbClr val="FF0000"/>
                </a:solidFill>
                <a:latin typeface="SimHei" panose="02010609060101010101" pitchFamily="49" charset="-122"/>
                <a:ea typeface="SimSun" panose="02010600030101010101" pitchFamily="2" charset="-122"/>
                <a:cs typeface="Times New Roman" panose="02020603050405020304" pitchFamily="18" charset="0"/>
              </a:rPr>
              <a:t>3.</a:t>
            </a: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敌基督的定义：</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敌基督这名字是约翰首创的，他也给敌基督这字下来定义</a:t>
            </a:r>
            <a:r>
              <a:rPr lang="zh-CN" altLang="zh-CN" sz="2800" b="1" kern="100" dirty="0">
                <a:solidFill>
                  <a:srgbClr val="990099"/>
                </a:solidFill>
                <a:latin typeface="Calibri" panose="020F0502020204030204" pitchFamily="34" charset="0"/>
                <a:ea typeface="SimHei" panose="02010609060101010101" pitchFamily="49" charset="-122"/>
                <a:cs typeface="Times New Roman" panose="02020603050405020304" pitchFamily="18" charset="0"/>
              </a:rPr>
              <a:t>：</a:t>
            </a:r>
            <a:endParaRPr lang="en-US" altLang="zh-CN" sz="2800" b="1" kern="100" dirty="0">
              <a:solidFill>
                <a:srgbClr val="990099"/>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rPr>
              <a:t>约一书</a:t>
            </a:r>
            <a:r>
              <a:rPr lang="en-US"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rPr>
              <a:t>2</a:t>
            </a:r>
            <a:r>
              <a:rPr lang="zh-CN"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rPr>
              <a:t>22</a:t>
            </a:r>
            <a:r>
              <a:rPr lang="zh-CN"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rPr>
              <a:t>23</a:t>
            </a:r>
            <a:r>
              <a:rPr lang="zh-CN"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rPr>
              <a:t>谁是说谎话的呢。不是那不认耶稣为基督的吗。</a:t>
            </a:r>
            <a:r>
              <a:rPr lang="zh-CN" altLang="zh-CN" sz="2800" b="1" u="sng"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rPr>
              <a:t>不认父与子的，这就是敌基督的。</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solidFill>
                  <a:srgbClr val="00CC00"/>
                </a:solidFill>
                <a:latin typeface="Calibri" panose="020F0502020204030204" pitchFamily="34" charset="0"/>
                <a:ea typeface="SimHei" panose="02010609060101010101" pitchFamily="49" charset="-122"/>
                <a:cs typeface="Times New Roman" panose="02020603050405020304" pitchFamily="18" charset="0"/>
              </a:rPr>
              <a:t>敌基督的定义：</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这就是敌基督，那不认父与子的</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英文原文圣经直译如此翻译这节经文：</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Young Literal translation=</a:t>
            </a:r>
          </a:p>
          <a:p>
            <a:pPr algn="just">
              <a:spcAft>
                <a:spcPts val="0"/>
              </a:spcAft>
            </a:pPr>
            <a:r>
              <a:rPr lang="en-US" altLang="zh-CN" sz="2800" b="1" kern="100" dirty="0">
                <a:solidFill>
                  <a:srgbClr val="003399"/>
                </a:solidFill>
                <a:latin typeface="Cambria" panose="02040503050406030204" pitchFamily="18" charset="0"/>
                <a:ea typeface="SimHei" panose="02010609060101010101" pitchFamily="49" charset="-122"/>
                <a:cs typeface="Times New Roman" panose="02020603050405020304" pitchFamily="18" charset="0"/>
              </a:rPr>
              <a:t>This one is the antichrist who is denying the Father and the Son; </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 </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solidFill>
                  <a:srgbClr val="00CC00"/>
                </a:solidFill>
                <a:latin typeface="Calibri" panose="020F0502020204030204" pitchFamily="34" charset="0"/>
                <a:ea typeface="SimHei" panose="02010609060101010101" pitchFamily="49" charset="-122"/>
                <a:cs typeface="Times New Roman" panose="02020603050405020304" pitchFamily="18" charset="0"/>
              </a:rPr>
              <a:t>敌基督有单数与复数的运用</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rPr>
              <a:t>约翰一书</a:t>
            </a:r>
            <a:r>
              <a:rPr lang="en-US"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rPr>
              <a:t> 2:18  </a:t>
            </a:r>
            <a:r>
              <a:rPr lang="zh-CN" altLang="zh-CN" sz="2800" b="1" kern="100" dirty="0">
                <a:solidFill>
                  <a:srgbClr val="003399"/>
                </a:solidFill>
                <a:latin typeface="Calibri" panose="020F0502020204030204" pitchFamily="34" charset="0"/>
                <a:ea typeface="SimHei" panose="02010609060101010101" pitchFamily="49" charset="-122"/>
                <a:cs typeface="Times New Roman" panose="02020603050405020304" pitchFamily="18" charset="0"/>
              </a:rPr>
              <a:t>小子们哪，如今是末时了。你们曾听见说，那敌基督的要来；现在已经有好些敌基督的出来了，从此我们就知道如今是末时了</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那敌基督：单数：指要来的那位敌基督，大罪人； </a:t>
            </a: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好些敌基督的：指宣扬反对父与子信仰，逼害教会的人类，政治人物</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30114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CF7E50D6-CF74-4470-9033-03B1A8762BB0}"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40</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50179" name="Picture 4" descr="islam-hazor-hands-worship"/>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524000" y="304800"/>
            <a:ext cx="9144000" cy="6553200"/>
          </a:xfrm>
          <a:effectLst>
            <a:outerShdw dist="35921" dir="2700000" algn="ctr" rotWithShape="0">
              <a:srgbClr val="9900CC"/>
            </a:outerShdw>
          </a:effectLst>
        </p:spPr>
      </p:pic>
      <p:sp>
        <p:nvSpPr>
          <p:cNvPr id="72711" name="Text Box 7"/>
          <p:cNvSpPr txBox="1">
            <a:spLocks noChangeArrowheads="1"/>
          </p:cNvSpPr>
          <p:nvPr/>
        </p:nvSpPr>
        <p:spPr bwMode="auto">
          <a:xfrm>
            <a:off x="3962400" y="5334001"/>
            <a:ext cx="3962400" cy="588963"/>
          </a:xfrm>
          <a:prstGeom prst="rect">
            <a:avLst/>
          </a:prstGeom>
          <a:solidFill>
            <a:srgbClr val="FFFF99"/>
          </a:solidFill>
          <a:ln w="9525">
            <a:solidFill>
              <a:srgbClr val="FF3300"/>
            </a:solidFill>
            <a:miter lim="800000"/>
            <a:headEnd/>
            <a:tailEnd/>
          </a:ln>
          <a:effectLst>
            <a:outerShdw dist="35921" dir="2700000" algn="ctr" rotWithShape="0">
              <a:srgbClr val="9900CC"/>
            </a:outerShdw>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200" b="1">
                <a:solidFill>
                  <a:srgbClr val="FF3300"/>
                </a:solidFill>
                <a:effectLst>
                  <a:outerShdw blurRad="38100" dist="38100" dir="2700000" algn="tl">
                    <a:srgbClr val="000000"/>
                  </a:outerShdw>
                </a:effectLst>
                <a:ea typeface="经典楷体简" pitchFamily="49" charset="-122"/>
              </a:rPr>
              <a:t>双手将敬拜献给谁？</a:t>
            </a:r>
          </a:p>
        </p:txBody>
      </p:sp>
      <p:sp>
        <p:nvSpPr>
          <p:cNvPr id="50181" name="Line 8"/>
          <p:cNvSpPr>
            <a:spLocks noChangeShapeType="1"/>
          </p:cNvSpPr>
          <p:nvPr/>
        </p:nvSpPr>
        <p:spPr bwMode="auto">
          <a:xfrm flipH="1">
            <a:off x="6553200" y="457200"/>
            <a:ext cx="2209800" cy="228600"/>
          </a:xfrm>
          <a:prstGeom prst="line">
            <a:avLst/>
          </a:prstGeom>
          <a:noFill/>
          <a:ln w="57150">
            <a:solidFill>
              <a:srgbClr val="FF3300"/>
            </a:solidFill>
            <a:round/>
            <a:headEnd/>
            <a:tailEnd type="triangle" w="med" len="med"/>
          </a:ln>
          <a:effectLst>
            <a:outerShdw dist="35921" dir="2700000" algn="ctr" rotWithShape="0">
              <a:srgbClr val="9900CC"/>
            </a:outerShdw>
          </a:effectLst>
          <a:extLst>
            <a:ext uri="{909E8E84-426E-40DD-AFC4-6F175D3DCCD1}">
              <a14:hiddenFill xmlns:a14="http://schemas.microsoft.com/office/drawing/2010/main">
                <a:noFill/>
              </a14:hiddenFill>
            </a:ext>
          </a:extLst>
        </p:spPr>
        <p:txBody>
          <a:bodyPr/>
          <a:lstStyle/>
          <a:p>
            <a:endParaRPr lang="zh-CN" altLang="en-US"/>
          </a:p>
        </p:txBody>
      </p:sp>
      <p:sp>
        <p:nvSpPr>
          <p:cNvPr id="72713" name="Text Box 9"/>
          <p:cNvSpPr txBox="1">
            <a:spLocks noChangeArrowheads="1"/>
          </p:cNvSpPr>
          <p:nvPr/>
        </p:nvSpPr>
        <p:spPr bwMode="auto">
          <a:xfrm>
            <a:off x="8305800" y="228601"/>
            <a:ext cx="2362200" cy="955675"/>
          </a:xfrm>
          <a:prstGeom prst="rect">
            <a:avLst/>
          </a:prstGeom>
          <a:solidFill>
            <a:srgbClr val="FFFF99"/>
          </a:solidFill>
          <a:ln w="9525">
            <a:solidFill>
              <a:srgbClr val="FF3300"/>
            </a:solidFill>
            <a:miter lim="800000"/>
            <a:headEnd/>
            <a:tailEnd/>
          </a:ln>
          <a:effectLst>
            <a:outerShdw dist="35921" dir="2700000" algn="ctr" rotWithShape="0">
              <a:srgbClr val="9900CC"/>
            </a:outerShdw>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sz="2800" b="1">
                <a:solidFill>
                  <a:srgbClr val="FF3300"/>
                </a:solidFill>
                <a:effectLst>
                  <a:outerShdw blurRad="38100" dist="38100" dir="2700000" algn="tl">
                    <a:srgbClr val="000000"/>
                  </a:outerShdw>
                </a:effectLst>
                <a:ea typeface="宋体" pitchFamily="2" charset="-122"/>
                <a:cs typeface="Arial" pitchFamily="34" charset="0"/>
              </a:rPr>
              <a:t>明亮之星与新月（月神）</a:t>
            </a:r>
          </a:p>
        </p:txBody>
      </p:sp>
      <p:sp>
        <p:nvSpPr>
          <p:cNvPr id="50183" name="Line 10"/>
          <p:cNvSpPr>
            <a:spLocks noChangeShapeType="1"/>
          </p:cNvSpPr>
          <p:nvPr/>
        </p:nvSpPr>
        <p:spPr bwMode="auto">
          <a:xfrm flipH="1">
            <a:off x="7315200" y="609600"/>
            <a:ext cx="990600" cy="457200"/>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1706643325"/>
      </p:ext>
    </p:extLst>
  </p:cSld>
  <p:clrMapOvr>
    <a:masterClrMapping/>
  </p:clrMapOvr>
  <p:transition>
    <p:pull dir="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7C17381-D6F4-4A7D-8A61-F9A12AF2FBC4}"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41</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51203" name="Picture 4" descr="islam-harran-2000bc-sin-stele-of-nabonidus"/>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524000" y="1509714"/>
            <a:ext cx="6705600" cy="5348287"/>
          </a:xfrm>
          <a:effectLst>
            <a:outerShdw dist="35921" dir="2700000" algn="ctr" rotWithShape="0">
              <a:schemeClr val="bg1"/>
            </a:outerShdw>
          </a:effectLst>
        </p:spPr>
      </p:pic>
      <p:sp>
        <p:nvSpPr>
          <p:cNvPr id="74759" name="Text Box 7"/>
          <p:cNvSpPr txBox="1">
            <a:spLocks noChangeArrowheads="1"/>
          </p:cNvSpPr>
          <p:nvPr/>
        </p:nvSpPr>
        <p:spPr bwMode="auto">
          <a:xfrm>
            <a:off x="3124200" y="5638800"/>
            <a:ext cx="3352800" cy="579438"/>
          </a:xfrm>
          <a:prstGeom prst="rect">
            <a:avLst/>
          </a:prstGeom>
          <a:solidFill>
            <a:srgbClr val="FFFF99"/>
          </a:solidFill>
          <a:ln w="9525">
            <a:noFill/>
            <a:miter lim="800000"/>
            <a:headEnd/>
            <a:tailEnd/>
          </a:ln>
          <a:effectLst>
            <a:outerShdw dist="35921" dir="2700000" algn="ctr" rotWithShape="0">
              <a:schemeClr val="bg1"/>
            </a:outerShdw>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200" b="1">
                <a:solidFill>
                  <a:srgbClr val="FF3300"/>
                </a:solidFill>
                <a:effectLst>
                  <a:outerShdw blurRad="38100" dist="38100" dir="2700000" algn="tl">
                    <a:srgbClr val="000000"/>
                  </a:outerShdw>
                </a:effectLst>
                <a:latin typeface="宋体" panose="02010600030101010101" pitchFamily="2" charset="-122"/>
                <a:cs typeface="Arial" panose="020B0604020202020204" pitchFamily="34" charset="0"/>
              </a:rPr>
              <a:t>祭司向什么敬拜</a:t>
            </a:r>
            <a:r>
              <a:rPr lang="en-US" altLang="zh-CN" sz="3200" b="1">
                <a:solidFill>
                  <a:srgbClr val="FF3300"/>
                </a:solidFill>
                <a:effectLst>
                  <a:outerShdw blurRad="38100" dist="38100" dir="2700000" algn="tl">
                    <a:srgbClr val="000000"/>
                  </a:outerShdw>
                </a:effectLst>
                <a:latin typeface="宋体" panose="02010600030101010101" pitchFamily="2" charset="-122"/>
                <a:cs typeface="Arial" panose="020B0604020202020204" pitchFamily="34" charset="0"/>
              </a:rPr>
              <a:t>?</a:t>
            </a:r>
          </a:p>
        </p:txBody>
      </p:sp>
      <p:sp>
        <p:nvSpPr>
          <p:cNvPr id="74760" name="Text Box 8"/>
          <p:cNvSpPr txBox="1">
            <a:spLocks noChangeArrowheads="1"/>
          </p:cNvSpPr>
          <p:nvPr/>
        </p:nvSpPr>
        <p:spPr bwMode="auto">
          <a:xfrm>
            <a:off x="4495800" y="914400"/>
            <a:ext cx="2971800" cy="528638"/>
          </a:xfrm>
          <a:prstGeom prst="rect">
            <a:avLst/>
          </a:prstGeom>
          <a:solidFill>
            <a:srgbClr val="FFFF99"/>
          </a:solidFill>
          <a:ln w="9525">
            <a:solidFill>
              <a:srgbClr val="FF3300"/>
            </a:solidFill>
            <a:miter lim="800000"/>
            <a:headEnd/>
            <a:tailEnd/>
          </a:ln>
          <a:effectLst>
            <a:outerShdw dist="35921" dir="2700000" algn="ctr" rotWithShape="0">
              <a:schemeClr val="bg1"/>
            </a:outerShdw>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sz="2800" b="1">
                <a:solidFill>
                  <a:srgbClr val="FF3300"/>
                </a:solidFill>
                <a:effectLst>
                  <a:outerShdw blurRad="38100" dist="38100" dir="2700000" algn="tl">
                    <a:srgbClr val="000000"/>
                  </a:outerShdw>
                </a:effectLst>
                <a:ea typeface="宋体" pitchFamily="2" charset="-122"/>
                <a:cs typeface="Arial" pitchFamily="34" charset="0"/>
              </a:rPr>
              <a:t>明亮之星与月神</a:t>
            </a:r>
          </a:p>
        </p:txBody>
      </p:sp>
      <p:sp>
        <p:nvSpPr>
          <p:cNvPr id="51206" name="Line 10"/>
          <p:cNvSpPr>
            <a:spLocks noChangeShapeType="1"/>
          </p:cNvSpPr>
          <p:nvPr/>
        </p:nvSpPr>
        <p:spPr bwMode="auto">
          <a:xfrm flipH="1" flipV="1">
            <a:off x="5334000" y="1371600"/>
            <a:ext cx="1143000" cy="1219200"/>
          </a:xfrm>
          <a:prstGeom prst="line">
            <a:avLst/>
          </a:prstGeom>
          <a:noFill/>
          <a:ln w="76200">
            <a:solidFill>
              <a:srgbClr val="FFFF0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51207" name="Line 11"/>
          <p:cNvSpPr>
            <a:spLocks noChangeShapeType="1"/>
          </p:cNvSpPr>
          <p:nvPr/>
        </p:nvSpPr>
        <p:spPr bwMode="auto">
          <a:xfrm flipV="1">
            <a:off x="5638800" y="1295400"/>
            <a:ext cx="1219200" cy="1066800"/>
          </a:xfrm>
          <a:prstGeom prst="line">
            <a:avLst/>
          </a:prstGeom>
          <a:noFill/>
          <a:ln w="76200">
            <a:solidFill>
              <a:srgbClr val="FFFF0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36693721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F4550D17-9578-46F0-92E1-26DB36B9539B}"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42</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63493" name="Rectangle 5"/>
          <p:cNvSpPr>
            <a:spLocks noGrp="1" noChangeArrowheads="1"/>
          </p:cNvSpPr>
          <p:nvPr>
            <p:ph type="title" idx="4294967295"/>
          </p:nvPr>
        </p:nvSpPr>
        <p:spPr>
          <a:xfrm>
            <a:off x="4724400" y="0"/>
            <a:ext cx="5943600" cy="1676400"/>
          </a:xfrm>
          <a:ln w="38100">
            <a:solidFill>
              <a:srgbClr val="000099"/>
            </a:solidFill>
          </a:ln>
          <a:effectLst>
            <a:outerShdw dist="35921" dir="2700000" algn="ctr" rotWithShape="0">
              <a:schemeClr val="bg1"/>
            </a:outerShdw>
          </a:effectLst>
        </p:spPr>
        <p:txBody>
          <a:bodyPr rtlCol="0">
            <a:normAutofit/>
          </a:bodyPr>
          <a:lstStyle/>
          <a:p>
            <a:pPr>
              <a:defRPr/>
            </a:pPr>
            <a:r>
              <a:rPr lang="zh-CN" altLang="en-US" sz="3600" b="1">
                <a:solidFill>
                  <a:srgbClr val="FF3300"/>
                </a:solidFill>
                <a:effectLst>
                  <a:outerShdw blurRad="38100" dist="38100" dir="2700000" algn="tl">
                    <a:srgbClr val="000000"/>
                  </a:outerShdw>
                </a:effectLst>
                <a:latin typeface="宋体" pitchFamily="2" charset="-122"/>
                <a:ea typeface="宋体" pitchFamily="2" charset="-122"/>
              </a:rPr>
              <a:t>月神安拉</a:t>
            </a:r>
            <a:r>
              <a:rPr lang="zh-TW" altLang="en-US" sz="3600" b="1">
                <a:solidFill>
                  <a:srgbClr val="FF3300"/>
                </a:solidFill>
                <a:effectLst>
                  <a:outerShdw blurRad="38100" dist="38100" dir="2700000" algn="tl">
                    <a:srgbClr val="000000"/>
                  </a:outerShdw>
                </a:effectLst>
                <a:latin typeface="宋体" pitchFamily="2" charset="-122"/>
                <a:ea typeface="宋体" pitchFamily="2" charset="-122"/>
              </a:rPr>
              <a:t>，</a:t>
            </a:r>
            <a:r>
              <a:rPr lang="zh-CN" altLang="en-US" sz="3600" b="1">
                <a:solidFill>
                  <a:srgbClr val="FF3300"/>
                </a:solidFill>
                <a:effectLst>
                  <a:outerShdw blurRad="38100" dist="38100" dir="2700000" algn="tl">
                    <a:srgbClr val="000000"/>
                  </a:outerShdw>
                </a:effectLst>
                <a:latin typeface="宋体" pitchFamily="2" charset="-122"/>
                <a:ea typeface="宋体" pitchFamily="2" charset="-122"/>
              </a:rPr>
              <a:t>进入伊斯兰信仰</a:t>
            </a:r>
            <a:r>
              <a:rPr lang="zh-TW" altLang="en-US" sz="3600" b="1">
                <a:solidFill>
                  <a:srgbClr val="FF3300"/>
                </a:solidFill>
                <a:effectLst>
                  <a:outerShdw blurRad="38100" dist="38100" dir="2700000" algn="tl">
                    <a:srgbClr val="000000"/>
                  </a:outerShdw>
                </a:effectLst>
                <a:latin typeface="宋体" pitchFamily="2" charset="-122"/>
                <a:ea typeface="宋体" pitchFamily="2" charset="-122"/>
              </a:rPr>
              <a:t>以後，就</a:t>
            </a:r>
            <a:r>
              <a:rPr lang="zh-CN" altLang="en-US" sz="3600" b="1">
                <a:solidFill>
                  <a:srgbClr val="FF3300"/>
                </a:solidFill>
                <a:effectLst>
                  <a:outerShdw blurRad="38100" dist="38100" dir="2700000" algn="tl">
                    <a:srgbClr val="000000"/>
                  </a:outerShdw>
                </a:effectLst>
                <a:latin typeface="宋体" pitchFamily="2" charset="-122"/>
                <a:ea typeface="宋体" pitchFamily="2" charset="-122"/>
              </a:rPr>
              <a:t>拥抱了明亮之星</a:t>
            </a:r>
            <a:endParaRPr lang="zh-CN" altLang="el-GR" sz="3600" b="1">
              <a:solidFill>
                <a:srgbClr val="FF0000"/>
              </a:solidFill>
              <a:effectLst>
                <a:outerShdw blurRad="38100" dist="38100" dir="2700000" algn="tl">
                  <a:srgbClr val="000000"/>
                </a:outerShdw>
              </a:effectLst>
              <a:latin typeface="宋体" pitchFamily="2" charset="-122"/>
              <a:ea typeface="宋体" pitchFamily="2" charset="-122"/>
            </a:endParaRPr>
          </a:p>
        </p:txBody>
      </p:sp>
      <p:pic>
        <p:nvPicPr>
          <p:cNvPr id="52228" name="Picture 4" descr="islam-babylonian-moon"/>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524000" y="1752600"/>
            <a:ext cx="3670300" cy="5105400"/>
          </a:xfrm>
          <a:effectLst>
            <a:outerShdw dist="35921" dir="2700000" algn="ctr" rotWithShape="0">
              <a:schemeClr val="bg1"/>
            </a:outerShdw>
          </a:effectLst>
        </p:spPr>
      </p:pic>
      <p:sp>
        <p:nvSpPr>
          <p:cNvPr id="52229" name="Line 7"/>
          <p:cNvSpPr>
            <a:spLocks noChangeShapeType="1"/>
          </p:cNvSpPr>
          <p:nvPr/>
        </p:nvSpPr>
        <p:spPr bwMode="auto">
          <a:xfrm>
            <a:off x="4724400" y="3276600"/>
            <a:ext cx="685800" cy="0"/>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3496" name="Text Box 8"/>
          <p:cNvSpPr txBox="1">
            <a:spLocks noChangeArrowheads="1"/>
          </p:cNvSpPr>
          <p:nvPr/>
        </p:nvSpPr>
        <p:spPr bwMode="auto">
          <a:xfrm>
            <a:off x="5410200" y="2895600"/>
            <a:ext cx="1219200" cy="1200150"/>
          </a:xfrm>
          <a:prstGeom prst="rect">
            <a:avLst/>
          </a:prstGeom>
          <a:solidFill>
            <a:srgbClr val="FFFF99"/>
          </a:solidFill>
          <a:ln w="9525">
            <a:noFill/>
            <a:miter lim="800000"/>
            <a:headEnd/>
            <a:tailEnd/>
          </a:ln>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sz="3600" b="1">
                <a:effectLst>
                  <a:outerShdw blurRad="38100" dist="38100" dir="2700000" algn="tl">
                    <a:srgbClr val="FFFFFF"/>
                  </a:outerShdw>
                </a:effectLst>
                <a:ea typeface="宋体" pitchFamily="2" charset="-122"/>
                <a:cs typeface="Arial" pitchFamily="34" charset="0"/>
              </a:rPr>
              <a:t>月神安拉</a:t>
            </a:r>
          </a:p>
        </p:txBody>
      </p:sp>
      <p:sp>
        <p:nvSpPr>
          <p:cNvPr id="52231" name="Line 9"/>
          <p:cNvSpPr>
            <a:spLocks noChangeShapeType="1"/>
          </p:cNvSpPr>
          <p:nvPr/>
        </p:nvSpPr>
        <p:spPr bwMode="auto">
          <a:xfrm>
            <a:off x="2133600" y="304800"/>
            <a:ext cx="609600" cy="1676400"/>
          </a:xfrm>
          <a:prstGeom prst="line">
            <a:avLst/>
          </a:prstGeom>
          <a:noFill/>
          <a:ln w="7620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3498" name="Text Box 10"/>
          <p:cNvSpPr txBox="1">
            <a:spLocks noChangeArrowheads="1"/>
          </p:cNvSpPr>
          <p:nvPr/>
        </p:nvSpPr>
        <p:spPr bwMode="auto">
          <a:xfrm>
            <a:off x="2667000" y="1"/>
            <a:ext cx="1905000" cy="1592263"/>
          </a:xfrm>
          <a:prstGeom prst="rect">
            <a:avLst/>
          </a:prstGeom>
          <a:noFill/>
          <a:ln w="38100" cmpd="dbl">
            <a:solidFill>
              <a:schemeClr val="tx1"/>
            </a:solidFill>
            <a:miter lim="800000"/>
            <a:headEnd/>
            <a:tailEnd/>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TW" altLang="en-US" sz="3200" b="1">
                <a:effectLst>
                  <a:outerShdw blurRad="38100" dist="38100" dir="2700000" algn="tl">
                    <a:srgbClr val="FFFFFF"/>
                  </a:outerShdw>
                </a:effectLst>
                <a:ea typeface="经典楷体简" pitchFamily="49" charset="-122"/>
                <a:cs typeface="Arial" panose="020B0604020202020204" pitchFamily="34" charset="0"/>
              </a:rPr>
              <a:t>月神</a:t>
            </a:r>
            <a:r>
              <a:rPr lang="zh-CN" altLang="en-US" sz="3200" b="1">
                <a:effectLst>
                  <a:outerShdw blurRad="38100" dist="38100" dir="2700000" algn="tl">
                    <a:srgbClr val="FFFFFF"/>
                  </a:outerShdw>
                </a:effectLst>
                <a:ea typeface="经典楷体简" pitchFamily="49" charset="-122"/>
                <a:cs typeface="Arial" panose="020B0604020202020204" pitchFamily="34" charset="0"/>
              </a:rPr>
              <a:t>最初是没有明亮之星</a:t>
            </a:r>
          </a:p>
        </p:txBody>
      </p:sp>
    </p:spTree>
    <p:extLst>
      <p:ext uri="{BB962C8B-B14F-4D97-AF65-F5344CB8AC3E}">
        <p14:creationId xmlns:p14="http://schemas.microsoft.com/office/powerpoint/2010/main" val="1735662447"/>
      </p:ext>
    </p:extLst>
  </p:cSld>
  <p:clrMapOvr>
    <a:masterClrMapping/>
  </p:clrMapOvr>
  <p:transition>
    <p:diamond/>
  </p:transition>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54600D1F-66DB-4496-AE26-3D4977F9AFA0}"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43</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69634" name="Rectangle 2"/>
          <p:cNvSpPr>
            <a:spLocks noGrp="1" noChangeArrowheads="1"/>
          </p:cNvSpPr>
          <p:nvPr>
            <p:ph type="title" idx="4294967295"/>
          </p:nvPr>
        </p:nvSpPr>
        <p:spPr>
          <a:xfrm>
            <a:off x="1524001" y="1"/>
            <a:ext cx="8842375" cy="1431925"/>
          </a:xfrm>
          <a:effectLst>
            <a:outerShdw dist="35921" dir="2700000" algn="ctr" rotWithShape="0">
              <a:srgbClr val="9900CC"/>
            </a:outerShdw>
          </a:effectLst>
        </p:spPr>
        <p:txBody>
          <a:bodyPr rtlCol="0">
            <a:normAutofit/>
          </a:bodyPr>
          <a:lstStyle/>
          <a:p>
            <a:pPr>
              <a:defRPr/>
            </a:pPr>
            <a:r>
              <a:rPr lang="en-US" altLang="en-US" b="1" dirty="0">
                <a:effectLst>
                  <a:outerShdw blurRad="38100" dist="38100" dir="2700000" algn="tl">
                    <a:srgbClr val="FFFFFF"/>
                  </a:outerShdw>
                </a:effectLst>
              </a:rPr>
              <a:t> </a:t>
            </a:r>
            <a:r>
              <a:rPr lang="zh-CN" altLang="en-US" b="1" dirty="0">
                <a:effectLst>
                  <a:outerShdw blurRad="38100" dist="38100" dir="2700000" algn="tl">
                    <a:srgbClr val="FFFFFF"/>
                  </a:outerShdw>
                </a:effectLst>
                <a:ea typeface="宋体" pitchFamily="2" charset="-122"/>
              </a:rPr>
              <a:t>伊信仰，有巴力的根源吗？</a:t>
            </a:r>
            <a:endParaRPr lang="el-GR" altLang="en-US" b="1" dirty="0">
              <a:effectLst>
                <a:outerShdw blurRad="38100" dist="38100" dir="2700000" algn="tl">
                  <a:srgbClr val="FFFFFF"/>
                </a:outerShdw>
              </a:effectLst>
              <a:ea typeface="宋体" pitchFamily="2" charset="-122"/>
            </a:endParaRPr>
          </a:p>
        </p:txBody>
      </p:sp>
      <p:sp>
        <p:nvSpPr>
          <p:cNvPr id="69635" name="Rectangle 3"/>
          <p:cNvSpPr>
            <a:spLocks noGrp="1" noChangeArrowheads="1"/>
          </p:cNvSpPr>
          <p:nvPr>
            <p:ph type="body" idx="4294967295"/>
          </p:nvPr>
        </p:nvSpPr>
        <p:spPr>
          <a:xfrm>
            <a:off x="1905000" y="1905000"/>
            <a:ext cx="8763000" cy="4191000"/>
          </a:xfrm>
          <a:effectLst>
            <a:outerShdw dist="35921" dir="2700000" algn="ctr" rotWithShape="0">
              <a:srgbClr val="9900CC"/>
            </a:outerShdw>
          </a:effectLst>
        </p:spPr>
        <p:txBody>
          <a:bodyPr rtlCol="0">
            <a:normAutofit/>
          </a:bodyPr>
          <a:lstStyle/>
          <a:p>
            <a:pPr>
              <a:defRPr/>
            </a:pPr>
            <a:r>
              <a:rPr lang="zh-CN" altLang="en-US" sz="3600" b="1" dirty="0">
                <a:solidFill>
                  <a:srgbClr val="FF3300"/>
                </a:solidFill>
                <a:effectLst>
                  <a:outerShdw blurRad="38100" dist="38100" dir="2700000" algn="tl">
                    <a:srgbClr val="000000"/>
                  </a:outerShdw>
                </a:effectLst>
                <a:latin typeface="宋体" panose="02010600030101010101" pitchFamily="2" charset="-122"/>
                <a:ea typeface="宋体" panose="02010600030101010101" pitchFamily="2" charset="-122"/>
              </a:rPr>
              <a:t>请看伊教唯一的徽号；</a:t>
            </a:r>
          </a:p>
          <a:p>
            <a:pPr>
              <a:defRPr/>
            </a:pPr>
            <a:r>
              <a:rPr lang="zh-CN" altLang="en-US" sz="3600" b="1" dirty="0">
                <a:solidFill>
                  <a:srgbClr val="FF3300"/>
                </a:solidFill>
                <a:effectLst>
                  <a:outerShdw blurRad="38100" dist="38100" dir="2700000" algn="tl">
                    <a:srgbClr val="000000"/>
                  </a:outerShdw>
                </a:effectLst>
                <a:latin typeface="宋体" panose="02010600030101010101" pitchFamily="2" charset="-122"/>
                <a:ea typeface="宋体" panose="02010600030101010101" pitchFamily="2" charset="-122"/>
              </a:rPr>
              <a:t>新月与明亮之星。你可以看见它出现在伊敬拜场所之最高处。</a:t>
            </a:r>
            <a:r>
              <a:rPr lang="en-US" altLang="zh-CN" sz="3600" b="1" dirty="0">
                <a:solidFill>
                  <a:srgbClr val="FF3300"/>
                </a:solidFill>
                <a:effectLst>
                  <a:outerShdw blurRad="38100" dist="38100" dir="2700000" algn="tl">
                    <a:srgbClr val="000000"/>
                  </a:outerShdw>
                </a:effectLst>
                <a:latin typeface="宋体" panose="02010600030101010101" pitchFamily="2" charset="-122"/>
                <a:ea typeface="宋体" panose="02010600030101010101" pitchFamily="2" charset="-122"/>
              </a:rPr>
              <a:t>…</a:t>
            </a:r>
            <a:endParaRPr lang="el-GR" altLang="en-US" sz="3600" b="1" dirty="0">
              <a:effectLst>
                <a:outerShdw blurRad="38100" dist="38100" dir="2700000" algn="tl">
                  <a:srgbClr val="FFFFFF"/>
                </a:outerShdw>
              </a:effectLst>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452819868"/>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9634"/>
                                        </p:tgtEl>
                                        <p:attrNameLst>
                                          <p:attrName>style.visibility</p:attrName>
                                        </p:attrNameLst>
                                      </p:cBhvr>
                                      <p:to>
                                        <p:strVal val="visible"/>
                                      </p:to>
                                    </p:set>
                                    <p:anim calcmode="lin" valueType="num">
                                      <p:cBhvr>
                                        <p:cTn id="7" dur="1000" fill="hold">
                                          <p:stCondLst>
                                            <p:cond delay="0"/>
                                          </p:stCondLst>
                                        </p:cTn>
                                        <p:tgtEl>
                                          <p:spTgt spid="69634"/>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9634"/>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9634"/>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9634"/>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9634"/>
                                        </p:tgtEl>
                                        <p:attrNameLst>
                                          <p:attrName>ppt_y</p:attrName>
                                        </p:attrNameLst>
                                      </p:cBhvr>
                                      <p:tavLst>
                                        <p:tav tm="0">
                                          <p:val>
                                            <p:strVal val="#ppt_y-.2"/>
                                          </p:val>
                                        </p:tav>
                                        <p:tav tm="50000">
                                          <p:val>
                                            <p:strVal val="#ppt_y+.1"/>
                                          </p:val>
                                        </p:tav>
                                        <p:tav tm="100000">
                                          <p:val>
                                            <p:strVal val="#ppt_y"/>
                                          </p:val>
                                        </p:tav>
                                      </p:tavLst>
                                    </p:anim>
                                  </p:childTnLst>
                                </p:cTn>
                              </p:par>
                            </p:childTnLst>
                          </p:cTn>
                        </p:par>
                        <p:par>
                          <p:cTn id="12" fill="hold" nodeType="afterGroup">
                            <p:stCondLst>
                              <p:cond delay="1000"/>
                            </p:stCondLst>
                            <p:childTnLst>
                              <p:par>
                                <p:cTn id="13" presetID="54" presetClass="entr" presetSubtype="0" accel="100000" fill="hold" grpId="0" nodeType="afterEffect">
                                  <p:stCondLst>
                                    <p:cond delay="0"/>
                                  </p:stCondLst>
                                  <p:childTnLst>
                                    <p:set>
                                      <p:cBhvr>
                                        <p:cTn id="14" dur="1" fill="hold">
                                          <p:stCondLst>
                                            <p:cond delay="0"/>
                                          </p:stCondLst>
                                        </p:cTn>
                                        <p:tgtEl>
                                          <p:spTgt spid="69635">
                                            <p:txEl>
                                              <p:pRg st="0" end="0"/>
                                            </p:txEl>
                                          </p:spTgt>
                                        </p:tgtEl>
                                        <p:attrNameLst>
                                          <p:attrName>style.visibility</p:attrName>
                                        </p:attrNameLst>
                                      </p:cBhvr>
                                      <p:to>
                                        <p:strVal val="visible"/>
                                      </p:to>
                                    </p:set>
                                    <p:anim calcmode="lin" valueType="num">
                                      <p:cBhvr>
                                        <p:cTn id="15" dur="500" fill="hold"/>
                                        <p:tgtEl>
                                          <p:spTgt spid="69635">
                                            <p:txEl>
                                              <p:pRg st="0" end="0"/>
                                            </p:txEl>
                                          </p:spTgt>
                                        </p:tgtEl>
                                        <p:attrNameLst>
                                          <p:attrName>ppt_w</p:attrName>
                                        </p:attrNameLst>
                                      </p:cBhvr>
                                      <p:tavLst>
                                        <p:tav tm="0">
                                          <p:val>
                                            <p:strVal val="#ppt_w*0.05"/>
                                          </p:val>
                                        </p:tav>
                                        <p:tav tm="100000">
                                          <p:val>
                                            <p:strVal val="#ppt_w"/>
                                          </p:val>
                                        </p:tav>
                                      </p:tavLst>
                                    </p:anim>
                                    <p:anim calcmode="lin" valueType="num">
                                      <p:cBhvr>
                                        <p:cTn id="16" dur="500" fill="hold"/>
                                        <p:tgtEl>
                                          <p:spTgt spid="69635">
                                            <p:txEl>
                                              <p:pRg st="0" end="0"/>
                                            </p:txEl>
                                          </p:spTgt>
                                        </p:tgtEl>
                                        <p:attrNameLst>
                                          <p:attrName>ppt_h</p:attrName>
                                        </p:attrNameLst>
                                      </p:cBhvr>
                                      <p:tavLst>
                                        <p:tav tm="0">
                                          <p:val>
                                            <p:strVal val="#ppt_h"/>
                                          </p:val>
                                        </p:tav>
                                        <p:tav tm="100000">
                                          <p:val>
                                            <p:strVal val="#ppt_h"/>
                                          </p:val>
                                        </p:tav>
                                      </p:tavLst>
                                    </p:anim>
                                    <p:anim calcmode="lin" valueType="num">
                                      <p:cBhvr>
                                        <p:cTn id="17" dur="500" fill="hold"/>
                                        <p:tgtEl>
                                          <p:spTgt spid="69635">
                                            <p:txEl>
                                              <p:pRg st="0" end="0"/>
                                            </p:txEl>
                                          </p:spTgt>
                                        </p:tgtEl>
                                        <p:attrNameLst>
                                          <p:attrName>ppt_x</p:attrName>
                                        </p:attrNameLst>
                                      </p:cBhvr>
                                      <p:tavLst>
                                        <p:tav tm="0">
                                          <p:val>
                                            <p:strVal val="#ppt_x-.2"/>
                                          </p:val>
                                        </p:tav>
                                        <p:tav tm="100000">
                                          <p:val>
                                            <p:strVal val="#ppt_x"/>
                                          </p:val>
                                        </p:tav>
                                      </p:tavLst>
                                    </p:anim>
                                    <p:anim calcmode="lin" valueType="num">
                                      <p:cBhvr>
                                        <p:cTn id="18" dur="500" fill="hold"/>
                                        <p:tgtEl>
                                          <p:spTgt spid="69635">
                                            <p:txEl>
                                              <p:pRg st="0" end="0"/>
                                            </p:txEl>
                                          </p:spTgt>
                                        </p:tgtEl>
                                        <p:attrNameLst>
                                          <p:attrName>ppt_y</p:attrName>
                                        </p:attrNameLst>
                                      </p:cBhvr>
                                      <p:tavLst>
                                        <p:tav tm="0">
                                          <p:val>
                                            <p:strVal val="#ppt_y"/>
                                          </p:val>
                                        </p:tav>
                                        <p:tav tm="100000">
                                          <p:val>
                                            <p:strVal val="#ppt_y"/>
                                          </p:val>
                                        </p:tav>
                                      </p:tavLst>
                                    </p:anim>
                                    <p:animEffect transition="in" filter="fade">
                                      <p:cBhvr>
                                        <p:cTn id="19" dur="500"/>
                                        <p:tgtEl>
                                          <p:spTgt spid="69635">
                                            <p:txEl>
                                              <p:pRg st="0" end="0"/>
                                            </p:txEl>
                                          </p:spTgt>
                                        </p:tgtEl>
                                      </p:cBhvr>
                                    </p:animEffect>
                                  </p:childTnLst>
                                </p:cTn>
                              </p:par>
                            </p:childTnLst>
                          </p:cTn>
                        </p:par>
                        <p:par>
                          <p:cTn id="20" fill="hold" nodeType="afterGroup">
                            <p:stCondLst>
                              <p:cond delay="1500"/>
                            </p:stCondLst>
                            <p:childTnLst>
                              <p:par>
                                <p:cTn id="21" presetID="54" presetClass="entr" presetSubtype="0" accel="100000" fill="hold" grpId="0" nodeType="afterEffect">
                                  <p:stCondLst>
                                    <p:cond delay="0"/>
                                  </p:stCondLst>
                                  <p:childTnLst>
                                    <p:set>
                                      <p:cBhvr>
                                        <p:cTn id="22" dur="1" fill="hold">
                                          <p:stCondLst>
                                            <p:cond delay="0"/>
                                          </p:stCondLst>
                                        </p:cTn>
                                        <p:tgtEl>
                                          <p:spTgt spid="69635">
                                            <p:txEl>
                                              <p:pRg st="1" end="1"/>
                                            </p:txEl>
                                          </p:spTgt>
                                        </p:tgtEl>
                                        <p:attrNameLst>
                                          <p:attrName>style.visibility</p:attrName>
                                        </p:attrNameLst>
                                      </p:cBhvr>
                                      <p:to>
                                        <p:strVal val="visible"/>
                                      </p:to>
                                    </p:set>
                                    <p:anim calcmode="lin" valueType="num">
                                      <p:cBhvr>
                                        <p:cTn id="23" dur="500" fill="hold"/>
                                        <p:tgtEl>
                                          <p:spTgt spid="69635">
                                            <p:txEl>
                                              <p:pRg st="1" end="1"/>
                                            </p:txEl>
                                          </p:spTgt>
                                        </p:tgtEl>
                                        <p:attrNameLst>
                                          <p:attrName>ppt_w</p:attrName>
                                        </p:attrNameLst>
                                      </p:cBhvr>
                                      <p:tavLst>
                                        <p:tav tm="0">
                                          <p:val>
                                            <p:strVal val="#ppt_w*0.05"/>
                                          </p:val>
                                        </p:tav>
                                        <p:tav tm="100000">
                                          <p:val>
                                            <p:strVal val="#ppt_w"/>
                                          </p:val>
                                        </p:tav>
                                      </p:tavLst>
                                    </p:anim>
                                    <p:anim calcmode="lin" valueType="num">
                                      <p:cBhvr>
                                        <p:cTn id="24" dur="500" fill="hold"/>
                                        <p:tgtEl>
                                          <p:spTgt spid="69635">
                                            <p:txEl>
                                              <p:pRg st="1" end="1"/>
                                            </p:txEl>
                                          </p:spTgt>
                                        </p:tgtEl>
                                        <p:attrNameLst>
                                          <p:attrName>ppt_h</p:attrName>
                                        </p:attrNameLst>
                                      </p:cBhvr>
                                      <p:tavLst>
                                        <p:tav tm="0">
                                          <p:val>
                                            <p:strVal val="#ppt_h"/>
                                          </p:val>
                                        </p:tav>
                                        <p:tav tm="100000">
                                          <p:val>
                                            <p:strVal val="#ppt_h"/>
                                          </p:val>
                                        </p:tav>
                                      </p:tavLst>
                                    </p:anim>
                                    <p:anim calcmode="lin" valueType="num">
                                      <p:cBhvr>
                                        <p:cTn id="25" dur="500" fill="hold"/>
                                        <p:tgtEl>
                                          <p:spTgt spid="69635">
                                            <p:txEl>
                                              <p:pRg st="1" end="1"/>
                                            </p:txEl>
                                          </p:spTgt>
                                        </p:tgtEl>
                                        <p:attrNameLst>
                                          <p:attrName>ppt_x</p:attrName>
                                        </p:attrNameLst>
                                      </p:cBhvr>
                                      <p:tavLst>
                                        <p:tav tm="0">
                                          <p:val>
                                            <p:strVal val="#ppt_x-.2"/>
                                          </p:val>
                                        </p:tav>
                                        <p:tav tm="100000">
                                          <p:val>
                                            <p:strVal val="#ppt_x"/>
                                          </p:val>
                                        </p:tav>
                                      </p:tavLst>
                                    </p:anim>
                                    <p:anim calcmode="lin" valueType="num">
                                      <p:cBhvr>
                                        <p:cTn id="26" dur="500" fill="hold"/>
                                        <p:tgtEl>
                                          <p:spTgt spid="69635">
                                            <p:txEl>
                                              <p:pRg st="1" end="1"/>
                                            </p:txEl>
                                          </p:spTgt>
                                        </p:tgtEl>
                                        <p:attrNameLst>
                                          <p:attrName>ppt_y</p:attrName>
                                        </p:attrNameLst>
                                      </p:cBhvr>
                                      <p:tavLst>
                                        <p:tav tm="0">
                                          <p:val>
                                            <p:strVal val="#ppt_y"/>
                                          </p:val>
                                        </p:tav>
                                        <p:tav tm="100000">
                                          <p:val>
                                            <p:strVal val="#ppt_y"/>
                                          </p:val>
                                        </p:tav>
                                      </p:tavLst>
                                    </p:anim>
                                    <p:animEffect transition="in" filter="fade">
                                      <p:cBhvr>
                                        <p:cTn id="27" dur="500"/>
                                        <p:tgtEl>
                                          <p:spTgt spid="69635">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5" presetClass="exit" presetSubtype="0" fill="hold" grpId="1" nodeType="clickEffect">
                                  <p:stCondLst>
                                    <p:cond delay="0"/>
                                  </p:stCondLst>
                                  <p:childTnLst>
                                    <p:anim calcmode="lin" valueType="num">
                                      <p:cBhvr>
                                        <p:cTn id="31" dur="2000" fill="hold"/>
                                        <p:tgtEl>
                                          <p:spTgt spid="69634"/>
                                        </p:tgtEl>
                                        <p:attrNameLst>
                                          <p:attrName>style.rotation</p:attrName>
                                        </p:attrNameLst>
                                      </p:cBhvr>
                                      <p:tavLst>
                                        <p:tav tm="0">
                                          <p:val>
                                            <p:fltVal val="0"/>
                                          </p:val>
                                        </p:tav>
                                        <p:tav tm="100000">
                                          <p:val>
                                            <p:fltVal val="-90"/>
                                          </p:val>
                                        </p:tav>
                                      </p:tavLst>
                                    </p:anim>
                                    <p:anim calcmode="lin" valueType="num">
                                      <p:cBhvr>
                                        <p:cTn id="32" dur="2000" fill="hold"/>
                                        <p:tgtEl>
                                          <p:spTgt spid="69634"/>
                                        </p:tgtEl>
                                        <p:attrNameLst>
                                          <p:attrName>ppt_w</p:attrName>
                                        </p:attrNameLst>
                                      </p:cBhvr>
                                      <p:tavLst>
                                        <p:tav tm="0">
                                          <p:val>
                                            <p:strVal val="ppt_w"/>
                                          </p:val>
                                        </p:tav>
                                        <p:tav tm="50000">
                                          <p:val>
                                            <p:strVal val="ppt_w-.5"/>
                                          </p:val>
                                        </p:tav>
                                        <p:tav tm="100000">
                                          <p:val>
                                            <p:strVal val="ppt_w-.5"/>
                                          </p:val>
                                        </p:tav>
                                      </p:tavLst>
                                    </p:anim>
                                    <p:anim calcmode="lin" valueType="num">
                                      <p:cBhvr>
                                        <p:cTn id="33" dur="2000" fill="hold"/>
                                        <p:tgtEl>
                                          <p:spTgt spid="69634"/>
                                        </p:tgtEl>
                                        <p:attrNameLst>
                                          <p:attrName>ppt_h</p:attrName>
                                        </p:attrNameLst>
                                      </p:cBhvr>
                                      <p:tavLst>
                                        <p:tav tm="0">
                                          <p:val>
                                            <p:strVal val="ppt_h"/>
                                          </p:val>
                                        </p:tav>
                                        <p:tav tm="100000">
                                          <p:val>
                                            <p:strVal val="ppt_h"/>
                                          </p:val>
                                        </p:tav>
                                      </p:tavLst>
                                    </p:anim>
                                    <p:anim calcmode="lin" valueType="num">
                                      <p:cBhvr>
                                        <p:cTn id="34" dur="2000" fill="hold"/>
                                        <p:tgtEl>
                                          <p:spTgt spid="69634"/>
                                        </p:tgtEl>
                                        <p:attrNameLst>
                                          <p:attrName>ppt_x</p:attrName>
                                        </p:attrNameLst>
                                      </p:cBhvr>
                                      <p:tavLst>
                                        <p:tav tm="0">
                                          <p:val>
                                            <p:strVal val="ppt_x"/>
                                          </p:val>
                                        </p:tav>
                                        <p:tav tm="100000">
                                          <p:val>
                                            <p:strVal val="ppt_x+.4"/>
                                          </p:val>
                                        </p:tav>
                                      </p:tavLst>
                                    </p:anim>
                                    <p:anim calcmode="lin" valueType="num">
                                      <p:cBhvr>
                                        <p:cTn id="35" dur="2000" fill="hold"/>
                                        <p:tgtEl>
                                          <p:spTgt spid="69634"/>
                                        </p:tgtEl>
                                        <p:attrNameLst>
                                          <p:attrName>ppt_y</p:attrName>
                                        </p:attrNameLst>
                                      </p:cBhvr>
                                      <p:tavLst>
                                        <p:tav tm="0">
                                          <p:val>
                                            <p:strVal val="ppt_y"/>
                                          </p:val>
                                        </p:tav>
                                        <p:tav tm="50000">
                                          <p:val>
                                            <p:strVal val="ppt_y+.1"/>
                                          </p:val>
                                        </p:tav>
                                        <p:tav tm="100000">
                                          <p:val>
                                            <p:strVal val="ppt_y-.2"/>
                                          </p:val>
                                        </p:tav>
                                      </p:tavLst>
                                    </p:anim>
                                    <p:set>
                                      <p:cBhvr>
                                        <p:cTn id="36" dur="1" fill="hold">
                                          <p:stCondLst>
                                            <p:cond delay="1998"/>
                                          </p:stCondLst>
                                        </p:cTn>
                                        <p:tgtEl>
                                          <p:spTgt spid="69634"/>
                                        </p:tgtEl>
                                        <p:attrNameLst>
                                          <p:attrName>style.visibility</p:attrName>
                                        </p:attrNameLst>
                                      </p:cBhvr>
                                      <p:to>
                                        <p:strVal val="hidden"/>
                                      </p:to>
                                    </p:set>
                                  </p:childTnLst>
                                </p:cTn>
                              </p:par>
                              <p:par>
                                <p:cTn id="37" presetID="22" presetClass="exit" presetSubtype="8" fill="hold" grpId="1" nodeType="withEffect">
                                  <p:stCondLst>
                                    <p:cond delay="0"/>
                                  </p:stCondLst>
                                  <p:childTnLst>
                                    <p:animEffect transition="out" filter="wipe(left)">
                                      <p:cBhvr>
                                        <p:cTn id="38" dur="500"/>
                                        <p:tgtEl>
                                          <p:spTgt spid="69635">
                                            <p:txEl>
                                              <p:pRg st="0" end="0"/>
                                            </p:txEl>
                                          </p:spTgt>
                                        </p:tgtEl>
                                      </p:cBhvr>
                                    </p:animEffect>
                                    <p:set>
                                      <p:cBhvr>
                                        <p:cTn id="39" dur="1" fill="hold">
                                          <p:stCondLst>
                                            <p:cond delay="499"/>
                                          </p:stCondLst>
                                        </p:cTn>
                                        <p:tgtEl>
                                          <p:spTgt spid="69635">
                                            <p:txEl>
                                              <p:pRg st="0" end="0"/>
                                            </p:txEl>
                                          </p:spTgt>
                                        </p:tgtEl>
                                        <p:attrNameLst>
                                          <p:attrName>style.visibility</p:attrName>
                                        </p:attrNameLst>
                                      </p:cBhvr>
                                      <p:to>
                                        <p:strVal val="hidden"/>
                                      </p:to>
                                    </p:set>
                                  </p:childTnLst>
                                </p:cTn>
                              </p:par>
                              <p:par>
                                <p:cTn id="40" presetID="22" presetClass="exit" presetSubtype="8" fill="hold" grpId="1" nodeType="withEffect">
                                  <p:stCondLst>
                                    <p:cond delay="0"/>
                                  </p:stCondLst>
                                  <p:childTnLst>
                                    <p:animEffect transition="out" filter="wipe(left)">
                                      <p:cBhvr>
                                        <p:cTn id="41" dur="500"/>
                                        <p:tgtEl>
                                          <p:spTgt spid="69635">
                                            <p:txEl>
                                              <p:pRg st="1" end="1"/>
                                            </p:txEl>
                                          </p:spTgt>
                                        </p:tgtEl>
                                      </p:cBhvr>
                                    </p:animEffect>
                                    <p:set>
                                      <p:cBhvr>
                                        <p:cTn id="42" dur="1" fill="hold">
                                          <p:stCondLst>
                                            <p:cond delay="499"/>
                                          </p:stCondLst>
                                        </p:cTn>
                                        <p:tgtEl>
                                          <p:spTgt spid="69635">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p:bldP spid="69634" grpId="1"/>
      <p:bldP spid="69635" grpId="0" build="p"/>
      <p:bldP spid="69635" grpId="1" build="allAtOnce"/>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90912B0B-C0AE-4EB2-83AD-E54EE9521554}"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44</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5427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8489" y="228600"/>
            <a:ext cx="8740775"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16642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5361D1A6-E54D-448C-8972-8812DDF8E2DF}"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45</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71682" name="Rectangle 2"/>
          <p:cNvSpPr>
            <a:spLocks noGrp="1" noChangeArrowheads="1"/>
          </p:cNvSpPr>
          <p:nvPr>
            <p:ph type="title" idx="4294967295"/>
          </p:nvPr>
        </p:nvSpPr>
        <p:spPr>
          <a:xfrm>
            <a:off x="2816226" y="244476"/>
            <a:ext cx="7851775" cy="1431925"/>
          </a:xfrm>
          <a:effectLst>
            <a:outerShdw dist="35921" dir="2700000" algn="ctr" rotWithShape="0">
              <a:schemeClr val="tx1"/>
            </a:outerShdw>
          </a:effectLst>
        </p:spPr>
        <p:txBody>
          <a:bodyPr rtlCol="0">
            <a:normAutofit/>
          </a:bodyPr>
          <a:lstStyle/>
          <a:p>
            <a:pPr>
              <a:defRPr/>
            </a:pPr>
            <a:r>
              <a:rPr lang="zh-CN" altLang="en-US" b="1" dirty="0">
                <a:solidFill>
                  <a:srgbClr val="0033CC"/>
                </a:solidFill>
                <a:effectLst>
                  <a:outerShdw blurRad="38100" dist="38100" dir="2700000" algn="tl">
                    <a:srgbClr val="000000"/>
                  </a:outerShdw>
                </a:effectLst>
                <a:ea typeface="宋体" pitchFamily="2" charset="-122"/>
              </a:rPr>
              <a:t>清真寺的旗桿（柱像）</a:t>
            </a:r>
            <a:endParaRPr lang="el-GR" altLang="en-US" b="1" dirty="0">
              <a:effectLst>
                <a:outerShdw blurRad="38100" dist="38100" dir="2700000" algn="tl">
                  <a:srgbClr val="FFFFFF"/>
                </a:outerShdw>
              </a:effectLst>
              <a:ea typeface="宋体" pitchFamily="2" charset="-122"/>
            </a:endParaRPr>
          </a:p>
        </p:txBody>
      </p:sp>
      <p:pic>
        <p:nvPicPr>
          <p:cNvPr id="55300" name="Picture 4" descr="islam-moon-on-mosque"/>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524000" y="1371600"/>
            <a:ext cx="7848600" cy="5257800"/>
          </a:xfrm>
          <a:effectLst>
            <a:outerShdw dist="35921" dir="2700000" algn="ctr" rotWithShape="0">
              <a:schemeClr val="tx1"/>
            </a:outerShdw>
          </a:effectLst>
        </p:spPr>
      </p:pic>
    </p:spTree>
    <p:extLst>
      <p:ext uri="{BB962C8B-B14F-4D97-AF65-F5344CB8AC3E}">
        <p14:creationId xmlns:p14="http://schemas.microsoft.com/office/powerpoint/2010/main" val="2603998337"/>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7168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7127B8F3-6379-4306-92DA-A166EBEA90CD}"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46</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56323" name="Picture 4" descr="islam-maqam-ibrahim-crescent-moon-close"/>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524000" y="1066800"/>
            <a:ext cx="8077200" cy="5334000"/>
          </a:xfrm>
          <a:noFill/>
        </p:spPr>
      </p:pic>
      <p:sp>
        <p:nvSpPr>
          <p:cNvPr id="56324" name="Text Box 7"/>
          <p:cNvSpPr txBox="1">
            <a:spLocks noChangeArrowheads="1"/>
          </p:cNvSpPr>
          <p:nvPr/>
        </p:nvSpPr>
        <p:spPr bwMode="auto">
          <a:xfrm>
            <a:off x="4419600" y="6329364"/>
            <a:ext cx="3124200" cy="528637"/>
          </a:xfrm>
          <a:prstGeom prst="rect">
            <a:avLst/>
          </a:prstGeom>
          <a:solidFill>
            <a:srgbClr val="FFFF99"/>
          </a:solidFill>
          <a:ln w="9525">
            <a:solidFill>
              <a:srgbClr val="FF3300"/>
            </a:solidFill>
            <a:miter lim="800000"/>
            <a:headEnd/>
            <a:tailEnd/>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Tx/>
              <a:buNone/>
            </a:pPr>
            <a:r>
              <a:rPr lang="zh-CN" altLang="en-US" b="1">
                <a:solidFill>
                  <a:srgbClr val="FF3300"/>
                </a:solidFill>
                <a:latin typeface="Arial" panose="020B0604020202020204" pitchFamily="34" charset="0"/>
                <a:ea typeface="宋体" panose="02010600030101010101" pitchFamily="2" charset="-122"/>
                <a:cs typeface="Arial" panose="020B0604020202020204" pitchFamily="34" charset="0"/>
              </a:rPr>
              <a:t>亚伯拉罕的记念墓</a:t>
            </a:r>
          </a:p>
        </p:txBody>
      </p:sp>
    </p:spTree>
    <p:extLst>
      <p:ext uri="{BB962C8B-B14F-4D97-AF65-F5344CB8AC3E}">
        <p14:creationId xmlns:p14="http://schemas.microsoft.com/office/powerpoint/2010/main" val="11668774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A55E1965-0BA8-484D-930A-3B6C962BF856}"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47</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81922" name="Rectangle 2"/>
          <p:cNvSpPr>
            <a:spLocks noGrp="1" noChangeArrowheads="1"/>
          </p:cNvSpPr>
          <p:nvPr>
            <p:ph type="title" idx="4294967295"/>
          </p:nvPr>
        </p:nvSpPr>
        <p:spPr>
          <a:xfrm>
            <a:off x="1524000" y="244476"/>
            <a:ext cx="8991600" cy="1431925"/>
          </a:xfrm>
          <a:effectLst>
            <a:outerShdw dist="35921" dir="2700000" algn="ctr" rotWithShape="0">
              <a:schemeClr val="tx1"/>
            </a:outerShdw>
          </a:effectLst>
        </p:spPr>
        <p:txBody>
          <a:bodyPr rtlCol="0">
            <a:normAutofit fontScale="90000"/>
          </a:bodyPr>
          <a:lstStyle/>
          <a:p>
            <a:pPr>
              <a:defRPr/>
            </a:pPr>
            <a:r>
              <a:rPr lang="zh-CN" altLang="en-US" sz="4000" b="1" dirty="0">
                <a:solidFill>
                  <a:srgbClr val="CC0829"/>
                </a:solidFill>
                <a:effectLst>
                  <a:outerShdw blurRad="38100" dist="38100" dir="2700000" algn="tl">
                    <a:srgbClr val="000000"/>
                  </a:outerShdw>
                </a:effectLst>
                <a:ea typeface="宋体" panose="02010600030101010101" pitchFamily="2" charset="-122"/>
              </a:rPr>
              <a:t>新月徽号（月神与明亮之星）</a:t>
            </a:r>
            <a:br>
              <a:rPr lang="zh-CN" altLang="en-US" sz="4000" b="1" dirty="0">
                <a:solidFill>
                  <a:srgbClr val="CC0829"/>
                </a:solidFill>
                <a:effectLst>
                  <a:outerShdw blurRad="38100" dist="38100" dir="2700000" algn="tl">
                    <a:srgbClr val="000000"/>
                  </a:outerShdw>
                </a:effectLst>
                <a:ea typeface="宋体" panose="02010600030101010101" pitchFamily="2" charset="-122"/>
              </a:rPr>
            </a:br>
            <a:r>
              <a:rPr lang="zh-CN" altLang="en-US" sz="4000" b="1" dirty="0">
                <a:solidFill>
                  <a:srgbClr val="000099"/>
                </a:solidFill>
                <a:effectLst>
                  <a:outerShdw blurRad="38100" dist="38100" dir="2700000" algn="tl">
                    <a:srgbClr val="000000"/>
                  </a:outerShdw>
                </a:effectLst>
                <a:ea typeface="宋体" panose="02010600030101010101" pitchFamily="2" charset="-122"/>
              </a:rPr>
              <a:t>用在所有伊国家的国旗中</a:t>
            </a:r>
            <a:br>
              <a:rPr lang="zh-CN" altLang="en-US" sz="4000" b="1" dirty="0">
                <a:solidFill>
                  <a:srgbClr val="CC0829"/>
                </a:solidFill>
                <a:effectLst>
                  <a:outerShdw blurRad="38100" dist="38100" dir="2700000" algn="tl">
                    <a:srgbClr val="000000"/>
                  </a:outerShdw>
                </a:effectLst>
                <a:ea typeface="宋体" panose="02010600030101010101" pitchFamily="2" charset="-122"/>
              </a:rPr>
            </a:br>
            <a:endParaRPr lang="el-GR" altLang="en-US" sz="4000" b="1" dirty="0">
              <a:solidFill>
                <a:srgbClr val="CC0829"/>
              </a:solidFill>
              <a:effectLst>
                <a:outerShdw blurRad="38100" dist="38100" dir="2700000" algn="tl">
                  <a:srgbClr val="000000"/>
                </a:outerShdw>
              </a:effectLst>
              <a:ea typeface="宋体" panose="02010600030101010101" pitchFamily="2" charset="-122"/>
            </a:endParaRPr>
          </a:p>
        </p:txBody>
      </p:sp>
      <p:pic>
        <p:nvPicPr>
          <p:cNvPr id="57348" name="Picture 4" descr="islam-flags"/>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866900" y="1714500"/>
            <a:ext cx="8305800" cy="4603750"/>
          </a:xfrm>
          <a:effectLst>
            <a:outerShdw dist="35921" dir="2700000" algn="ctr" rotWithShape="0">
              <a:schemeClr val="tx1"/>
            </a:outerShdw>
          </a:effectLst>
        </p:spPr>
      </p:pic>
      <p:sp>
        <p:nvSpPr>
          <p:cNvPr id="57349" name="Line 6"/>
          <p:cNvSpPr>
            <a:spLocks noChangeShapeType="1"/>
          </p:cNvSpPr>
          <p:nvPr/>
        </p:nvSpPr>
        <p:spPr bwMode="auto">
          <a:xfrm flipV="1">
            <a:off x="5334000" y="3048000"/>
            <a:ext cx="838200" cy="381000"/>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314596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grpId="0" nodeType="withEffect">
                                  <p:stCondLst>
                                    <p:cond delay="0"/>
                                  </p:stCondLst>
                                  <p:childTnLst>
                                    <p:animEffect transition="out" filter="fade">
                                      <p:cBhvr>
                                        <p:cTn id="6" dur="500"/>
                                        <p:tgtEl>
                                          <p:spTgt spid="81922"/>
                                        </p:tgtEl>
                                      </p:cBhvr>
                                    </p:animEffect>
                                    <p:animScale>
                                      <p:cBhvr>
                                        <p:cTn id="7" dur="250" autoRev="1" fill="hold"/>
                                        <p:tgtEl>
                                          <p:spTgt spid="8192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EC82D6EC-FEFE-4F96-8B1B-2CD591232288}"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48</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58371" name="Picture 4" descr="islam-fla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4250" y="0"/>
            <a:ext cx="4603750" cy="6858000"/>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2" name="Picture 5" descr="islam-egyptian-mo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0"/>
            <a:ext cx="4267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3" name="Line 6"/>
          <p:cNvSpPr>
            <a:spLocks noChangeShapeType="1"/>
          </p:cNvSpPr>
          <p:nvPr/>
        </p:nvSpPr>
        <p:spPr bwMode="auto">
          <a:xfrm flipV="1">
            <a:off x="4343400" y="1828800"/>
            <a:ext cx="2133600" cy="457200"/>
          </a:xfrm>
          <a:prstGeom prst="line">
            <a:avLst/>
          </a:prstGeom>
          <a:noFill/>
          <a:ln w="76200">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0583" name="Text Box 7"/>
          <p:cNvSpPr txBox="1">
            <a:spLocks noChangeArrowheads="1"/>
          </p:cNvSpPr>
          <p:nvPr/>
        </p:nvSpPr>
        <p:spPr bwMode="auto">
          <a:xfrm>
            <a:off x="3733800" y="5105400"/>
            <a:ext cx="4495800" cy="641350"/>
          </a:xfrm>
          <a:prstGeom prst="rect">
            <a:avLst/>
          </a:prstGeom>
          <a:solidFill>
            <a:srgbClr val="FFFF99"/>
          </a:solidFill>
          <a:ln w="9525">
            <a:noFill/>
            <a:miter lim="800000"/>
            <a:headEnd/>
            <a:tailEnd/>
          </a:ln>
          <a:effectLst>
            <a:outerShdw dist="35921" dir="2700000" algn="ctr" rotWithShape="0">
              <a:schemeClr val="bg1"/>
            </a:outerShdw>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600" b="1">
                <a:solidFill>
                  <a:srgbClr val="FF3399"/>
                </a:solidFill>
                <a:effectLst>
                  <a:outerShdw blurRad="38100" dist="38100" dir="2700000" algn="tl">
                    <a:srgbClr val="000000"/>
                  </a:outerShdw>
                </a:effectLst>
                <a:ea typeface="新宋体" panose="02010609030101010101" pitchFamily="49" charset="-122"/>
                <a:cs typeface="Arial" panose="020B0604020202020204" pitchFamily="34" charset="0"/>
              </a:rPr>
              <a:t>倒过来看，会更清楚</a:t>
            </a:r>
          </a:p>
        </p:txBody>
      </p:sp>
    </p:spTree>
    <p:extLst>
      <p:ext uri="{BB962C8B-B14F-4D97-AF65-F5344CB8AC3E}">
        <p14:creationId xmlns:p14="http://schemas.microsoft.com/office/powerpoint/2010/main" val="10517114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5879D722-F644-43F9-99DE-CF21A3E1ACE3}"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49</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593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2887" y="304801"/>
            <a:ext cx="9293226" cy="4481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396" name="TextBox 3"/>
          <p:cNvSpPr txBox="1">
            <a:spLocks noChangeArrowheads="1"/>
          </p:cNvSpPr>
          <p:nvPr/>
        </p:nvSpPr>
        <p:spPr bwMode="auto">
          <a:xfrm>
            <a:off x="3429000" y="4843463"/>
            <a:ext cx="6477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600" b="1">
                <a:solidFill>
                  <a:srgbClr val="C00000"/>
                </a:solidFill>
                <a:latin typeface="Arial" panose="020B0604020202020204" pitchFamily="34" charset="0"/>
                <a:ea typeface="宋体" panose="02010600030101010101" pitchFamily="2" charset="-122"/>
                <a:cs typeface="Arial" panose="020B0604020202020204" pitchFamily="34" charset="0"/>
              </a:rPr>
              <a:t>巴力的徽号：新月和晨星</a:t>
            </a:r>
            <a:endParaRPr lang="en-US" altLang="en-US" sz="3600" b="1">
              <a:solidFill>
                <a:srgbClr val="C00000"/>
              </a:solidFill>
              <a:latin typeface="Arial" panose="020B0604020202020204" pitchFamily="34" charset="0"/>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71614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5693866"/>
          </a:xfrm>
          <a:prstGeom prst="rect">
            <a:avLst/>
          </a:prstGeom>
        </p:spPr>
        <p:txBody>
          <a:bodyPr wrap="square">
            <a:spAutoFit/>
          </a:bodyPr>
          <a:lstStyle/>
          <a:p>
            <a:pPr algn="just">
              <a:spcAft>
                <a:spcPts val="0"/>
              </a:spcAft>
            </a:pPr>
            <a:r>
              <a:rPr lang="en-US" altLang="zh-CN" sz="2800" b="1" kern="100" dirty="0">
                <a:solidFill>
                  <a:srgbClr val="FF0000"/>
                </a:solidFill>
                <a:latin typeface="SimHei" panose="02010609060101010101" pitchFamily="49" charset="-122"/>
                <a:ea typeface="SimSun" panose="02010600030101010101" pitchFamily="2" charset="-122"/>
                <a:cs typeface="Times New Roman" panose="02020603050405020304" pitchFamily="18" charset="0"/>
              </a:rPr>
              <a:t>4.</a:t>
            </a: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敌基督的工本质和工作</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从以上经文我们了解，敌基督是个：会说谎话的灵，迷惑人的灵，他特别否认以下几点：</a:t>
            </a: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solidFill>
                  <a:srgbClr val="000099"/>
                </a:solidFill>
                <a:latin typeface="SimHei" panose="02010609060101010101" pitchFamily="49" charset="-122"/>
                <a:ea typeface="SimSun" panose="02010600030101010101" pitchFamily="2" charset="-122"/>
                <a:cs typeface="Times New Roman" panose="02020603050405020304" pitchFamily="18" charset="0"/>
              </a:rPr>
              <a:t>4.1. </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否认耶稣就是弥赛亚（全世界的救赎者）。 </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solidFill>
                <a:srgbClr val="000099"/>
              </a:solidFill>
              <a:latin typeface="SimHei" panose="02010609060101010101" pitchFamily="49" charset="-122"/>
              <a:ea typeface="SimSun" panose="02010600030101010101" pitchFamily="2" charset="-122"/>
              <a:cs typeface="Times New Roman" panose="02020603050405020304" pitchFamily="18" charset="0"/>
            </a:endParaRPr>
          </a:p>
          <a:p>
            <a:pPr algn="just">
              <a:spcAft>
                <a:spcPts val="0"/>
              </a:spcAft>
            </a:pPr>
            <a:r>
              <a:rPr lang="en-US" altLang="zh-CN" sz="2800" b="1" kern="100" dirty="0">
                <a:solidFill>
                  <a:srgbClr val="000099"/>
                </a:solidFill>
                <a:latin typeface="SimHei" panose="02010609060101010101" pitchFamily="49" charset="-122"/>
                <a:ea typeface="SimSun" panose="02010600030101010101" pitchFamily="2" charset="-122"/>
                <a:cs typeface="Times New Roman" panose="02020603050405020304" pitchFamily="18" charset="0"/>
              </a:rPr>
              <a:t>4.2. </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否认三位一体或耶稣是神的儿子 </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solidFill>
                <a:srgbClr val="000099"/>
              </a:solidFill>
              <a:latin typeface="SimHei" panose="02010609060101010101" pitchFamily="49" charset="-122"/>
              <a:ea typeface="SimSun" panose="02010600030101010101" pitchFamily="2" charset="-122"/>
              <a:cs typeface="Times New Roman" panose="02020603050405020304" pitchFamily="18" charset="0"/>
            </a:endParaRPr>
          </a:p>
          <a:p>
            <a:pPr algn="just">
              <a:spcAft>
                <a:spcPts val="0"/>
              </a:spcAft>
            </a:pPr>
            <a:r>
              <a:rPr lang="en-US" altLang="zh-CN" sz="2800" b="1" kern="100" dirty="0">
                <a:solidFill>
                  <a:srgbClr val="000099"/>
                </a:solidFill>
                <a:latin typeface="SimHei" panose="02010609060101010101" pitchFamily="49" charset="-122"/>
                <a:ea typeface="SimSun" panose="02010600030101010101" pitchFamily="2" charset="-122"/>
                <a:cs typeface="Times New Roman" panose="02020603050405020304" pitchFamily="18" charset="0"/>
              </a:rPr>
              <a:t>4.3. </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否认耶稣的道成肉身。</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solidFill>
                <a:srgbClr val="000099"/>
              </a:solidFill>
              <a:latin typeface="SimHei" panose="02010609060101010101" pitchFamily="49" charset="-122"/>
              <a:ea typeface="SimSun" panose="02010600030101010101" pitchFamily="2" charset="-122"/>
              <a:cs typeface="Times New Roman" panose="02020603050405020304" pitchFamily="18" charset="0"/>
            </a:endParaRPr>
          </a:p>
          <a:p>
            <a:pPr algn="just">
              <a:spcAft>
                <a:spcPts val="0"/>
              </a:spcAft>
            </a:pPr>
            <a:r>
              <a:rPr lang="en-US" altLang="zh-CN" sz="2800" b="1" kern="100" dirty="0">
                <a:solidFill>
                  <a:srgbClr val="000099"/>
                </a:solidFill>
                <a:latin typeface="SimHei" panose="02010609060101010101" pitchFamily="49" charset="-122"/>
                <a:ea typeface="SimSun" panose="02010600030101010101" pitchFamily="2" charset="-122"/>
                <a:cs typeface="Times New Roman" panose="02020603050405020304" pitchFamily="18" charset="0"/>
              </a:rPr>
              <a:t>4.4. </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否认并反对《父与子》的信仰 </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solidFill>
                <a:srgbClr val="000099"/>
              </a:solidFill>
              <a:latin typeface="SimHei" panose="02010609060101010101" pitchFamily="49" charset="-122"/>
              <a:ea typeface="SimSun" panose="02010600030101010101" pitchFamily="2" charset="-122"/>
              <a:cs typeface="Times New Roman" panose="02020603050405020304" pitchFamily="18" charset="0"/>
            </a:endParaRPr>
          </a:p>
          <a:p>
            <a:pPr algn="just">
              <a:spcAft>
                <a:spcPts val="0"/>
              </a:spcAft>
            </a:pPr>
            <a:r>
              <a:rPr lang="en-US" altLang="zh-CN" sz="2800" b="1" kern="100" dirty="0">
                <a:solidFill>
                  <a:srgbClr val="000099"/>
                </a:solidFill>
                <a:latin typeface="SimHei" panose="02010609060101010101" pitchFamily="49" charset="-122"/>
                <a:ea typeface="SimSun" panose="02010600030101010101" pitchFamily="2" charset="-122"/>
                <a:cs typeface="Times New Roman" panose="02020603050405020304" pitchFamily="18" charset="0"/>
              </a:rPr>
              <a:t>4.5</a:t>
            </a: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否认从神生（重生）</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00388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https://upload.wikimedia.org/wikipedia/commons/thumb/9/92/Kudurru_Melishipak_Louvre_Sb23_n02.jpg/220px-Kudurru_Melishipak_Louvre_Sb23_n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38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9" name="TextBox 2"/>
          <p:cNvSpPr txBox="1">
            <a:spLocks noChangeArrowheads="1"/>
          </p:cNvSpPr>
          <p:nvPr/>
        </p:nvSpPr>
        <p:spPr bwMode="auto">
          <a:xfrm>
            <a:off x="4572000" y="5788025"/>
            <a:ext cx="5791200" cy="954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zh-CN" altLang="en-US" b="1" dirty="0">
                <a:solidFill>
                  <a:srgbClr val="FF0000"/>
                </a:solidFill>
                <a:latin typeface="Arial" panose="020B0604020202020204" pitchFamily="34" charset="0"/>
                <a:ea typeface="宋体" panose="02010600030101010101" pitchFamily="2" charset="-122"/>
              </a:rPr>
              <a:t>巴比伦王尼布加尼撒用的徽号</a:t>
            </a:r>
            <a:endParaRPr lang="en-US" altLang="zh-CN" b="1" dirty="0">
              <a:solidFill>
                <a:srgbClr val="FF0000"/>
              </a:solidFill>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b="1" dirty="0">
                <a:latin typeface="Arial" panose="020B0604020202020204" pitchFamily="34" charset="0"/>
                <a:ea typeface="宋体" panose="02010600030101010101" pitchFamily="2" charset="-122"/>
              </a:rPr>
              <a:t>新月，明亮的星，金星（早晨之子）</a:t>
            </a:r>
          </a:p>
        </p:txBody>
      </p:sp>
      <p:sp>
        <p:nvSpPr>
          <p:cNvPr id="604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B5431934-460A-403B-8883-52F27EFDBD15}"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50</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113556353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https://upload.wikimedia.org/wikipedia/commons/thumb/d/d1/Hayton_BNF886_9v.jpg/509px-Hayton_BNF886_9v.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3837" y="-368300"/>
            <a:ext cx="9107488" cy="521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3" name="TextBox 2"/>
          <p:cNvSpPr txBox="1">
            <a:spLocks noChangeArrowheads="1"/>
          </p:cNvSpPr>
          <p:nvPr/>
        </p:nvSpPr>
        <p:spPr bwMode="auto">
          <a:xfrm>
            <a:off x="1560514" y="5181600"/>
            <a:ext cx="910748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zh-CN" altLang="en-US" b="1">
                <a:latin typeface="Arial" panose="020B0604020202020204" pitchFamily="34" charset="0"/>
                <a:ea typeface="宋体" panose="02010600030101010101" pitchFamily="2" charset="-122"/>
              </a:rPr>
              <a:t>第二任哈里发奥马（</a:t>
            </a:r>
            <a:r>
              <a:rPr lang="en-US" altLang="zh-CN" b="1">
                <a:latin typeface="Arial" panose="020B0604020202020204" pitchFamily="34" charset="0"/>
                <a:ea typeface="宋体" panose="02010600030101010101" pitchFamily="2" charset="-122"/>
              </a:rPr>
              <a:t>AD</a:t>
            </a:r>
            <a:r>
              <a:rPr lang="en-US" altLang="zh-CN">
                <a:latin typeface="Arial" panose="020B0604020202020204" pitchFamily="34" charset="0"/>
                <a:ea typeface="宋体" panose="02010600030101010101" pitchFamily="2" charset="-122"/>
              </a:rPr>
              <a:t>591</a:t>
            </a:r>
            <a:r>
              <a:rPr lang="zh-CN" altLang="en-US">
                <a:latin typeface="Arial" panose="020B0604020202020204" pitchFamily="34" charset="0"/>
                <a:ea typeface="宋体" panose="02010600030101010101" pitchFamily="2" charset="-122"/>
              </a:rPr>
              <a:t>－</a:t>
            </a:r>
            <a:r>
              <a:rPr lang="en-US" altLang="zh-CN">
                <a:latin typeface="Arial" panose="020B0604020202020204" pitchFamily="34" charset="0"/>
                <a:ea typeface="宋体" panose="02010600030101010101" pitchFamily="2" charset="-122"/>
              </a:rPr>
              <a:t>644</a:t>
            </a:r>
            <a:r>
              <a:rPr lang="zh-CN" altLang="en-US">
                <a:latin typeface="Arial" panose="020B0604020202020204" pitchFamily="34" charset="0"/>
                <a:ea typeface="宋体" panose="02010600030101010101" pitchFamily="2" charset="-122"/>
              </a:rPr>
              <a:t>）</a:t>
            </a:r>
            <a:r>
              <a:rPr lang="zh-CN" altLang="en-US" b="1">
                <a:latin typeface="Arial" panose="020B0604020202020204" pitchFamily="34" charset="0"/>
                <a:ea typeface="宋体" panose="02010600030101010101" pitchFamily="2" charset="-122"/>
              </a:rPr>
              <a:t>，开始用新月做徽号。</a:t>
            </a:r>
            <a:endParaRPr lang="en-US" altLang="zh-CN" b="1">
              <a:latin typeface="Arial" panose="020B0604020202020204" pitchFamily="34" charset="0"/>
              <a:ea typeface="宋体" panose="02010600030101010101" pitchFamily="2" charset="-122"/>
            </a:endParaRPr>
          </a:p>
          <a:p>
            <a:pPr algn="ctr" eaLnBrk="1" hangingPunct="1">
              <a:lnSpc>
                <a:spcPct val="100000"/>
              </a:lnSpc>
              <a:spcBef>
                <a:spcPct val="0"/>
              </a:spcBef>
              <a:buFontTx/>
              <a:buNone/>
            </a:pPr>
            <a:r>
              <a:rPr lang="zh-CN" altLang="en-US" b="1">
                <a:latin typeface="Arial" panose="020B0604020202020204" pitchFamily="34" charset="0"/>
                <a:ea typeface="宋体" panose="02010600030101010101" pitchFamily="2" charset="-122"/>
              </a:rPr>
              <a:t>中世纪的穆斯林（</a:t>
            </a:r>
            <a:r>
              <a:rPr lang="en-US" altLang="zh-CN" b="1">
                <a:latin typeface="Arial" panose="020B0604020202020204" pitchFamily="34" charset="0"/>
                <a:ea typeface="宋体" panose="02010600030101010101" pitchFamily="2" charset="-122"/>
              </a:rPr>
              <a:t>13</a:t>
            </a:r>
            <a:r>
              <a:rPr lang="zh-CN" altLang="en-US" b="1">
                <a:latin typeface="Arial" panose="020B0604020202020204" pitchFamily="34" charset="0"/>
                <a:ea typeface="宋体" panose="02010600030101010101" pitchFamily="2" charset="-122"/>
              </a:rPr>
              <a:t>世纪）已经开始用</a:t>
            </a:r>
            <a:endParaRPr lang="en-US" altLang="zh-CN" b="1">
              <a:latin typeface="Arial" panose="020B0604020202020204" pitchFamily="34" charset="0"/>
              <a:ea typeface="宋体" panose="02010600030101010101" pitchFamily="2" charset="-122"/>
            </a:endParaRPr>
          </a:p>
          <a:p>
            <a:pPr algn="ctr" eaLnBrk="1" hangingPunct="1">
              <a:lnSpc>
                <a:spcPct val="100000"/>
              </a:lnSpc>
              <a:spcBef>
                <a:spcPct val="0"/>
              </a:spcBef>
              <a:buFontTx/>
              <a:buNone/>
            </a:pPr>
            <a:r>
              <a:rPr lang="en-US" altLang="zh-CN" b="1">
                <a:latin typeface="Arial" panose="020B0604020202020204" pitchFamily="34" charset="0"/>
                <a:ea typeface="宋体" panose="02010600030101010101" pitchFamily="2" charset="-122"/>
              </a:rPr>
              <a:t>『</a:t>
            </a:r>
            <a:r>
              <a:rPr lang="zh-CN" altLang="en-US" b="1">
                <a:latin typeface="Arial" panose="020B0604020202020204" pitchFamily="34" charset="0"/>
                <a:ea typeface="宋体" panose="02010600030101010101" pitchFamily="2" charset="-122"/>
              </a:rPr>
              <a:t>新月与明亮的星</a:t>
            </a:r>
            <a:r>
              <a:rPr lang="en-US" altLang="zh-CN" b="1">
                <a:latin typeface="Arial" panose="020B0604020202020204" pitchFamily="34" charset="0"/>
                <a:ea typeface="宋体" panose="02010600030101010101" pitchFamily="2" charset="-122"/>
              </a:rPr>
              <a:t>』</a:t>
            </a:r>
            <a:r>
              <a:rPr lang="zh-CN" altLang="en-US" b="1">
                <a:latin typeface="Arial" panose="020B0604020202020204" pitchFamily="34" charset="0"/>
                <a:ea typeface="宋体" panose="02010600030101010101" pitchFamily="2" charset="-122"/>
              </a:rPr>
              <a:t>作战旗，奥图曼王朝达到高峰</a:t>
            </a:r>
          </a:p>
        </p:txBody>
      </p:sp>
      <p:sp>
        <p:nvSpPr>
          <p:cNvPr id="6144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9D2CB42-3445-4F2D-9116-5602413B01CF}"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51</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3110677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A76594FB-439F-44B3-8D66-EC5A9725EFDB}"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52</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83976" name="Rectangle 8"/>
          <p:cNvSpPr>
            <a:spLocks noGrp="1" noChangeArrowheads="1"/>
          </p:cNvSpPr>
          <p:nvPr>
            <p:ph type="title" idx="4294967295"/>
          </p:nvPr>
        </p:nvSpPr>
        <p:spPr>
          <a:xfrm>
            <a:off x="1524001" y="-381000"/>
            <a:ext cx="7546975" cy="1431925"/>
          </a:xfrm>
          <a:effectLst>
            <a:outerShdw dist="35921" dir="2700000" algn="ctr" rotWithShape="0">
              <a:schemeClr val="folHlink"/>
            </a:outerShdw>
          </a:effectLst>
        </p:spPr>
        <p:txBody>
          <a:bodyPr rtlCol="0">
            <a:normAutofit/>
          </a:bodyPr>
          <a:lstStyle/>
          <a:p>
            <a:pPr>
              <a:defRPr/>
            </a:pPr>
            <a:r>
              <a:rPr lang="en-US" altLang="en-US" b="1">
                <a:solidFill>
                  <a:srgbClr val="FF3300"/>
                </a:solidFill>
                <a:effectLst>
                  <a:outerShdw blurRad="38100" dist="38100" dir="2700000" algn="tl">
                    <a:srgbClr val="000000"/>
                  </a:outerShdw>
                </a:effectLst>
              </a:rPr>
              <a:t>    </a:t>
            </a:r>
            <a:r>
              <a:rPr lang="zh-CN" altLang="en-US" b="1">
                <a:effectLst>
                  <a:outerShdw blurRad="38100" dist="38100" dir="2700000" algn="tl">
                    <a:srgbClr val="FFFFFF"/>
                  </a:outerShdw>
                </a:effectLst>
                <a:latin typeface="宋体" panose="02010600030101010101" pitchFamily="2" charset="-122"/>
                <a:ea typeface="宋体" panose="02010600030101010101" pitchFamily="2" charset="-122"/>
              </a:rPr>
              <a:t>那一个是属伊斯兰的</a:t>
            </a:r>
            <a:r>
              <a:rPr lang="en-US" altLang="zh-CN" b="1">
                <a:effectLst>
                  <a:outerShdw blurRad="38100" dist="38100" dir="2700000" algn="tl">
                    <a:srgbClr val="FFFFFF"/>
                  </a:outerShdw>
                </a:effectLst>
                <a:latin typeface="宋体" panose="02010600030101010101" pitchFamily="2" charset="-122"/>
                <a:ea typeface="宋体" panose="02010600030101010101" pitchFamily="2" charset="-122"/>
              </a:rPr>
              <a:t>?</a:t>
            </a:r>
            <a:endParaRPr lang="el-GR" altLang="en-US" b="1">
              <a:effectLst>
                <a:outerShdw blurRad="38100" dist="38100" dir="2700000" algn="tl">
                  <a:srgbClr val="FFFFFF"/>
                </a:outerShdw>
              </a:effectLst>
              <a:latin typeface="宋体" panose="02010600030101010101" pitchFamily="2" charset="-122"/>
              <a:ea typeface="宋体" panose="02010600030101010101" pitchFamily="2" charset="-122"/>
            </a:endParaRPr>
          </a:p>
        </p:txBody>
      </p:sp>
      <p:pic>
        <p:nvPicPr>
          <p:cNvPr id="62468" name="Picture 4" descr="islam-harran-2000bc-sin-sign"/>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1524000" y="1752600"/>
            <a:ext cx="2209800" cy="4876800"/>
          </a:xfrm>
          <a:solidFill>
            <a:schemeClr val="accent1"/>
          </a:solidFill>
          <a:effectLst>
            <a:outerShdw dist="35921" dir="2700000" algn="ctr" rotWithShape="0">
              <a:schemeClr val="tx1"/>
            </a:outerShdw>
          </a:effectLst>
        </p:spPr>
      </p:pic>
      <p:pic>
        <p:nvPicPr>
          <p:cNvPr id="62469" name="Picture 7" descr="islam-moon-on-mosque"/>
          <p:cNvPicPr>
            <a:picLocks noGrp="1" noChangeAspect="1" noChangeArrowheads="1"/>
          </p:cNvPicPr>
          <p:nvPr>
            <p:ph sz="half" idx="4294967295"/>
          </p:nvPr>
        </p:nvPicPr>
        <p:blipFill>
          <a:blip r:embed="rId4">
            <a:extLst>
              <a:ext uri="{28A0092B-C50C-407E-A947-70E740481C1C}">
                <a14:useLocalDpi xmlns:a14="http://schemas.microsoft.com/office/drawing/2010/main" val="0"/>
              </a:ext>
            </a:extLst>
          </a:blip>
          <a:srcRect/>
          <a:stretch>
            <a:fillRect/>
          </a:stretch>
        </p:blipFill>
        <p:spPr>
          <a:xfrm>
            <a:off x="8662988" y="1066800"/>
            <a:ext cx="2005012" cy="5791200"/>
          </a:xfrm>
          <a:effectLst>
            <a:outerShdw dist="35921" dir="2700000" algn="ctr" rotWithShape="0">
              <a:schemeClr val="tx1"/>
            </a:outerShdw>
          </a:effectLst>
        </p:spPr>
      </p:pic>
      <p:pic>
        <p:nvPicPr>
          <p:cNvPr id="62470" name="Picture 12" descr="DSCF0083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495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8" name="Text Box 10"/>
          <p:cNvSpPr txBox="1">
            <a:spLocks noChangeArrowheads="1"/>
          </p:cNvSpPr>
          <p:nvPr/>
        </p:nvSpPr>
        <p:spPr bwMode="auto">
          <a:xfrm>
            <a:off x="3733800" y="2114550"/>
            <a:ext cx="2057400" cy="4586288"/>
          </a:xfrm>
          <a:prstGeom prst="rect">
            <a:avLst/>
          </a:prstGeom>
          <a:solidFill>
            <a:srgbClr val="FFFF99"/>
          </a:solidFill>
          <a:ln w="9525">
            <a:solidFill>
              <a:srgbClr val="FF3300"/>
            </a:solidFill>
            <a:miter lim="800000"/>
            <a:headEnd/>
            <a:tailEnd/>
          </a:ln>
          <a:effectLst>
            <a:outerShdw dist="35921" dir="2700000" algn="ctr" rotWithShape="0">
              <a:schemeClr val="tx1"/>
            </a:outerShdw>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b="1">
                <a:solidFill>
                  <a:srgbClr val="FF3300"/>
                </a:solidFill>
                <a:effectLst>
                  <a:outerShdw blurRad="38100" dist="38100" dir="2700000" algn="tl">
                    <a:srgbClr val="000000"/>
                  </a:outerShdw>
                </a:effectLst>
                <a:ea typeface="宋体" pitchFamily="2" charset="-122"/>
                <a:cs typeface="Arial" pitchFamily="34" charset="0"/>
              </a:rPr>
              <a:t>巴比伦巴力神的柱像</a:t>
            </a:r>
            <a:r>
              <a:rPr lang="zh-CN" altLang="en-US" b="1">
                <a:ea typeface="宋体" pitchFamily="2" charset="-122"/>
                <a:cs typeface="Arial" pitchFamily="34" charset="0"/>
              </a:rPr>
              <a:t>“他们在各高冈上，各青翠树下筑坛，立柱像和木偶”</a:t>
            </a:r>
            <a:r>
              <a:rPr lang="zh-CN" altLang="en-US" b="1">
                <a:solidFill>
                  <a:srgbClr val="000099"/>
                </a:solidFill>
                <a:effectLst>
                  <a:outerShdw blurRad="38100" dist="38100" dir="2700000" algn="tl">
                    <a:srgbClr val="000000"/>
                  </a:outerShdw>
                </a:effectLst>
                <a:ea typeface="宋体" pitchFamily="2" charset="-122"/>
                <a:cs typeface="Arial" pitchFamily="34" charset="0"/>
              </a:rPr>
              <a:t>王上</a:t>
            </a:r>
            <a:r>
              <a:rPr lang="en-US" altLang="zh-CN" b="1">
                <a:solidFill>
                  <a:srgbClr val="000099"/>
                </a:solidFill>
                <a:effectLst>
                  <a:outerShdw blurRad="38100" dist="38100" dir="2700000" algn="tl">
                    <a:srgbClr val="000000"/>
                  </a:outerShdw>
                </a:effectLst>
                <a:ea typeface="宋体" pitchFamily="2" charset="-122"/>
                <a:cs typeface="Arial" pitchFamily="34" charset="0"/>
              </a:rPr>
              <a:t>14:23</a:t>
            </a:r>
            <a:endParaRPr lang="zh-CN" altLang="en-US" sz="3600" b="1">
              <a:solidFill>
                <a:srgbClr val="000099"/>
              </a:solidFill>
              <a:effectLst>
                <a:outerShdw blurRad="38100" dist="38100" dir="2700000" algn="tl">
                  <a:srgbClr val="000000"/>
                </a:outerShdw>
              </a:effectLst>
              <a:ea typeface="宋体" pitchFamily="2" charset="-122"/>
              <a:cs typeface="Arial" pitchFamily="34" charset="0"/>
            </a:endParaRPr>
          </a:p>
        </p:txBody>
      </p:sp>
      <p:sp>
        <p:nvSpPr>
          <p:cNvPr id="83979" name="Text Box 11"/>
          <p:cNvSpPr txBox="1">
            <a:spLocks noChangeArrowheads="1"/>
          </p:cNvSpPr>
          <p:nvPr/>
        </p:nvSpPr>
        <p:spPr bwMode="auto">
          <a:xfrm>
            <a:off x="6781800" y="2457451"/>
            <a:ext cx="2133600" cy="2308225"/>
          </a:xfrm>
          <a:prstGeom prst="rect">
            <a:avLst/>
          </a:prstGeom>
          <a:solidFill>
            <a:srgbClr val="FFFF99"/>
          </a:solidFill>
          <a:ln w="57150" cmpd="thickThin">
            <a:solidFill>
              <a:srgbClr val="FF0000"/>
            </a:solidFill>
            <a:miter lim="800000"/>
            <a:headEnd/>
            <a:tailEnd/>
          </a:ln>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sz="3600" b="1">
                <a:solidFill>
                  <a:srgbClr val="000099"/>
                </a:solidFill>
                <a:effectLst>
                  <a:outerShdw blurRad="38100" dist="38100" dir="2700000" algn="tl">
                    <a:srgbClr val="000000"/>
                  </a:outerShdw>
                </a:effectLst>
                <a:ea typeface="宋体" pitchFamily="2" charset="-122"/>
                <a:cs typeface="Arial" pitchFamily="34" charset="0"/>
              </a:rPr>
              <a:t>伊斯兰清真寺旗桿与方尖石塔</a:t>
            </a:r>
          </a:p>
        </p:txBody>
      </p:sp>
      <p:sp>
        <p:nvSpPr>
          <p:cNvPr id="62473" name="Line 13"/>
          <p:cNvSpPr>
            <a:spLocks noChangeShapeType="1"/>
          </p:cNvSpPr>
          <p:nvPr/>
        </p:nvSpPr>
        <p:spPr bwMode="auto">
          <a:xfrm flipH="1">
            <a:off x="3048000" y="1752600"/>
            <a:ext cx="3200400" cy="762000"/>
          </a:xfrm>
          <a:prstGeom prst="line">
            <a:avLst/>
          </a:prstGeom>
          <a:noFill/>
          <a:ln w="76200">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2474" name="Line 14"/>
          <p:cNvSpPr>
            <a:spLocks noChangeShapeType="1"/>
          </p:cNvSpPr>
          <p:nvPr/>
        </p:nvSpPr>
        <p:spPr bwMode="auto">
          <a:xfrm>
            <a:off x="6477000" y="1676400"/>
            <a:ext cx="2895600" cy="1143000"/>
          </a:xfrm>
          <a:prstGeom prst="line">
            <a:avLst/>
          </a:prstGeom>
          <a:noFill/>
          <a:ln w="76200">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2475" name="Line 16"/>
          <p:cNvSpPr>
            <a:spLocks noChangeShapeType="1"/>
          </p:cNvSpPr>
          <p:nvPr/>
        </p:nvSpPr>
        <p:spPr bwMode="auto">
          <a:xfrm>
            <a:off x="3048000" y="2209800"/>
            <a:ext cx="6629400" cy="152400"/>
          </a:xfrm>
          <a:prstGeom prst="line">
            <a:avLst/>
          </a:prstGeom>
          <a:noFill/>
          <a:ln w="76200">
            <a:solidFill>
              <a:srgbClr val="C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pic>
        <p:nvPicPr>
          <p:cNvPr id="12" name="Picture 11" descr="islam-harran-2000bc-sin-sign"/>
          <p:cNvPicPr/>
          <p:nvPr/>
        </p:nvPicPr>
        <p:blipFill>
          <a:blip r:embed="rId3">
            <a:extLst>
              <a:ext uri="{28A0092B-C50C-407E-A947-70E740481C1C}">
                <a14:useLocalDpi xmlns:a14="http://schemas.microsoft.com/office/drawing/2010/main" val="0"/>
              </a:ext>
            </a:extLst>
          </a:blip>
          <a:srcRect/>
          <a:stretch>
            <a:fillRect/>
          </a:stretch>
        </p:blipFill>
        <p:spPr>
          <a:xfrm>
            <a:off x="1441131" y="2114550"/>
            <a:ext cx="1680846" cy="4222750"/>
          </a:xfrm>
          <a:prstGeom prst="rect">
            <a:avLst/>
          </a:prstGeom>
          <a:solidFill>
            <a:schemeClr val="accent1"/>
          </a:solidFill>
          <a:effectLst>
            <a:outerShdw dist="35921" dir="2700000" algn="ctr" rotWithShape="0">
              <a:schemeClr val="tx1"/>
            </a:outerShdw>
          </a:effectLst>
        </p:spPr>
      </p:pic>
      <p:pic>
        <p:nvPicPr>
          <p:cNvPr id="13" name="Picture 12" descr="islam-moon-on-mosque"/>
          <p:cNvPicPr/>
          <p:nvPr/>
        </p:nvPicPr>
        <p:blipFill>
          <a:blip r:embed="rId4">
            <a:extLst>
              <a:ext uri="{28A0092B-C50C-407E-A947-70E740481C1C}">
                <a14:useLocalDpi xmlns:a14="http://schemas.microsoft.com/office/drawing/2010/main" val="0"/>
              </a:ext>
            </a:extLst>
          </a:blip>
          <a:srcRect/>
          <a:stretch>
            <a:fillRect/>
          </a:stretch>
        </p:blipFill>
        <p:spPr>
          <a:xfrm>
            <a:off x="9120187" y="2419350"/>
            <a:ext cx="1538287" cy="4095750"/>
          </a:xfrm>
          <a:prstGeom prst="rect">
            <a:avLst/>
          </a:prstGeom>
          <a:effectLst>
            <a:outerShdw dist="35921" dir="2700000" algn="ctr" rotWithShape="0">
              <a:schemeClr val="tx1"/>
            </a:outerShdw>
          </a:effectLst>
        </p:spPr>
      </p:pic>
    </p:spTree>
    <p:extLst>
      <p:ext uri="{BB962C8B-B14F-4D97-AF65-F5344CB8AC3E}">
        <p14:creationId xmlns:p14="http://schemas.microsoft.com/office/powerpoint/2010/main" val="1049701580"/>
      </p:ext>
    </p:extLst>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83976"/>
                                        </p:tgtEl>
                                        <p:attrNameLst>
                                          <p:attrName>style.visibility</p:attrName>
                                        </p:attrNameLst>
                                      </p:cBhvr>
                                      <p:to>
                                        <p:strVal val="visible"/>
                                      </p:to>
                                    </p:set>
                                    <p:anim calcmode="lin" valueType="num">
                                      <p:cBhvr additive="base">
                                        <p:cTn id="7" dur="800" fill="hold">
                                          <p:stCondLst>
                                            <p:cond delay="0"/>
                                          </p:stCondLst>
                                        </p:cTn>
                                        <p:tgtEl>
                                          <p:spTgt spid="83976"/>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8397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6A5A16BF-4E4A-4E95-AC20-60264CD29F39}"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53</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645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838200"/>
            <a:ext cx="8001000" cy="386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4516" name="TextBox 1"/>
          <p:cNvSpPr txBox="1">
            <a:spLocks noChangeArrowheads="1"/>
          </p:cNvSpPr>
          <p:nvPr/>
        </p:nvSpPr>
        <p:spPr bwMode="auto">
          <a:xfrm>
            <a:off x="3505200" y="4705350"/>
            <a:ext cx="5181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zh-CN" altLang="en-US" sz="3600" b="1" dirty="0">
                <a:latin typeface="Arial" panose="020B0604020202020204" pitchFamily="34" charset="0"/>
                <a:ea typeface="宋体" panose="02010600030101010101" pitchFamily="2" charset="-122"/>
              </a:rPr>
              <a:t>伊教通用的徽号宗教：新月与明亮的星</a:t>
            </a:r>
            <a:endParaRPr lang="en-US" altLang="zh-CN" sz="3600" b="1"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3396721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86CAE6D9-80E9-442C-9BC0-B25A0DEC9768}"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54</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130052" name="矩形 3"/>
          <p:cNvSpPr>
            <a:spLocks noChangeArrowheads="1"/>
          </p:cNvSpPr>
          <p:nvPr/>
        </p:nvSpPr>
        <p:spPr bwMode="auto">
          <a:xfrm>
            <a:off x="1524000" y="3124200"/>
            <a:ext cx="89916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en-US" altLang="en-US" sz="3600">
                <a:cs typeface="Arial" panose="020B0604020202020204" pitchFamily="34" charset="0"/>
              </a:rPr>
              <a:t> </a:t>
            </a:r>
            <a:r>
              <a:rPr lang="zh-CN" altLang="en-US" sz="3600" b="1">
                <a:solidFill>
                  <a:srgbClr val="FF0000"/>
                </a:solidFill>
                <a:cs typeface="Arial" panose="020B0604020202020204" pitchFamily="34" charset="0"/>
              </a:rPr>
              <a:t>圣经有启示我们谁是明亮的星吗？</a:t>
            </a:r>
            <a:endParaRPr lang="en-US" altLang="zh-CN" sz="3600" b="1">
              <a:solidFill>
                <a:srgbClr val="FF0000"/>
              </a:solidFill>
              <a:cs typeface="Arial" panose="020B0604020202020204" pitchFamily="34" charset="0"/>
            </a:endParaRPr>
          </a:p>
          <a:p>
            <a:pPr eaLnBrk="1" hangingPunct="1">
              <a:defRPr/>
            </a:pPr>
            <a:r>
              <a:rPr lang="zh-CN" altLang="en-US" sz="3600" b="1">
                <a:cs typeface="Arial" panose="020B0604020202020204" pitchFamily="34" charset="0"/>
              </a:rPr>
              <a:t>赛</a:t>
            </a:r>
            <a:r>
              <a:rPr lang="en-US" altLang="en-US" sz="3600" b="1">
                <a:cs typeface="Arial" panose="020B0604020202020204" pitchFamily="34" charset="0"/>
              </a:rPr>
              <a:t>14:12  </a:t>
            </a:r>
            <a:r>
              <a:rPr lang="zh-CN" altLang="en-US" sz="3600" b="1">
                <a:solidFill>
                  <a:srgbClr val="000099"/>
                </a:solidFill>
                <a:cs typeface="Arial" panose="020B0604020202020204" pitchFamily="34" charset="0"/>
              </a:rPr>
              <a:t>明亮之星（</a:t>
            </a:r>
            <a:r>
              <a:rPr lang="en-US" altLang="zh-CN" sz="3600" b="1">
                <a:solidFill>
                  <a:srgbClr val="000099"/>
                </a:solidFill>
                <a:cs typeface="Arial" panose="020B0604020202020204" pitchFamily="34" charset="0"/>
              </a:rPr>
              <a:t>Lucifer)</a:t>
            </a:r>
            <a:r>
              <a:rPr lang="zh-CN" altLang="en-US" sz="3600" b="1">
                <a:solidFill>
                  <a:srgbClr val="000099"/>
                </a:solidFill>
                <a:cs typeface="Arial" panose="020B0604020202020204" pitchFamily="34" charset="0"/>
              </a:rPr>
              <a:t>，早晨之子啊，你何竟从天坠落？你这攻败列国的何竟被砍倒在地上？</a:t>
            </a:r>
            <a:r>
              <a:rPr lang="en-US" altLang="zh-CN" sz="3600" b="1">
                <a:solidFill>
                  <a:srgbClr val="000099"/>
                </a:solidFill>
                <a:cs typeface="Arial" panose="020B0604020202020204" pitchFamily="34" charset="0"/>
              </a:rPr>
              <a:t> </a:t>
            </a:r>
          </a:p>
          <a:p>
            <a:pPr eaLnBrk="1" hangingPunct="1">
              <a:defRPr/>
            </a:pPr>
            <a:r>
              <a:rPr lang="zh-CN" altLang="en-US" sz="3600" b="1">
                <a:effectLst>
                  <a:outerShdw blurRad="38100" dist="38100" dir="2700000" algn="tl">
                    <a:srgbClr val="FFFFFF"/>
                  </a:outerShdw>
                </a:effectLst>
                <a:latin typeface="宋体" panose="02010600030101010101" pitchFamily="2" charset="-122"/>
                <a:cs typeface="Arial" panose="020B0604020202020204" pitchFamily="34" charset="0"/>
              </a:rPr>
              <a:t>路</a:t>
            </a:r>
            <a:r>
              <a:rPr lang="en-US" altLang="zh-CN" sz="3600" b="1">
                <a:effectLst>
                  <a:outerShdw blurRad="38100" dist="38100" dir="2700000" algn="tl">
                    <a:srgbClr val="FFFFFF"/>
                  </a:outerShdw>
                </a:effectLst>
                <a:latin typeface="宋体" panose="02010600030101010101" pitchFamily="2" charset="-122"/>
                <a:cs typeface="Arial" panose="020B0604020202020204" pitchFamily="34" charset="0"/>
              </a:rPr>
              <a:t>10:18 </a:t>
            </a:r>
            <a:r>
              <a:rPr lang="zh-CN" altLang="en-US" sz="3600" b="1">
                <a:solidFill>
                  <a:srgbClr val="000099"/>
                </a:solidFill>
                <a:effectLst>
                  <a:outerShdw blurRad="38100" dist="38100" dir="2700000" algn="tl">
                    <a:srgbClr val="000000"/>
                  </a:outerShdw>
                </a:effectLst>
                <a:latin typeface="宋体" panose="02010600030101010101" pitchFamily="2" charset="-122"/>
                <a:cs typeface="Arial" panose="020B0604020202020204" pitchFamily="34" charset="0"/>
              </a:rPr>
              <a:t>耶稣对他们说：「我曾看见撒但从天上坠落，像闪电一样。</a:t>
            </a:r>
            <a:endParaRPr lang="en-US" altLang="en-US" sz="3600" b="1">
              <a:solidFill>
                <a:srgbClr val="000099"/>
              </a:solidFill>
              <a:cs typeface="Arial" panose="020B0604020202020204" pitchFamily="34" charset="0"/>
            </a:endParaRPr>
          </a:p>
        </p:txBody>
      </p:sp>
      <p:pic>
        <p:nvPicPr>
          <p:cNvPr id="6554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0"/>
            <a:ext cx="7924800"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32397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4E9218F-93EC-46D1-ADC5-0C96C5351D60}"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55</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6656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1" y="152401"/>
            <a:ext cx="7980363" cy="3052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6564" name="TextBox 3"/>
          <p:cNvSpPr txBox="1">
            <a:spLocks noChangeArrowheads="1"/>
          </p:cNvSpPr>
          <p:nvPr/>
        </p:nvSpPr>
        <p:spPr bwMode="auto">
          <a:xfrm>
            <a:off x="2057400" y="3505201"/>
            <a:ext cx="7467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600" b="1" dirty="0">
                <a:latin typeface="Microsoft JhengHei" panose="020B0604030504040204" pitchFamily="34" charset="-120"/>
                <a:ea typeface="Microsoft JhengHei" panose="020B0604030504040204" pitchFamily="34" charset="-120"/>
                <a:cs typeface="Arial" panose="020B0604020202020204" pitchFamily="34" charset="0"/>
              </a:rPr>
              <a:t>明亮之星</a:t>
            </a:r>
            <a:r>
              <a:rPr lang="en-US" altLang="zh-CN" sz="3600" b="1" dirty="0">
                <a:latin typeface="Microsoft JhengHei" panose="020B0604030504040204" pitchFamily="34" charset="-120"/>
                <a:ea typeface="Microsoft JhengHei" panose="020B0604030504040204" pitchFamily="34" charset="-120"/>
                <a:cs typeface="Arial" panose="020B0604020202020204" pitchFamily="34" charset="0"/>
              </a:rPr>
              <a:t>=</a:t>
            </a:r>
            <a:r>
              <a:rPr lang="zh-CN" altLang="en-US" sz="3600" b="1" dirty="0">
                <a:latin typeface="Microsoft JhengHei" panose="020B0604030504040204" pitchFamily="34" charset="-120"/>
                <a:ea typeface="Microsoft JhengHei" panose="020B0604030504040204" pitchFamily="34" charset="-120"/>
                <a:cs typeface="Arial" panose="020B0604020202020204" pitchFamily="34" charset="0"/>
              </a:rPr>
              <a:t>希伯来文</a:t>
            </a:r>
            <a:r>
              <a:rPr lang="en-US" altLang="zh-CN" sz="3600" b="1" dirty="0">
                <a:latin typeface="Microsoft JhengHei" panose="020B0604030504040204" pitchFamily="34" charset="-120"/>
                <a:ea typeface="Microsoft JhengHei" panose="020B0604030504040204" pitchFamily="34" charset="-120"/>
                <a:cs typeface="Arial" panose="020B0604020202020204" pitchFamily="34" charset="0"/>
              </a:rPr>
              <a:t>Hey-</a:t>
            </a:r>
            <a:r>
              <a:rPr lang="en-US" altLang="zh-CN" sz="3600" b="1" dirty="0" err="1">
                <a:latin typeface="Microsoft JhengHei" panose="020B0604030504040204" pitchFamily="34" charset="-120"/>
                <a:ea typeface="Microsoft JhengHei" panose="020B0604030504040204" pitchFamily="34" charset="-120"/>
                <a:cs typeface="Arial" panose="020B0604020202020204" pitchFamily="34" charset="0"/>
              </a:rPr>
              <a:t>lel</a:t>
            </a:r>
            <a:endParaRPr lang="en-US" altLang="en-US" sz="3600" b="1" dirty="0">
              <a:latin typeface="Microsoft JhengHei" panose="020B0604030504040204" pitchFamily="34" charset="-120"/>
              <a:ea typeface="Microsoft JhengHei" panose="020B0604030504040204" pitchFamily="34" charset="-120"/>
              <a:cs typeface="Arial" panose="020B0604020202020204" pitchFamily="34" charset="0"/>
            </a:endParaRPr>
          </a:p>
        </p:txBody>
      </p:sp>
    </p:spTree>
    <p:extLst>
      <p:ext uri="{BB962C8B-B14F-4D97-AF65-F5344CB8AC3E}">
        <p14:creationId xmlns:p14="http://schemas.microsoft.com/office/powerpoint/2010/main" val="18190429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10519008-F4DD-47FC-A682-A2D0672055B1}"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56</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6758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914400"/>
            <a:ext cx="7740650" cy="1811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7588" name="TextBox 3"/>
          <p:cNvSpPr txBox="1">
            <a:spLocks noChangeArrowheads="1"/>
          </p:cNvSpPr>
          <p:nvPr/>
        </p:nvSpPr>
        <p:spPr bwMode="auto">
          <a:xfrm>
            <a:off x="2362200" y="3048000"/>
            <a:ext cx="74676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rPr>
              <a:t>在希伯来文是：</a:t>
            </a:r>
            <a:endParaRPr lang="en-US" altLang="zh-CN"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endParaRPr>
          </a:p>
          <a:p>
            <a:pPr eaLnBrk="1" hangingPunct="1">
              <a:lnSpc>
                <a:spcPct val="100000"/>
              </a:lnSpc>
              <a:spcBef>
                <a:spcPct val="0"/>
              </a:spcBef>
              <a:buFontTx/>
              <a:buNone/>
            </a:pPr>
            <a:r>
              <a:rPr lang="en-US" altLang="zh-CN" sz="3600" b="1" dirty="0" err="1">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rPr>
              <a:t>Heylel</a:t>
            </a:r>
            <a:r>
              <a:rPr lang="en-US" altLang="zh-CN"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rPr>
              <a:t> Ben </a:t>
            </a:r>
            <a:r>
              <a:rPr lang="en-US" altLang="zh-CN" sz="3600" b="1" dirty="0" err="1">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rPr>
              <a:t>Shachar</a:t>
            </a:r>
            <a:r>
              <a:rPr lang="zh-CN" altLang="en-US" sz="3600" b="1">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rPr>
              <a:t>（早晨之子）</a:t>
            </a:r>
            <a:endParaRPr lang="en-US" altLang="zh-CN"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endParaRPr>
          </a:p>
          <a:p>
            <a:pPr eaLnBrk="1" hangingPunct="1">
              <a:lnSpc>
                <a:spcPct val="100000"/>
              </a:lnSpc>
              <a:spcBef>
                <a:spcPct val="0"/>
              </a:spcBef>
              <a:buFontTx/>
              <a:buNone/>
            </a:pPr>
            <a:r>
              <a:rPr lang="zh-CN" altLang="en-US"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rPr>
              <a:t>明亮晨星，早晨之子</a:t>
            </a:r>
            <a:endParaRPr lang="en-US" altLang="en-US"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endParaRPr>
          </a:p>
        </p:txBody>
      </p:sp>
    </p:spTree>
    <p:extLst>
      <p:ext uri="{BB962C8B-B14F-4D97-AF65-F5344CB8AC3E}">
        <p14:creationId xmlns:p14="http://schemas.microsoft.com/office/powerpoint/2010/main" val="22376143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7C9D9B5F-ECD2-4D7B-942D-B87C5B76DA21}"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57</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686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1" y="533401"/>
            <a:ext cx="4867275" cy="128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8612" name="TextBox 3"/>
          <p:cNvSpPr txBox="1">
            <a:spLocks noChangeArrowheads="1"/>
          </p:cNvSpPr>
          <p:nvPr/>
        </p:nvSpPr>
        <p:spPr bwMode="auto">
          <a:xfrm>
            <a:off x="2743200" y="2438400"/>
            <a:ext cx="6019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600" b="1">
                <a:latin typeface="Arial" panose="020B0604020202020204" pitchFamily="34" charset="0"/>
                <a:ea typeface="宋体" panose="02010600030101010101" pitchFamily="2" charset="-122"/>
                <a:cs typeface="Arial" panose="020B0604020202020204" pitchFamily="34" charset="0"/>
              </a:rPr>
              <a:t>在阿拉伯文里，也有一个同音的字： </a:t>
            </a:r>
            <a:r>
              <a:rPr lang="en-US" altLang="zh-CN" sz="3600" b="1">
                <a:latin typeface="Arial" panose="020B0604020202020204" pitchFamily="34" charset="0"/>
                <a:ea typeface="宋体" panose="02010600030101010101" pitchFamily="2" charset="-122"/>
                <a:cs typeface="Arial" panose="020B0604020202020204" pitchFamily="34" charset="0"/>
              </a:rPr>
              <a:t>Hilal=</a:t>
            </a:r>
            <a:r>
              <a:rPr lang="zh-CN" altLang="en-US" sz="3600" b="1">
                <a:latin typeface="Arial" panose="020B0604020202020204" pitchFamily="34" charset="0"/>
                <a:ea typeface="宋体" panose="02010600030101010101" pitchFamily="2" charset="-122"/>
                <a:cs typeface="Arial" panose="020B0604020202020204" pitchFamily="34" charset="0"/>
              </a:rPr>
              <a:t>新月</a:t>
            </a:r>
            <a:endParaRPr lang="en-US" altLang="en-US" sz="3600" b="1">
              <a:latin typeface="Arial" panose="020B0604020202020204" pitchFamily="34" charset="0"/>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30192671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BE265BC7-15F5-4C8E-8C96-79BFA95FEC18}"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58</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6963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
            <a:ext cx="7391400" cy="242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9636" name="TextBox 3"/>
          <p:cNvSpPr txBox="1">
            <a:spLocks noChangeArrowheads="1"/>
          </p:cNvSpPr>
          <p:nvPr/>
        </p:nvSpPr>
        <p:spPr bwMode="auto">
          <a:xfrm>
            <a:off x="1524000" y="2674799"/>
            <a:ext cx="95603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rPr>
              <a:t>把这几个字放在一起，意思等于：</a:t>
            </a:r>
            <a:endParaRPr lang="en-US" altLang="zh-CN"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endParaRPr>
          </a:p>
          <a:p>
            <a:pPr eaLnBrk="1" hangingPunct="1">
              <a:lnSpc>
                <a:spcPct val="100000"/>
              </a:lnSpc>
              <a:spcBef>
                <a:spcPct val="0"/>
              </a:spcBef>
              <a:buFontTx/>
              <a:buNone/>
            </a:pPr>
            <a:r>
              <a:rPr lang="zh-CN" altLang="en-US"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rPr>
              <a:t>新月</a:t>
            </a:r>
            <a:r>
              <a:rPr lang="en-US" altLang="zh-CN" sz="3600" b="1" dirty="0">
                <a:solidFill>
                  <a:srgbClr val="FF0000"/>
                </a:solidFill>
                <a:latin typeface="Microsoft JhengHei" panose="020B0604030504040204" pitchFamily="34" charset="-120"/>
                <a:ea typeface="Microsoft JhengHei" panose="020B0604030504040204" pitchFamily="34" charset="-120"/>
                <a:cs typeface="Arial" panose="020B0604020202020204" pitchFamily="34" charset="0"/>
              </a:rPr>
              <a:t>Hilal</a:t>
            </a:r>
            <a:r>
              <a:rPr lang="en-US" altLang="zh-CN"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rPr>
              <a:t>=</a:t>
            </a:r>
            <a:r>
              <a:rPr lang="en-US" altLang="zh-CN" sz="3600" b="1" dirty="0">
                <a:solidFill>
                  <a:srgbClr val="FF0000"/>
                </a:solidFill>
                <a:latin typeface="Microsoft JhengHei" panose="020B0604030504040204" pitchFamily="34" charset="-120"/>
                <a:ea typeface="Microsoft JhengHei" panose="020B0604030504040204" pitchFamily="34" charset="-120"/>
                <a:cs typeface="Arial" panose="020B0604020202020204" pitchFamily="34" charset="0"/>
              </a:rPr>
              <a:t> </a:t>
            </a:r>
            <a:r>
              <a:rPr lang="en-US" altLang="zh-CN" sz="3600" b="1" dirty="0" err="1">
                <a:solidFill>
                  <a:srgbClr val="FF0000"/>
                </a:solidFill>
                <a:latin typeface="Microsoft JhengHei" panose="020B0604030504040204" pitchFamily="34" charset="-120"/>
                <a:ea typeface="Microsoft JhengHei" panose="020B0604030504040204" pitchFamily="34" charset="-120"/>
                <a:cs typeface="Arial" panose="020B0604020202020204" pitchFamily="34" charset="0"/>
              </a:rPr>
              <a:t>Heylel</a:t>
            </a:r>
            <a:r>
              <a:rPr lang="en-US" altLang="zh-CN" sz="3600" b="1" dirty="0">
                <a:solidFill>
                  <a:srgbClr val="FF0000"/>
                </a:solidFill>
                <a:latin typeface="Microsoft JhengHei" panose="020B0604030504040204" pitchFamily="34" charset="-120"/>
                <a:ea typeface="Microsoft JhengHei" panose="020B0604030504040204" pitchFamily="34" charset="-120"/>
                <a:cs typeface="Arial" panose="020B0604020202020204" pitchFamily="34" charset="0"/>
              </a:rPr>
              <a:t>=</a:t>
            </a:r>
            <a:r>
              <a:rPr lang="zh-CN" altLang="en-US"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rPr>
              <a:t>早晨之子，明亮之星。</a:t>
            </a:r>
            <a:endParaRPr lang="en-US" altLang="zh-CN" sz="3600" b="1" dirty="0">
              <a:solidFill>
                <a:srgbClr val="000099"/>
              </a:solidFill>
              <a:latin typeface="Microsoft JhengHei" panose="020B0604030504040204" pitchFamily="34" charset="-120"/>
              <a:ea typeface="Microsoft JhengHei" panose="020B0604030504040204" pitchFamily="34" charset="-120"/>
              <a:cs typeface="Arial" panose="020B0604020202020204" pitchFamily="34" charset="0"/>
            </a:endParaRPr>
          </a:p>
          <a:p>
            <a:pPr algn="ctr" eaLnBrk="1" hangingPunct="1">
              <a:lnSpc>
                <a:spcPct val="100000"/>
              </a:lnSpc>
              <a:spcBef>
                <a:spcPct val="0"/>
              </a:spcBef>
              <a:buFontTx/>
              <a:buNone/>
            </a:pPr>
            <a:r>
              <a:rPr lang="zh-CN" altLang="en-US" sz="3600" b="1" dirty="0">
                <a:latin typeface="Microsoft JhengHei" panose="020B0604030504040204" pitchFamily="34" charset="-120"/>
                <a:ea typeface="Microsoft JhengHei" panose="020B0604030504040204" pitchFamily="34" charset="-120"/>
                <a:cs typeface="Arial" panose="020B0604020202020204" pitchFamily="34" charset="0"/>
              </a:rPr>
              <a:t>伊教徽号全用上了这些名称</a:t>
            </a:r>
            <a:endParaRPr lang="en-US" altLang="en-US" sz="3600" b="1" dirty="0">
              <a:latin typeface="Microsoft JhengHei" panose="020B0604030504040204" pitchFamily="34" charset="-120"/>
              <a:ea typeface="Microsoft JhengHei" panose="020B0604030504040204" pitchFamily="34" charset="-120"/>
              <a:cs typeface="Arial" panose="020B0604020202020204" pitchFamily="34" charset="0"/>
            </a:endParaRPr>
          </a:p>
        </p:txBody>
      </p:sp>
      <p:pic>
        <p:nvPicPr>
          <p:cNvPr id="6963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2750" y="4876800"/>
            <a:ext cx="581025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08364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8659B2CA-32D0-4DD5-AC21-19642EE7121F}"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59</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pic>
        <p:nvPicPr>
          <p:cNvPr id="7065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9550" y="4487863"/>
            <a:ext cx="3771900" cy="1865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066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9050" y="152401"/>
            <a:ext cx="4152900"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0661" name="TextBox 3"/>
          <p:cNvSpPr txBox="1">
            <a:spLocks noChangeArrowheads="1"/>
          </p:cNvSpPr>
          <p:nvPr/>
        </p:nvSpPr>
        <p:spPr bwMode="auto">
          <a:xfrm>
            <a:off x="1382751" y="2733676"/>
            <a:ext cx="9285249"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600" b="1" dirty="0">
                <a:latin typeface="Arial" panose="020B0604020202020204" pitchFamily="34" charset="0"/>
                <a:ea typeface="宋体" panose="02010600030101010101" pitchFamily="2" charset="-122"/>
                <a:cs typeface="Arial" panose="020B0604020202020204" pitchFamily="34" charset="0"/>
              </a:rPr>
              <a:t>穆民形容他们合法的行为为</a:t>
            </a:r>
            <a:r>
              <a:rPr lang="en-US" altLang="zh-CN" sz="3600" b="1" dirty="0">
                <a:latin typeface="Arial" panose="020B0604020202020204" pitchFamily="34" charset="0"/>
                <a:ea typeface="宋体" panose="02010600030101010101" pitchFamily="2" charset="-122"/>
                <a:cs typeface="Arial" panose="020B0604020202020204" pitchFamily="34" charset="0"/>
              </a:rPr>
              <a:t>Halal(</a:t>
            </a:r>
            <a:r>
              <a:rPr lang="zh-CN" altLang="en-US" sz="3600" b="1" dirty="0">
                <a:latin typeface="Arial" panose="020B0604020202020204" pitchFamily="34" charset="0"/>
                <a:ea typeface="宋体" panose="02010600030101010101" pitchFamily="2" charset="-122"/>
                <a:cs typeface="Arial" panose="020B0604020202020204" pitchFamily="34" charset="0"/>
              </a:rPr>
              <a:t>衣，食住，行，看，听，想，讲，做）；</a:t>
            </a:r>
            <a:r>
              <a:rPr lang="en-US" altLang="zh-CN" sz="3600" b="1" dirty="0" err="1">
                <a:latin typeface="Arial" panose="020B0604020202020204" pitchFamily="34" charset="0"/>
                <a:ea typeface="宋体" panose="02010600030101010101" pitchFamily="2" charset="-122"/>
                <a:cs typeface="Arial" panose="020B0604020202020204" pitchFamily="34" charset="0"/>
              </a:rPr>
              <a:t>Halah</a:t>
            </a:r>
            <a:r>
              <a:rPr lang="zh-CN" altLang="en-US" sz="3600" b="1" dirty="0">
                <a:latin typeface="Arial" panose="020B0604020202020204" pitchFamily="34" charset="0"/>
                <a:ea typeface="宋体" panose="02010600030101010101" pitchFamily="2" charset="-122"/>
                <a:cs typeface="Arial" panose="020B0604020202020204" pitchFamily="34" charset="0"/>
              </a:rPr>
              <a:t>合法与明亮的晨星</a:t>
            </a:r>
            <a:r>
              <a:rPr lang="en-US" altLang="zh-CN" sz="3600" b="1" dirty="0" err="1">
                <a:latin typeface="Arial" panose="020B0604020202020204" pitchFamily="34" charset="0"/>
                <a:ea typeface="宋体" panose="02010600030101010101" pitchFamily="2" charset="-122"/>
                <a:cs typeface="Arial" panose="020B0604020202020204" pitchFamily="34" charset="0"/>
              </a:rPr>
              <a:t>lucifer</a:t>
            </a:r>
            <a:r>
              <a:rPr lang="en-US" altLang="zh-CN" sz="3600" b="1" dirty="0">
                <a:latin typeface="Arial" panose="020B0604020202020204" pitchFamily="34" charset="0"/>
                <a:ea typeface="宋体" panose="02010600030101010101" pitchFamily="2" charset="-122"/>
                <a:cs typeface="Arial" panose="020B0604020202020204" pitchFamily="34" charset="0"/>
              </a:rPr>
              <a:t> </a:t>
            </a:r>
            <a:r>
              <a:rPr lang="zh-CN" altLang="en-US" sz="3600" b="1" dirty="0">
                <a:latin typeface="Arial" panose="020B0604020202020204" pitchFamily="34" charset="0"/>
                <a:ea typeface="宋体" panose="02010600030101010101" pitchFamily="2" charset="-122"/>
                <a:cs typeface="Arial" panose="020B0604020202020204" pitchFamily="34" charset="0"/>
              </a:rPr>
              <a:t>的希伯来</a:t>
            </a:r>
            <a:r>
              <a:rPr lang="en-US" altLang="zh-CN" sz="3600" b="1" dirty="0" err="1">
                <a:latin typeface="Arial" panose="020B0604020202020204" pitchFamily="34" charset="0"/>
                <a:ea typeface="宋体" panose="02010600030101010101" pitchFamily="2" charset="-122"/>
                <a:cs typeface="Arial" panose="020B0604020202020204" pitchFamily="34" charset="0"/>
              </a:rPr>
              <a:t>Heylel</a:t>
            </a:r>
            <a:r>
              <a:rPr lang="zh-CN" altLang="en-US" sz="3600" b="1" dirty="0">
                <a:latin typeface="Arial" panose="020B0604020202020204" pitchFamily="34" charset="0"/>
                <a:ea typeface="宋体" panose="02010600030101010101" pitchFamily="2" charset="-122"/>
                <a:cs typeface="Arial" panose="020B0604020202020204" pitchFamily="34" charset="0"/>
              </a:rPr>
              <a:t>发音也类似</a:t>
            </a:r>
            <a:endParaRPr lang="en-US" altLang="en-US" sz="3600" b="1" dirty="0">
              <a:latin typeface="Arial" panose="020B0604020202020204" pitchFamily="34" charset="0"/>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1594831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986528"/>
          </a:xfrm>
          <a:prstGeom prst="rect">
            <a:avLst/>
          </a:prstGeom>
        </p:spPr>
        <p:txBody>
          <a:bodyPr wrap="square">
            <a:spAutoFit/>
          </a:bodyPr>
          <a:lstStyle/>
          <a:p>
            <a:pPr algn="just">
              <a:spcAft>
                <a:spcPts val="0"/>
              </a:spcAft>
            </a:pPr>
            <a:r>
              <a:rPr lang="en-US" altLang="zh-CN" sz="2800" b="1" kern="100" dirty="0">
                <a:solidFill>
                  <a:srgbClr val="FF0000"/>
                </a:solidFill>
                <a:latin typeface="SimHei" panose="02010609060101010101" pitchFamily="49" charset="-122"/>
                <a:ea typeface="SimSun" panose="02010600030101010101" pitchFamily="2" charset="-122"/>
                <a:cs typeface="Times New Roman" panose="02020603050405020304" pitchFamily="18" charset="0"/>
              </a:rPr>
              <a:t>5.</a:t>
            </a:r>
            <a:r>
              <a:rPr lang="zh-CN" altLang="zh-CN" sz="2800" b="1" kern="100" dirty="0">
                <a:solidFill>
                  <a:srgbClr val="FF0000"/>
                </a:solidFill>
                <a:latin typeface="Calibri" panose="020F0502020204030204" pitchFamily="34" charset="0"/>
                <a:ea typeface="SimHei" panose="02010609060101010101" pitchFamily="49" charset="-122"/>
                <a:cs typeface="Times New Roman" panose="02020603050405020304" pitchFamily="18" charset="0"/>
              </a:rPr>
              <a:t>那个宗教拥有敌基督的灵意</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世上有那个宗教是符合“敌基督”灵意的宗教？</a:t>
            </a: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1</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犹太教，</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2</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佛教，</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3</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道教，</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4</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印度教，</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5</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伊斯兰</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答案：伊斯兰信仰</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solidFill>
                  <a:srgbClr val="00CC00"/>
                </a:solidFill>
                <a:latin typeface="Calibri" panose="020F0502020204030204" pitchFamily="34" charset="0"/>
                <a:ea typeface="SimHei" panose="02010609060101010101" pitchFamily="49" charset="-122"/>
                <a:cs typeface="Times New Roman" panose="02020603050405020304" pitchFamily="18" charset="0"/>
              </a:rPr>
              <a:t>伊斯兰有两条属敌基督灵意的教法规：</a:t>
            </a:r>
            <a:endParaRPr lang="zh-CN" altLang="zh-CN" sz="2800" kern="100" dirty="0">
              <a:solidFill>
                <a:srgbClr val="00CC00"/>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第一条是塔希德（</a:t>
            </a:r>
            <a:r>
              <a:rPr lang="en-US" altLang="zh-CN" sz="2800" b="1" kern="100" dirty="0" err="1">
                <a:latin typeface="Calibri" panose="020F0502020204030204" pitchFamily="34" charset="0"/>
                <a:ea typeface="SimHei" panose="02010609060101010101" pitchFamily="49" charset="-122"/>
                <a:cs typeface="Times New Roman" panose="02020603050405020304" pitchFamily="18" charset="0"/>
              </a:rPr>
              <a:t>Tawhid</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，认主独一）。</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  </a:t>
            </a:r>
            <a:r>
              <a:rPr lang="en-US" altLang="zh-CN" sz="2800" b="1" kern="100" dirty="0" err="1">
                <a:latin typeface="Calibri" panose="020F0502020204030204" pitchFamily="34" charset="0"/>
                <a:ea typeface="SimHei" panose="02010609060101010101" pitchFamily="49" charset="-122"/>
                <a:cs typeface="Times New Roman" panose="02020603050405020304" pitchFamily="18" charset="0"/>
              </a:rPr>
              <a:t>Tawhid</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就是相信神绝对的独一性。伊斯兰以最严格方式，遵守独一神论</a:t>
            </a:r>
            <a:r>
              <a:rPr lang="en-US" altLang="zh-CN" sz="2800" b="1" kern="100" dirty="0" err="1">
                <a:latin typeface="Calibri" panose="020F0502020204030204" pitchFamily="34" charset="0"/>
                <a:ea typeface="SimHei" panose="02010609060101010101" pitchFamily="49" charset="-122"/>
                <a:cs typeface="Times New Roman" panose="02020603050405020304" pitchFamily="18" charset="0"/>
              </a:rPr>
              <a:t>unitarian</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 monotheism</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。真主是绝对独一的。它不仅是教义，还是绝对的戒律。「承认主神是独一的」</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ALLA-ILAHA-ILALAH</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。这是伊斯兰最高和最重要的戒律。</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 </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第二条是谢克</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Shirk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：「以物配主」。伊斯兰信仰认为这是人间最大的罪。</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Shirk</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是</a:t>
            </a:r>
            <a:r>
              <a:rPr lang="en-US" altLang="zh-CN" sz="2800" b="1" kern="100" dirty="0" err="1">
                <a:latin typeface="Calibri" panose="020F0502020204030204" pitchFamily="34" charset="0"/>
                <a:ea typeface="SimHei" panose="02010609060101010101" pitchFamily="49" charset="-122"/>
                <a:cs typeface="Times New Roman" panose="02020603050405020304" pitchFamily="18" charset="0"/>
              </a:rPr>
              <a:t>Tawhid</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的对立面。</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 Shirk</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在本质上就是偶像崇拜，以物配主。</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solidFill>
                  <a:srgbClr val="00CC00"/>
                </a:solidFill>
                <a:latin typeface="Calibri" panose="020F0502020204030204" pitchFamily="34" charset="0"/>
                <a:ea typeface="SimHei" panose="02010609060101010101" pitchFamily="49" charset="-122"/>
                <a:cs typeface="Times New Roman" panose="02020603050405020304" pitchFamily="18" charset="0"/>
              </a:rPr>
              <a:t>三种以物配主的罪：</a:t>
            </a:r>
            <a:endParaRPr lang="zh-CN" altLang="zh-CN" sz="2800" kern="100" dirty="0">
              <a:solidFill>
                <a:srgbClr val="00CC00"/>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说人成为神</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以物配主</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说神成为人</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以物配主</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说神有儿女</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为主举伴</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以物配主</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01188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B99BD68-529E-4F4E-8F80-99BE585D6C25}"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60</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71683" name="TextBox 3"/>
          <p:cNvSpPr txBox="1">
            <a:spLocks noChangeArrowheads="1"/>
          </p:cNvSpPr>
          <p:nvPr/>
        </p:nvSpPr>
        <p:spPr bwMode="auto">
          <a:xfrm>
            <a:off x="1524000" y="1"/>
            <a:ext cx="9144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600" b="1">
                <a:latin typeface="Arial" panose="020B0604020202020204" pitchFamily="34" charset="0"/>
                <a:ea typeface="宋体" panose="02010600030101010101" pitchFamily="2" charset="-122"/>
                <a:cs typeface="Arial" panose="020B0604020202020204" pitchFamily="34" charset="0"/>
              </a:rPr>
              <a:t>穆斯林的清真食物</a:t>
            </a:r>
            <a:r>
              <a:rPr lang="en-US" altLang="zh-CN" sz="3600" b="1">
                <a:latin typeface="Arial" panose="020B0604020202020204" pitchFamily="34" charset="0"/>
                <a:ea typeface="宋体" panose="02010600030101010101" pitchFamily="2" charset="-122"/>
                <a:cs typeface="Arial" panose="020B0604020202020204" pitchFamily="34" charset="0"/>
              </a:rPr>
              <a:t>(</a:t>
            </a:r>
            <a:r>
              <a:rPr lang="zh-CN" altLang="en-US" sz="3600" b="1">
                <a:latin typeface="Arial" panose="020B0604020202020204" pitchFamily="34" charset="0"/>
                <a:ea typeface="宋体" panose="02010600030101010101" pitchFamily="2" charset="-122"/>
                <a:cs typeface="Arial" panose="020B0604020202020204" pitchFamily="34" charset="0"/>
              </a:rPr>
              <a:t>祭偶像之物）：</a:t>
            </a:r>
            <a:endParaRPr lang="en-US" altLang="zh-CN" sz="3600" b="1">
              <a:latin typeface="Arial" panose="020B0604020202020204" pitchFamily="34" charset="0"/>
              <a:ea typeface="宋体" panose="02010600030101010101" pitchFamily="2" charset="-122"/>
              <a:cs typeface="Arial" panose="020B0604020202020204" pitchFamily="34" charset="0"/>
            </a:endParaRPr>
          </a:p>
          <a:p>
            <a:pPr eaLnBrk="1" hangingPunct="1">
              <a:lnSpc>
                <a:spcPct val="100000"/>
              </a:lnSpc>
              <a:spcBef>
                <a:spcPct val="0"/>
              </a:spcBef>
              <a:buFontTx/>
              <a:buNone/>
            </a:pPr>
            <a:r>
              <a:rPr lang="zh-CN" altLang="en-US" sz="3600" b="1">
                <a:solidFill>
                  <a:srgbClr val="000099"/>
                </a:solidFill>
                <a:latin typeface="Arial" panose="020B0604020202020204" pitchFamily="34" charset="0"/>
                <a:ea typeface="宋体" panose="02010600030101010101" pitchFamily="2" charset="-122"/>
                <a:cs typeface="Arial" panose="020B0604020202020204" pitchFamily="34" charset="0"/>
              </a:rPr>
              <a:t>必须奉兽名“真主之名</a:t>
            </a:r>
            <a:r>
              <a:rPr lang="en-US" altLang="zh-CN" sz="3600" b="1">
                <a:solidFill>
                  <a:srgbClr val="000099"/>
                </a:solidFill>
                <a:latin typeface="Arial" panose="020B0604020202020204" pitchFamily="34" charset="0"/>
                <a:ea typeface="宋体" panose="02010600030101010101" pitchFamily="2" charset="-122"/>
                <a:cs typeface="Arial" panose="020B0604020202020204" pitchFamily="34" charset="0"/>
              </a:rPr>
              <a:t>Bismillah”</a:t>
            </a:r>
            <a:r>
              <a:rPr lang="zh-CN" altLang="en-US" sz="3600" b="1">
                <a:solidFill>
                  <a:srgbClr val="000099"/>
                </a:solidFill>
                <a:latin typeface="Arial" panose="020B0604020202020204" pitchFamily="34" charset="0"/>
                <a:ea typeface="宋体" panose="02010600030101010101" pitchFamily="2" charset="-122"/>
                <a:cs typeface="Arial" panose="020B0604020202020204" pitchFamily="34" charset="0"/>
              </a:rPr>
              <a:t>宰杀</a:t>
            </a:r>
            <a:endParaRPr lang="en-US" altLang="zh-CN" sz="3600" b="1">
              <a:solidFill>
                <a:srgbClr val="000099"/>
              </a:solidFill>
              <a:latin typeface="Arial" panose="020B0604020202020204" pitchFamily="34" charset="0"/>
              <a:ea typeface="宋体" panose="02010600030101010101" pitchFamily="2" charset="-122"/>
              <a:cs typeface="Arial" panose="020B0604020202020204" pitchFamily="34" charset="0"/>
            </a:endParaRPr>
          </a:p>
          <a:p>
            <a:pPr eaLnBrk="1" hangingPunct="1">
              <a:lnSpc>
                <a:spcPct val="100000"/>
              </a:lnSpc>
              <a:spcBef>
                <a:spcPct val="0"/>
              </a:spcBef>
              <a:buFontTx/>
              <a:buNone/>
            </a:pPr>
            <a:r>
              <a:rPr lang="en-US" altLang="zh-CN" sz="3600" b="1">
                <a:latin typeface="Arial" panose="020B0604020202020204" pitchFamily="34" charset="0"/>
                <a:ea typeface="宋体" panose="02010600030101010101" pitchFamily="2" charset="-122"/>
                <a:cs typeface="Arial" panose="020B0604020202020204" pitchFamily="34" charset="0"/>
              </a:rPr>
              <a:t> </a:t>
            </a:r>
            <a:endParaRPr lang="en-US" altLang="en-US" sz="3600" b="1">
              <a:latin typeface="Arial" panose="020B0604020202020204" pitchFamily="34" charset="0"/>
              <a:ea typeface="宋体" panose="02010600030101010101" pitchFamily="2" charset="-122"/>
              <a:cs typeface="Arial" panose="020B0604020202020204" pitchFamily="34" charset="0"/>
            </a:endParaRPr>
          </a:p>
          <a:p>
            <a:pPr eaLnBrk="1" hangingPunct="1">
              <a:lnSpc>
                <a:spcPct val="100000"/>
              </a:lnSpc>
              <a:spcBef>
                <a:spcPct val="0"/>
              </a:spcBef>
              <a:buFontTx/>
              <a:buNone/>
            </a:pPr>
            <a:endParaRPr lang="en-US" altLang="en-US" sz="3600" b="1">
              <a:latin typeface="Arial" panose="020B0604020202020204" pitchFamily="34" charset="0"/>
              <a:ea typeface="宋体" panose="02010600030101010101" pitchFamily="2" charset="-122"/>
              <a:cs typeface="Arial" panose="020B0604020202020204" pitchFamily="34" charset="0"/>
            </a:endParaRPr>
          </a:p>
        </p:txBody>
      </p:sp>
      <p:pic>
        <p:nvPicPr>
          <p:cNvPr id="7168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468438"/>
            <a:ext cx="7772400" cy="2728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685" name="TextBox 5"/>
          <p:cNvSpPr txBox="1">
            <a:spLocks noChangeArrowheads="1"/>
          </p:cNvSpPr>
          <p:nvPr/>
        </p:nvSpPr>
        <p:spPr bwMode="auto">
          <a:xfrm>
            <a:off x="635620" y="4913314"/>
            <a:ext cx="1003238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dirty="0">
                <a:solidFill>
                  <a:srgbClr val="FF0000"/>
                </a:solidFill>
                <a:latin typeface="Arial" panose="020B0604020202020204" pitchFamily="34" charset="0"/>
                <a:ea typeface="宋体" panose="02010600030101010101" pitchFamily="2" charset="-122"/>
                <a:cs typeface="Arial" panose="020B0604020202020204" pitchFamily="34" charset="0"/>
              </a:rPr>
              <a:t>最直接和清楚的兽名对照：</a:t>
            </a:r>
            <a:endParaRPr lang="en-US" altLang="zh-CN" sz="3200" b="1" dirty="0">
              <a:solidFill>
                <a:srgbClr val="FF0000"/>
              </a:solidFill>
              <a:latin typeface="Arial" panose="020B0604020202020204" pitchFamily="34" charset="0"/>
              <a:ea typeface="宋体" panose="02010600030101010101" pitchFamily="2" charset="-122"/>
              <a:cs typeface="Arial" panose="020B0604020202020204" pitchFamily="34" charset="0"/>
            </a:endParaRPr>
          </a:p>
          <a:p>
            <a:pPr eaLnBrk="1" hangingPunct="1">
              <a:lnSpc>
                <a:spcPct val="100000"/>
              </a:lnSpc>
              <a:spcBef>
                <a:spcPct val="0"/>
              </a:spcBef>
              <a:buFontTx/>
              <a:buNone/>
            </a:pPr>
            <a:r>
              <a:rPr lang="zh-CN" altLang="en-US" sz="3200" b="1" dirty="0">
                <a:latin typeface="Arial" panose="020B0604020202020204" pitchFamily="34" charset="0"/>
                <a:ea typeface="宋体" panose="02010600030101010101" pitchFamily="2" charset="-122"/>
                <a:cs typeface="Arial" panose="020B0604020202020204" pitchFamily="34" charset="0"/>
              </a:rPr>
              <a:t>亚拉伯文：</a:t>
            </a:r>
            <a:r>
              <a:rPr lang="en-US" altLang="zh-CN" sz="3200" b="1" dirty="0">
                <a:latin typeface="Arial" panose="020B0604020202020204" pitchFamily="34" charset="0"/>
                <a:ea typeface="宋体" panose="02010600030101010101" pitchFamily="2" charset="-122"/>
                <a:cs typeface="Arial" panose="020B0604020202020204" pitchFamily="34" charset="0"/>
              </a:rPr>
              <a:t>”Bismillah</a:t>
            </a:r>
            <a:r>
              <a:rPr lang="zh-CN" altLang="en-US" sz="3200" b="1" dirty="0">
                <a:latin typeface="Arial" panose="020B0604020202020204" pitchFamily="34" charset="0"/>
                <a:ea typeface="宋体" panose="02010600030101010101" pitchFamily="2" charset="-122"/>
                <a:cs typeface="Arial" panose="020B0604020202020204" pitchFamily="34" charset="0"/>
              </a:rPr>
              <a:t>奉真主之名”与希腊文兽名的兽名的对照</a:t>
            </a:r>
            <a:r>
              <a:rPr lang="en-US" altLang="zh-CN" sz="3200" b="1" dirty="0">
                <a:latin typeface="Arial" panose="020B0604020202020204" pitchFamily="34" charset="0"/>
                <a:ea typeface="宋体" panose="02010600030101010101" pitchFamily="2" charset="-122"/>
                <a:cs typeface="Arial" panose="020B0604020202020204" pitchFamily="34" charset="0"/>
              </a:rPr>
              <a:t>.</a:t>
            </a:r>
            <a:r>
              <a:rPr lang="zh-CN" altLang="en-US" sz="3200" b="1" dirty="0">
                <a:latin typeface="Arial" panose="020B0604020202020204" pitchFamily="34" charset="0"/>
                <a:ea typeface="宋体" panose="02010600030101010101" pitchFamily="2" charset="-122"/>
                <a:cs typeface="Arial" panose="020B0604020202020204" pitchFamily="34" charset="0"/>
              </a:rPr>
              <a:t>奉兽名屠杀的肉才能叫做清真肉</a:t>
            </a:r>
            <a:r>
              <a:rPr lang="en-US" altLang="zh-CN" sz="3200" b="1" dirty="0">
                <a:latin typeface="Arial" panose="020B0604020202020204" pitchFamily="34" charset="0"/>
                <a:ea typeface="宋体" panose="02010600030101010101" pitchFamily="2" charset="-122"/>
                <a:cs typeface="Arial" panose="020B0604020202020204" pitchFamily="34" charset="0"/>
              </a:rPr>
              <a:t>Hallah</a:t>
            </a:r>
            <a:endParaRPr lang="en-US" altLang="en-US" sz="3200" b="1" dirty="0">
              <a:latin typeface="Arial" panose="020B0604020202020204" pitchFamily="34" charset="0"/>
              <a:ea typeface="宋体" panose="02010600030101010101" pitchFamily="2" charset="-122"/>
              <a:cs typeface="Arial" panose="020B0604020202020204" pitchFamily="34" charset="0"/>
            </a:endParaRPr>
          </a:p>
        </p:txBody>
      </p:sp>
      <p:sp>
        <p:nvSpPr>
          <p:cNvPr id="71686" name="TextBox 6"/>
          <p:cNvSpPr txBox="1">
            <a:spLocks noChangeArrowheads="1"/>
          </p:cNvSpPr>
          <p:nvPr/>
        </p:nvSpPr>
        <p:spPr bwMode="auto">
          <a:xfrm>
            <a:off x="3086100" y="4198939"/>
            <a:ext cx="2362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a:solidFill>
                  <a:srgbClr val="003399"/>
                </a:solidFill>
                <a:latin typeface="Arial" panose="020B0604020202020204" pitchFamily="34" charset="0"/>
                <a:ea typeface="宋体" panose="02010600030101010101" pitchFamily="2" charset="-122"/>
                <a:cs typeface="Arial" panose="020B0604020202020204" pitchFamily="34" charset="0"/>
              </a:rPr>
              <a:t>奉真主之名</a:t>
            </a:r>
            <a:endParaRPr lang="en-US" altLang="en-US" b="1">
              <a:solidFill>
                <a:srgbClr val="003399"/>
              </a:solidFill>
              <a:latin typeface="Arial" panose="020B0604020202020204" pitchFamily="34" charset="0"/>
              <a:ea typeface="宋体" panose="02010600030101010101" pitchFamily="2" charset="-122"/>
              <a:cs typeface="Arial" panose="020B0604020202020204" pitchFamily="34" charset="0"/>
            </a:endParaRPr>
          </a:p>
        </p:txBody>
      </p:sp>
      <p:sp>
        <p:nvSpPr>
          <p:cNvPr id="71687" name="TextBox 7"/>
          <p:cNvSpPr txBox="1">
            <a:spLocks noChangeArrowheads="1"/>
          </p:cNvSpPr>
          <p:nvPr/>
        </p:nvSpPr>
        <p:spPr bwMode="auto">
          <a:xfrm>
            <a:off x="5867400" y="4167189"/>
            <a:ext cx="480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a:solidFill>
                  <a:srgbClr val="003399"/>
                </a:solidFill>
                <a:latin typeface="Arial" panose="020B0604020202020204" pitchFamily="34" charset="0"/>
                <a:ea typeface="宋体" panose="02010600030101010101" pitchFamily="2" charset="-122"/>
                <a:cs typeface="Arial" panose="020B0604020202020204" pitchFamily="34" charset="0"/>
              </a:rPr>
              <a:t>希腊文兽印记</a:t>
            </a:r>
            <a:r>
              <a:rPr lang="en-US" altLang="zh-CN" b="1">
                <a:solidFill>
                  <a:srgbClr val="003399"/>
                </a:solidFill>
                <a:latin typeface="Arial" panose="020B0604020202020204" pitchFamily="34" charset="0"/>
                <a:ea typeface="宋体" panose="02010600030101010101" pitchFamily="2" charset="-122"/>
                <a:cs typeface="Arial" panose="020B0604020202020204" pitchFamily="34" charset="0"/>
              </a:rPr>
              <a:t>666</a:t>
            </a:r>
            <a:r>
              <a:rPr lang="zh-CN" altLang="en-US" b="1">
                <a:solidFill>
                  <a:srgbClr val="003399"/>
                </a:solidFill>
                <a:latin typeface="Arial" panose="020B0604020202020204" pitchFamily="34" charset="0"/>
                <a:ea typeface="宋体" panose="02010600030101010101" pitchFamily="2" charset="-122"/>
                <a:cs typeface="Arial" panose="020B0604020202020204" pitchFamily="34" charset="0"/>
              </a:rPr>
              <a:t>符号的书写</a:t>
            </a:r>
            <a:endParaRPr lang="en-US" altLang="en-US" b="1">
              <a:solidFill>
                <a:srgbClr val="003399"/>
              </a:solidFill>
              <a:latin typeface="Arial" panose="020B0604020202020204" pitchFamily="34" charset="0"/>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8883657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CC0FC929-DFCE-4639-B5E6-8F657A67D81E}"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61</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98307" name="Rectangle 3"/>
          <p:cNvSpPr>
            <a:spLocks noGrp="1" noChangeArrowheads="1"/>
          </p:cNvSpPr>
          <p:nvPr>
            <p:ph type="body" idx="4294967295"/>
          </p:nvPr>
        </p:nvSpPr>
        <p:spPr>
          <a:xfrm>
            <a:off x="102220" y="-131956"/>
            <a:ext cx="11251580" cy="6248400"/>
          </a:xfrm>
          <a:effectLst>
            <a:outerShdw dist="35921" dir="2700000" algn="ctr" rotWithShape="0">
              <a:srgbClr val="CCFFFF"/>
            </a:outerShdw>
          </a:effectLst>
        </p:spPr>
        <p:txBody>
          <a:bodyPr rtlCol="0">
            <a:normAutofit/>
          </a:bodyPr>
          <a:lstStyle/>
          <a:p>
            <a:pPr>
              <a:buNone/>
              <a:defRPr/>
            </a:pPr>
            <a:r>
              <a:rPr lang="zh-CN" altLang="en-US" sz="4000" b="1" dirty="0">
                <a:solidFill>
                  <a:srgbClr val="FF3300"/>
                </a:solidFill>
                <a:effectLst>
                  <a:outerShdw blurRad="38100" dist="38100" dir="2700000" algn="tl">
                    <a:srgbClr val="000000"/>
                  </a:outerShdw>
                </a:effectLst>
                <a:latin typeface="宋体" panose="02010600030101010101" pitchFamily="2" charset="-122"/>
                <a:ea typeface="宋体" panose="02010600030101010101" pitchFamily="2" charset="-122"/>
              </a:rPr>
              <a:t>路西弗就是明亮之星；他想当神</a:t>
            </a:r>
            <a:endParaRPr lang="en-US" altLang="zh-CN" sz="4000" b="1" dirty="0">
              <a:effectLst>
                <a:outerShdw blurRad="38100" dist="38100" dir="2700000" algn="tl">
                  <a:srgbClr val="FFFFFF"/>
                </a:outerShdw>
              </a:effectLst>
              <a:latin typeface="宋体" panose="02010600030101010101" pitchFamily="2" charset="-122"/>
              <a:ea typeface="宋体" panose="02010600030101010101" pitchFamily="2" charset="-122"/>
            </a:endParaRPr>
          </a:p>
          <a:p>
            <a:pPr>
              <a:buNone/>
              <a:defRPr/>
            </a:pPr>
            <a:r>
              <a:rPr lang="zh-CN" altLang="en-US" sz="3600" b="1" dirty="0">
                <a:effectLst>
                  <a:outerShdw blurRad="38100" dist="38100" dir="2700000" algn="tl">
                    <a:srgbClr val="FFFFFF"/>
                  </a:outerShdw>
                </a:effectLst>
                <a:latin typeface="宋体" panose="02010600030101010101" pitchFamily="2" charset="-122"/>
                <a:ea typeface="经典楷体简" pitchFamily="49" charset="-122"/>
              </a:rPr>
              <a:t>明亮之星</a:t>
            </a:r>
            <a:r>
              <a:rPr lang="zh-CN" altLang="en-US" sz="3600" b="1" dirty="0">
                <a:effectLst>
                  <a:outerShdw blurRad="38100" dist="38100" dir="2700000" algn="tl">
                    <a:srgbClr val="FFFFFF"/>
                  </a:outerShdw>
                </a:effectLst>
                <a:ea typeface="经典楷体简" pitchFamily="49" charset="-122"/>
              </a:rPr>
              <a:t>心里曾说</a:t>
            </a:r>
            <a:r>
              <a:rPr lang="zh-CN" altLang="en-US" sz="3600" b="1" dirty="0">
                <a:solidFill>
                  <a:srgbClr val="000099"/>
                </a:solidFill>
                <a:effectLst>
                  <a:outerShdw blurRad="38100" dist="38100" dir="2700000" algn="tl">
                    <a:srgbClr val="000000"/>
                  </a:outerShdw>
                </a:effectLst>
                <a:ea typeface="经典楷体简" pitchFamily="49" charset="-122"/>
              </a:rPr>
              <a:t>：</a:t>
            </a:r>
            <a:endParaRPr lang="en-US" altLang="zh-CN" sz="3600" b="1" dirty="0">
              <a:solidFill>
                <a:srgbClr val="000099"/>
              </a:solidFill>
              <a:effectLst>
                <a:outerShdw blurRad="38100" dist="38100" dir="2700000" algn="tl">
                  <a:srgbClr val="000000"/>
                </a:outerShdw>
              </a:effectLst>
              <a:ea typeface="经典楷体简" pitchFamily="49" charset="-122"/>
            </a:endParaRPr>
          </a:p>
          <a:p>
            <a:pPr>
              <a:buNone/>
              <a:defRPr/>
            </a:pPr>
            <a:r>
              <a:rPr lang="zh-CN" altLang="en-US" sz="4000" b="1" dirty="0">
                <a:effectLst>
                  <a:outerShdw blurRad="38100" dist="38100" dir="2700000" algn="tl">
                    <a:srgbClr val="FFFFFF"/>
                  </a:outerShdw>
                </a:effectLst>
                <a:latin typeface="新宋体" panose="02010609030101010101" pitchFamily="49" charset="-122"/>
                <a:ea typeface="新宋体" panose="02010609030101010101" pitchFamily="49" charset="-122"/>
                <a:cs typeface="经典楷体简" pitchFamily="49" charset="-122"/>
              </a:rPr>
              <a:t>赛</a:t>
            </a:r>
            <a:r>
              <a:rPr lang="en-US" altLang="zh-CN" sz="4000" b="1" dirty="0">
                <a:effectLst>
                  <a:outerShdw blurRad="38100" dist="38100" dir="2700000" algn="tl">
                    <a:srgbClr val="FFFFFF"/>
                  </a:outerShdw>
                </a:effectLst>
                <a:latin typeface="新宋体" panose="02010609030101010101" pitchFamily="49" charset="-122"/>
                <a:ea typeface="新宋体" panose="02010609030101010101" pitchFamily="49" charset="-122"/>
                <a:cs typeface="经典楷体简" pitchFamily="49" charset="-122"/>
              </a:rPr>
              <a:t>14</a:t>
            </a:r>
            <a:r>
              <a:rPr lang="zh-CN" altLang="en-US" sz="4000" b="1" dirty="0">
                <a:effectLst>
                  <a:outerShdw blurRad="38100" dist="38100" dir="2700000" algn="tl">
                    <a:srgbClr val="FFFFFF"/>
                  </a:outerShdw>
                </a:effectLst>
                <a:latin typeface="新宋体" panose="02010609030101010101" pitchFamily="49" charset="-122"/>
                <a:ea typeface="新宋体" panose="02010609030101010101" pitchFamily="49" charset="-122"/>
                <a:cs typeface="经典楷体简" pitchFamily="49" charset="-122"/>
              </a:rPr>
              <a:t>：</a:t>
            </a:r>
            <a:r>
              <a:rPr lang="en-US" altLang="zh-CN" sz="4000" b="1" dirty="0">
                <a:effectLst>
                  <a:outerShdw blurRad="38100" dist="38100" dir="2700000" algn="tl">
                    <a:srgbClr val="FFFFFF"/>
                  </a:outerShdw>
                </a:effectLst>
                <a:latin typeface="新宋体" panose="02010609030101010101" pitchFamily="49" charset="-122"/>
                <a:ea typeface="新宋体" panose="02010609030101010101" pitchFamily="49" charset="-122"/>
                <a:cs typeface="经典楷体简" pitchFamily="49" charset="-122"/>
              </a:rPr>
              <a:t>13-14</a:t>
            </a:r>
            <a:r>
              <a:rPr lang="zh-CN" altLang="en-US" sz="4000" b="1" dirty="0">
                <a:solidFill>
                  <a:srgbClr val="000099"/>
                </a:solidFill>
                <a:effectLst>
                  <a:outerShdw blurRad="38100" dist="38100" dir="2700000" algn="tl">
                    <a:srgbClr val="000000"/>
                  </a:outerShdw>
                </a:effectLst>
                <a:latin typeface="新宋体" panose="02010609030101010101" pitchFamily="49" charset="-122"/>
                <a:ea typeface="新宋体" panose="02010609030101010101" pitchFamily="49" charset="-122"/>
                <a:cs typeface="经典楷体简" pitchFamily="49" charset="-122"/>
              </a:rPr>
              <a:t>我要升到天上；我要高举我的宝座在神众星以上；我要坐在聚会的山上，在北方的极处。我要升到高云之上；我要与至上者同等</a:t>
            </a:r>
            <a:r>
              <a:rPr lang="en-US" altLang="zh-CN" sz="4000" b="1" dirty="0">
                <a:solidFill>
                  <a:srgbClr val="000099"/>
                </a:solidFill>
                <a:effectLst>
                  <a:outerShdw blurRad="38100" dist="38100" dir="2700000" algn="tl">
                    <a:srgbClr val="000000"/>
                  </a:outerShdw>
                </a:effectLst>
                <a:latin typeface="新宋体" panose="02010609030101010101" pitchFamily="49" charset="-122"/>
                <a:ea typeface="新宋体" panose="02010609030101010101" pitchFamily="49" charset="-122"/>
                <a:cs typeface="经典楷体简" pitchFamily="49" charset="-122"/>
              </a:rPr>
              <a:t>….</a:t>
            </a:r>
            <a:r>
              <a:rPr lang="zh-CN" altLang="en-US" sz="3600" b="1" dirty="0">
                <a:solidFill>
                  <a:srgbClr val="000099"/>
                </a:solidFill>
                <a:effectLst>
                  <a:outerShdw blurRad="38100" dist="38100" dir="2700000" algn="tl">
                    <a:srgbClr val="000000"/>
                  </a:outerShdw>
                </a:effectLst>
                <a:latin typeface="新宋体" panose="02010609030101010101" pitchFamily="49" charset="-122"/>
                <a:ea typeface="新宋体" panose="02010609030101010101" pitchFamily="49" charset="-122"/>
                <a:cs typeface="经典楷体简" pitchFamily="49" charset="-122"/>
              </a:rPr>
              <a:t>。</a:t>
            </a:r>
          </a:p>
          <a:p>
            <a:pPr>
              <a:defRPr/>
            </a:pPr>
            <a:r>
              <a:rPr lang="zh-CN" altLang="en-US" sz="4000" b="1" dirty="0">
                <a:effectLst>
                  <a:outerShdw blurRad="38100" dist="38100" dir="2700000" algn="tl">
                    <a:srgbClr val="FFFFFF"/>
                  </a:outerShdw>
                </a:effectLst>
                <a:latin typeface="宋体" panose="02010600030101010101" pitchFamily="2" charset="-122"/>
                <a:ea typeface="宋体" panose="02010600030101010101" pitchFamily="2" charset="-122"/>
              </a:rPr>
              <a:t> </a:t>
            </a:r>
            <a:r>
              <a:rPr lang="zh-CN" altLang="en-US" sz="4000" b="1" dirty="0">
                <a:solidFill>
                  <a:schemeClr val="folHlink"/>
                </a:solidFill>
                <a:effectLst>
                  <a:outerShdw blurRad="38100" dist="38100" dir="2700000" algn="tl">
                    <a:srgbClr val="000000"/>
                  </a:outerShdw>
                </a:effectLst>
                <a:latin typeface="宋体" panose="02010600030101010101" pitchFamily="2" charset="-122"/>
                <a:ea typeface="宋体" panose="02010600030101010101" pitchFamily="2" charset="-122"/>
              </a:rPr>
              <a:t>他在人类历史中，一直以假神的信仰，迷惑人类离开真神来敬拜他 </a:t>
            </a:r>
            <a:r>
              <a:rPr lang="en-US" altLang="zh-CN" sz="4000" b="1" dirty="0">
                <a:solidFill>
                  <a:schemeClr val="folHlink"/>
                </a:solidFill>
                <a:effectLst>
                  <a:outerShdw blurRad="38100" dist="38100" dir="2700000" algn="tl">
                    <a:srgbClr val="000000"/>
                  </a:outerShdw>
                </a:effectLst>
                <a:latin typeface="宋体" panose="02010600030101010101" pitchFamily="2" charset="-122"/>
                <a:ea typeface="宋体" panose="02010600030101010101" pitchFamily="2" charset="-122"/>
              </a:rPr>
              <a:t>!!!</a:t>
            </a:r>
            <a:endParaRPr lang="zh-CN" altLang="el-GR" sz="4000" b="1" dirty="0">
              <a:solidFill>
                <a:schemeClr val="folHlink"/>
              </a:solidFill>
              <a:effectLst>
                <a:outerShdw blurRad="38100" dist="38100" dir="2700000" algn="tl">
                  <a:srgbClr val="000000"/>
                </a:outerShdw>
              </a:effectLst>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36454740"/>
      </p:ext>
    </p:extLst>
  </p:cSld>
  <p:clrMapOvr>
    <a:masterClrMapping/>
  </p:clrMapOvr>
  <p:transition>
    <p:zoom dir="in"/>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6D9036F-8752-4826-BB93-CBD45F4A85E1}"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62</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74755" name="Rectangle 3"/>
          <p:cNvSpPr>
            <a:spLocks noGrp="1" noChangeArrowheads="1"/>
          </p:cNvSpPr>
          <p:nvPr>
            <p:ph type="body" sz="half" idx="4294967295"/>
          </p:nvPr>
        </p:nvSpPr>
        <p:spPr>
          <a:xfrm>
            <a:off x="724829" y="0"/>
            <a:ext cx="5605462" cy="1984917"/>
          </a:xfrm>
          <a:ln>
            <a:solidFill>
              <a:srgbClr val="000099"/>
            </a:solidFill>
            <a:miter lim="800000"/>
            <a:headEnd/>
            <a:tailEnd/>
          </a:ln>
          <a:effectLst>
            <a:outerShdw dist="35921" dir="2700000" algn="ctr" rotWithShape="0">
              <a:srgbClr val="0066FF"/>
            </a:outerShdw>
          </a:effectLst>
        </p:spPr>
        <p:txBody>
          <a:bodyPr/>
          <a:lstStyle/>
          <a:p>
            <a:pPr marL="0" indent="0">
              <a:buNone/>
            </a:pPr>
            <a:r>
              <a:rPr lang="zh-CN" altLang="en-US" sz="3600" b="1" dirty="0">
                <a:solidFill>
                  <a:srgbClr val="FF0000"/>
                </a:solidFill>
                <a:ea typeface="宋体" panose="02010600030101010101" pitchFamily="2" charset="-122"/>
              </a:rPr>
              <a:t>从灵转移的原则来看：     </a:t>
            </a:r>
            <a:r>
              <a:rPr lang="zh-CN" altLang="en-US" sz="3600" b="1" dirty="0">
                <a:solidFill>
                  <a:srgbClr val="000099"/>
                </a:solidFill>
                <a:ea typeface="宋体" panose="02010600030101010101" pitchFamily="2" charset="-122"/>
              </a:rPr>
              <a:t>你现在明白，为什么新月後来会拥抱明亮之星了吗？</a:t>
            </a:r>
            <a:endParaRPr lang="en-US" altLang="zh-CN" sz="3600" b="1" dirty="0">
              <a:solidFill>
                <a:srgbClr val="000099"/>
              </a:solidFill>
              <a:ea typeface="宋体" panose="02010600030101010101" pitchFamily="2" charset="-122"/>
            </a:endParaRPr>
          </a:p>
          <a:p>
            <a:pPr marL="0" indent="0">
              <a:buNone/>
            </a:pPr>
            <a:endParaRPr lang="el-GR" altLang="zh-CN" sz="3600" dirty="0">
              <a:ea typeface="宋体" panose="02010600030101010101" pitchFamily="2" charset="-122"/>
            </a:endParaRPr>
          </a:p>
        </p:txBody>
      </p:sp>
      <p:pic>
        <p:nvPicPr>
          <p:cNvPr id="99332" name="Picture 4" descr="crescent"/>
          <p:cNvPicPr>
            <a:picLocks noGrp="1" noChangeAspect="1" noChangeArrowheads="1" noCrop="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7014002" y="192359"/>
            <a:ext cx="5605462" cy="2438400"/>
          </a:xfrm>
          <a:noFill/>
        </p:spPr>
      </p:pic>
      <p:pic>
        <p:nvPicPr>
          <p:cNvPr id="7475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3276600"/>
            <a:ext cx="5943600"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4758" name="TextBox 2"/>
          <p:cNvSpPr txBox="1">
            <a:spLocks noChangeArrowheads="1"/>
          </p:cNvSpPr>
          <p:nvPr/>
        </p:nvSpPr>
        <p:spPr bwMode="auto">
          <a:xfrm>
            <a:off x="5410200" y="3276601"/>
            <a:ext cx="20574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600" b="1" dirty="0">
                <a:solidFill>
                  <a:schemeClr val="bg1"/>
                </a:solidFill>
                <a:latin typeface="Arial" panose="020B0604020202020204" pitchFamily="34" charset="0"/>
                <a:ea typeface="宋体" panose="02010600030101010101" pitchFamily="2" charset="-122"/>
              </a:rPr>
              <a:t>盼新月，仰望明亮之星</a:t>
            </a:r>
            <a:r>
              <a:rPr lang="en-US" altLang="zh-CN" sz="3600" b="1" dirty="0">
                <a:solidFill>
                  <a:schemeClr val="bg1"/>
                </a:solidFill>
                <a:latin typeface="Arial" panose="020B0604020202020204" pitchFamily="34" charset="0"/>
                <a:ea typeface="宋体" panose="02010600030101010101" pitchFamily="2" charset="-122"/>
              </a:rPr>
              <a:t>~</a:t>
            </a:r>
            <a:r>
              <a:rPr lang="zh-CN" altLang="en-US" sz="3600" b="1" dirty="0">
                <a:solidFill>
                  <a:schemeClr val="bg1"/>
                </a:solidFill>
                <a:latin typeface="Arial" panose="020B0604020202020204" pitchFamily="34" charset="0"/>
                <a:ea typeface="宋体" panose="02010600030101010101" pitchFamily="2" charset="-122"/>
              </a:rPr>
              <a:t>早晨之子</a:t>
            </a:r>
          </a:p>
          <a:p>
            <a:pPr eaLnBrk="1" hangingPunct="1">
              <a:lnSpc>
                <a:spcPct val="100000"/>
              </a:lnSpc>
              <a:spcBef>
                <a:spcPct val="0"/>
              </a:spcBef>
              <a:buFontTx/>
              <a:buNone/>
            </a:pPr>
            <a:endParaRPr lang="en-US" altLang="zh-CN" sz="3600" dirty="0">
              <a:solidFill>
                <a:schemeClr val="bg1"/>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497237820"/>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nodeType="afterEffect">
                                  <p:stCondLst>
                                    <p:cond delay="0"/>
                                  </p:stCondLst>
                                  <p:childTnLst>
                                    <p:animRot by="10800000">
                                      <p:cBhvr>
                                        <p:cTn id="6" dur="5000" fill="hold"/>
                                        <p:tgtEl>
                                          <p:spTgt spid="99332"/>
                                        </p:tgtEl>
                                        <p:attrNameLst>
                                          <p:attrName>r</p:attrName>
                                        </p:attrNameLst>
                                      </p:cBhvr>
                                    </p:animRot>
                                  </p:childTnLst>
                                </p:cTn>
                              </p:par>
                            </p:childTnLst>
                          </p:cTn>
                        </p:par>
                        <p:par>
                          <p:cTn id="7" fill="hold" nodeType="afterGroup">
                            <p:stCondLst>
                              <p:cond delay="5000"/>
                            </p:stCondLst>
                            <p:childTnLst>
                              <p:par>
                                <p:cTn id="8" presetID="6" presetClass="emph" presetSubtype="0" fill="hold" nodeType="afterEffect">
                                  <p:stCondLst>
                                    <p:cond delay="0"/>
                                  </p:stCondLst>
                                  <p:childTnLst>
                                    <p:animScale>
                                      <p:cBhvr>
                                        <p:cTn id="9" dur="5000" fill="hold"/>
                                        <p:tgtEl>
                                          <p:spTgt spid="9933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80" name="Picture 4" descr="islam-babylonian-moon"/>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5274180" y="2336107"/>
            <a:ext cx="7062439" cy="4587577"/>
          </a:xfrm>
          <a:effectLst>
            <a:outerShdw dist="35921" dir="2700000" algn="ctr" rotWithShape="0">
              <a:srgbClr val="CCFFFF"/>
            </a:outerShdw>
          </a:effectLst>
        </p:spPr>
      </p:pic>
      <p:sp>
        <p:nvSpPr>
          <p:cNvPr id="7577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914BE97-0EDF-4E7C-A4F0-0257F63DC96D}" type="slidenum">
              <a:rPr lang="en-US" altLang="en-US" sz="1400">
                <a:latin typeface="Arial" panose="020B0604020202020204" pitchFamily="34" charset="0"/>
                <a:ea typeface="SimHei" panose="02010609060101010101" pitchFamily="49" charset="-122"/>
                <a:cs typeface="Arial" panose="020B0604020202020204" pitchFamily="34" charset="0"/>
              </a:rPr>
              <a:pPr fontAlgn="base">
                <a:lnSpc>
                  <a:spcPct val="100000"/>
                </a:lnSpc>
                <a:spcBef>
                  <a:spcPct val="0"/>
                </a:spcBef>
                <a:spcAft>
                  <a:spcPct val="0"/>
                </a:spcAft>
                <a:buFontTx/>
                <a:buNone/>
              </a:pPr>
              <a:t>63</a:t>
            </a:fld>
            <a:endParaRPr lang="en-US" altLang="en-US" sz="1400">
              <a:latin typeface="Arial" panose="020B0604020202020204" pitchFamily="34" charset="0"/>
              <a:ea typeface="SimHei" panose="02010609060101010101" pitchFamily="49" charset="-122"/>
              <a:cs typeface="Arial" panose="020B0604020202020204" pitchFamily="34" charset="0"/>
            </a:endParaRPr>
          </a:p>
        </p:txBody>
      </p:sp>
      <p:sp>
        <p:nvSpPr>
          <p:cNvPr id="102402" name="Rectangle 2"/>
          <p:cNvSpPr>
            <a:spLocks noGrp="1" noChangeArrowheads="1"/>
          </p:cNvSpPr>
          <p:nvPr>
            <p:ph type="title" idx="4294967295"/>
          </p:nvPr>
        </p:nvSpPr>
        <p:spPr>
          <a:xfrm>
            <a:off x="2205037" y="-129145"/>
            <a:ext cx="7781925" cy="2438400"/>
          </a:xfrm>
          <a:ln w="57150">
            <a:solidFill>
              <a:srgbClr val="FF3300"/>
            </a:solidFill>
          </a:ln>
          <a:effectLst>
            <a:outerShdw dist="45791" dir="3378596" algn="ctr" rotWithShape="0">
              <a:srgbClr val="CCFFFF"/>
            </a:outerShdw>
          </a:effectLst>
        </p:spPr>
        <p:txBody>
          <a:bodyPr rtlCol="0">
            <a:normAutofit/>
          </a:bodyPr>
          <a:lstStyle/>
          <a:p>
            <a:pPr>
              <a:defRPr/>
            </a:pPr>
            <a:r>
              <a:rPr lang="zh-CN" altLang="en-US" sz="3600" b="1" dirty="0">
                <a:effectLst>
                  <a:outerShdw blurRad="38100" dist="38100" dir="2700000" algn="tl">
                    <a:srgbClr val="FFFFFF"/>
                  </a:outerShdw>
                </a:effectLst>
                <a:latin typeface="SimHei" panose="02010609060101010101" pitchFamily="49" charset="-122"/>
                <a:ea typeface="经典楷体简" pitchFamily="49" charset="-122"/>
              </a:rPr>
              <a:t>路西弗已成功藉着月神安拉，拥抱了明亮的晨星</a:t>
            </a:r>
            <a:r>
              <a:rPr lang="en-US" altLang="zh-CN" sz="3600" b="1" dirty="0">
                <a:effectLst>
                  <a:outerShdw blurRad="38100" dist="38100" dir="2700000" algn="tl">
                    <a:srgbClr val="FFFFFF"/>
                  </a:outerShdw>
                </a:effectLst>
                <a:latin typeface="SimHei" panose="02010609060101010101" pitchFamily="49" charset="-122"/>
                <a:ea typeface="经典楷体简" pitchFamily="49" charset="-122"/>
              </a:rPr>
              <a:t>-</a:t>
            </a:r>
            <a:r>
              <a:rPr lang="zh-CN" altLang="en-US" sz="3600" b="1" dirty="0">
                <a:effectLst>
                  <a:outerShdw blurRad="38100" dist="38100" dir="2700000" algn="tl">
                    <a:srgbClr val="FFFFFF"/>
                  </a:outerShdw>
                </a:effectLst>
                <a:latin typeface="SimHei" panose="02010609060101010101" pitchFamily="49" charset="-122"/>
                <a:ea typeface="经典楷体简" pitchFamily="49" charset="-122"/>
              </a:rPr>
              <a:t>早晨之子</a:t>
            </a:r>
            <a:r>
              <a:rPr lang="en-US" altLang="zh-CN" sz="3600" b="1" dirty="0">
                <a:latin typeface="Microsoft JhengHei" panose="020B0604030504040204" pitchFamily="34" charset="-120"/>
                <a:ea typeface="Microsoft JhengHei" panose="020B0604030504040204" pitchFamily="34" charset="-120"/>
                <a:cs typeface="Arial" panose="020B0604020202020204" pitchFamily="34" charset="0"/>
              </a:rPr>
              <a:t>Hey-</a:t>
            </a:r>
            <a:r>
              <a:rPr lang="en-US" altLang="zh-CN" sz="3600" b="1" dirty="0" err="1">
                <a:latin typeface="Microsoft JhengHei" panose="020B0604030504040204" pitchFamily="34" charset="-120"/>
                <a:ea typeface="Microsoft JhengHei" panose="020B0604030504040204" pitchFamily="34" charset="-120"/>
                <a:cs typeface="Arial" panose="020B0604020202020204" pitchFamily="34" charset="0"/>
              </a:rPr>
              <a:t>lel</a:t>
            </a:r>
            <a:r>
              <a:rPr lang="en-US" altLang="zh-CN" sz="3600" b="1" dirty="0">
                <a:latin typeface="Microsoft JhengHei" panose="020B0604030504040204" pitchFamily="34" charset="-120"/>
                <a:ea typeface="Microsoft JhengHei" panose="020B0604030504040204" pitchFamily="34" charset="-120"/>
                <a:cs typeface="Arial" panose="020B0604020202020204" pitchFamily="34" charset="0"/>
              </a:rPr>
              <a:t> Ben </a:t>
            </a:r>
            <a:r>
              <a:rPr lang="en-US" altLang="zh-CN" sz="3600" b="1" dirty="0" err="1">
                <a:latin typeface="Microsoft JhengHei" panose="020B0604030504040204" pitchFamily="34" charset="-120"/>
                <a:ea typeface="Microsoft JhengHei" panose="020B0604030504040204" pitchFamily="34" charset="-120"/>
                <a:cs typeface="Arial" panose="020B0604020202020204" pitchFamily="34" charset="0"/>
              </a:rPr>
              <a:t>Shachar</a:t>
            </a:r>
            <a:r>
              <a:rPr lang="en-US" altLang="zh-CN" sz="3600" b="1" dirty="0">
                <a:latin typeface="Microsoft JhengHei" panose="020B0604030504040204" pitchFamily="34" charset="-120"/>
                <a:ea typeface="Microsoft JhengHei" panose="020B0604030504040204" pitchFamily="34" charset="-120"/>
                <a:cs typeface="Arial" panose="020B0604020202020204" pitchFamily="34" charset="0"/>
              </a:rPr>
              <a:t> </a:t>
            </a:r>
            <a:r>
              <a:rPr lang="zh-CN" altLang="en-US" sz="3600" b="1" dirty="0">
                <a:latin typeface="Microsoft JhengHei" panose="020B0604030504040204" pitchFamily="34" charset="-120"/>
                <a:ea typeface="Microsoft JhengHei" panose="020B0604030504040204" pitchFamily="34" charset="-120"/>
                <a:cs typeface="Arial" panose="020B0604020202020204" pitchFamily="34" charset="0"/>
              </a:rPr>
              <a:t>；利用了伊教，借此</a:t>
            </a:r>
            <a:r>
              <a:rPr lang="zh-CN" altLang="en-US" sz="3600" b="1" dirty="0">
                <a:effectLst>
                  <a:outerShdw blurRad="38100" dist="38100" dir="2700000" algn="tl">
                    <a:srgbClr val="FFFFFF"/>
                  </a:outerShdw>
                </a:effectLst>
                <a:latin typeface="SimHei" panose="02010609060101010101" pitchFamily="49" charset="-122"/>
                <a:ea typeface="经典楷体简" pitchFamily="49" charset="-122"/>
              </a:rPr>
              <a:t>迷惑了穆民相信</a:t>
            </a:r>
            <a:r>
              <a:rPr lang="zh-TW" altLang="en-US" sz="36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cs typeface="经典楷体简" pitchFamily="49" charset="-122"/>
              </a:rPr>
              <a:t>，</a:t>
            </a:r>
            <a:r>
              <a:rPr lang="zh-CN" altLang="en-US" sz="3600" b="1" dirty="0">
                <a:effectLst>
                  <a:outerShdw blurRad="38100" dist="38100" dir="2700000" algn="tl">
                    <a:srgbClr val="FFFFFF"/>
                  </a:outerShdw>
                </a:effectLst>
                <a:latin typeface="SimHei" panose="02010609060101010101" pitchFamily="49" charset="-122"/>
                <a:ea typeface="经典楷体简" pitchFamily="49" charset="-122"/>
              </a:rPr>
              <a:t>他就是独一的真神</a:t>
            </a:r>
            <a:endParaRPr lang="el-GR" altLang="zh-CN" sz="3600" b="1" dirty="0">
              <a:effectLst>
                <a:outerShdw blurRad="38100" dist="38100" dir="2700000" algn="tl">
                  <a:srgbClr val="FFFFFF"/>
                </a:outerShdw>
              </a:effectLst>
              <a:ea typeface="经典楷体简" pitchFamily="49" charset="-122"/>
            </a:endParaRPr>
          </a:p>
        </p:txBody>
      </p:sp>
      <p:sp>
        <p:nvSpPr>
          <p:cNvPr id="102407" name="Text Box 7"/>
          <p:cNvSpPr txBox="1">
            <a:spLocks noChangeArrowheads="1"/>
          </p:cNvSpPr>
          <p:nvPr/>
        </p:nvSpPr>
        <p:spPr bwMode="auto">
          <a:xfrm>
            <a:off x="10431964" y="2309255"/>
            <a:ext cx="2057400" cy="650875"/>
          </a:xfrm>
          <a:prstGeom prst="rect">
            <a:avLst/>
          </a:prstGeom>
          <a:solidFill>
            <a:srgbClr val="FFFF99"/>
          </a:solidFill>
          <a:ln w="9525">
            <a:solidFill>
              <a:srgbClr val="FF0000"/>
            </a:solidFill>
            <a:miter lim="800000"/>
            <a:headEnd/>
            <a:tailEnd/>
          </a:ln>
          <a:effectLst/>
        </p:spPr>
        <p:txBody>
          <a:bodyPr>
            <a:spAutoFit/>
          </a:bodyPr>
          <a:lstStyle>
            <a:lvl1pPr>
              <a:defRPr sz="3200">
                <a:solidFill>
                  <a:schemeClr val="tx1"/>
                </a:solidFill>
                <a:latin typeface="Arial" pitchFamily="34" charset="0"/>
                <a:ea typeface="SimHei" pitchFamily="49" charset="-122"/>
              </a:defRPr>
            </a:lvl1pPr>
            <a:lvl2pPr>
              <a:defRPr sz="2800">
                <a:solidFill>
                  <a:schemeClr val="tx1"/>
                </a:solidFill>
                <a:latin typeface="Arial" pitchFamily="34" charset="0"/>
                <a:ea typeface="SimHei" pitchFamily="49" charset="-122"/>
              </a:defRPr>
            </a:lvl2pPr>
            <a:lvl3pPr>
              <a:defRPr sz="2400">
                <a:solidFill>
                  <a:schemeClr val="tx1"/>
                </a:solidFill>
                <a:latin typeface="Arial" pitchFamily="34" charset="0"/>
                <a:ea typeface="SimHei" pitchFamily="49" charset="-122"/>
              </a:defRPr>
            </a:lvl3pPr>
            <a:lvl4pPr>
              <a:defRPr sz="2000">
                <a:solidFill>
                  <a:schemeClr val="tx1"/>
                </a:solidFill>
                <a:latin typeface="Arial" pitchFamily="34" charset="0"/>
                <a:ea typeface="SimHei" pitchFamily="49" charset="-122"/>
              </a:defRPr>
            </a:lvl4pPr>
            <a:lvl5pPr>
              <a:defRPr sz="2000">
                <a:solidFill>
                  <a:schemeClr val="tx1"/>
                </a:solidFill>
                <a:latin typeface="Arial" pitchFamily="34" charset="0"/>
                <a:ea typeface="SimHei" pitchFamily="49" charset="-122"/>
              </a:defRPr>
            </a:lvl5pPr>
            <a:lvl6pPr eaLnBrk="0" fontAlgn="base" hangingPunct="0">
              <a:spcAft>
                <a:spcPct val="0"/>
              </a:spcAft>
              <a:buChar char="»"/>
              <a:defRPr sz="2000">
                <a:solidFill>
                  <a:schemeClr val="tx1"/>
                </a:solidFill>
                <a:latin typeface="Arial" pitchFamily="34" charset="0"/>
                <a:ea typeface="SimHei" pitchFamily="49" charset="-122"/>
              </a:defRPr>
            </a:lvl6pPr>
            <a:lvl7pPr eaLnBrk="0" fontAlgn="base" hangingPunct="0">
              <a:spcAft>
                <a:spcPct val="0"/>
              </a:spcAft>
              <a:buChar char="»"/>
              <a:defRPr sz="2000">
                <a:solidFill>
                  <a:schemeClr val="tx1"/>
                </a:solidFill>
                <a:latin typeface="Arial" pitchFamily="34" charset="0"/>
                <a:ea typeface="SimHei" pitchFamily="49" charset="-122"/>
              </a:defRPr>
            </a:lvl7pPr>
            <a:lvl8pPr eaLnBrk="0" fontAlgn="base" hangingPunct="0">
              <a:spcAft>
                <a:spcPct val="0"/>
              </a:spcAft>
              <a:buChar char="»"/>
              <a:defRPr sz="2000">
                <a:solidFill>
                  <a:schemeClr val="tx1"/>
                </a:solidFill>
                <a:latin typeface="Arial" pitchFamily="34" charset="0"/>
                <a:ea typeface="SimHei" pitchFamily="49" charset="-122"/>
              </a:defRPr>
            </a:lvl8pPr>
            <a:lvl9pPr eaLnBrk="0" fontAlgn="base" hangingPunct="0">
              <a:spcAft>
                <a:spcPct val="0"/>
              </a:spcAft>
              <a:buChar char="»"/>
              <a:defRPr sz="2000">
                <a:solidFill>
                  <a:schemeClr val="tx1"/>
                </a:solidFill>
                <a:latin typeface="Arial" pitchFamily="34" charset="0"/>
                <a:ea typeface="SimHei" pitchFamily="49" charset="-122"/>
              </a:defRPr>
            </a:lvl9pPr>
          </a:lstStyle>
          <a:p>
            <a:pPr>
              <a:spcBef>
                <a:spcPct val="50000"/>
              </a:spcBef>
              <a:defRPr/>
            </a:pPr>
            <a:r>
              <a:rPr lang="zh-CN" altLang="en-US" sz="36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cs typeface="Arial" pitchFamily="34" charset="0"/>
              </a:rPr>
              <a:t>月神安拉</a:t>
            </a:r>
          </a:p>
        </p:txBody>
      </p:sp>
      <p:pic>
        <p:nvPicPr>
          <p:cNvPr id="2" name="Picture 2" descr="https://upload.wikimedia.org/wikipedia/commons/thumb/9/92/Kudurru_Melishipak_Louvre_Sb23_n02.jpg/220px-Kudurru_Melishipak_Louvre_Sb23_n02.jpg">
            <a:extLst>
              <a:ext uri="{FF2B5EF4-FFF2-40B4-BE49-F238E27FC236}">
                <a16:creationId xmlns:a16="http://schemas.microsoft.com/office/drawing/2014/main" id="{A019984A-1CDC-B493-633E-18241408B8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78" y="2201215"/>
            <a:ext cx="5301058" cy="399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ECBDC509-5EBC-07A7-2CE2-964027AFA2FE}"/>
              </a:ext>
            </a:extLst>
          </p:cNvPr>
          <p:cNvSpPr txBox="1"/>
          <p:nvPr/>
        </p:nvSpPr>
        <p:spPr>
          <a:xfrm>
            <a:off x="-26878" y="6226242"/>
            <a:ext cx="6094140" cy="707886"/>
          </a:xfrm>
          <a:prstGeom prst="rect">
            <a:avLst/>
          </a:prstGeom>
          <a:noFill/>
        </p:spPr>
        <p:txBody>
          <a:bodyPr wrap="square">
            <a:spAutoFit/>
          </a:bodyPr>
          <a:lstStyle/>
          <a:p>
            <a:pPr eaLnBrk="1" hangingPunct="1">
              <a:lnSpc>
                <a:spcPct val="100000"/>
              </a:lnSpc>
              <a:spcBef>
                <a:spcPct val="0"/>
              </a:spcBef>
              <a:buFontTx/>
              <a:buNone/>
            </a:pPr>
            <a:r>
              <a:rPr lang="zh-CN" altLang="en-US" sz="2000" b="1" dirty="0">
                <a:solidFill>
                  <a:srgbClr val="FF0000"/>
                </a:solidFill>
                <a:latin typeface="Microsoft JhengHei" panose="020B0604030504040204" pitchFamily="34" charset="-120"/>
                <a:ea typeface="Microsoft JhengHei" panose="020B0604030504040204" pitchFamily="34" charset="-120"/>
              </a:rPr>
              <a:t>巴比伦王尼布加尼撒的巴力徽号</a:t>
            </a:r>
            <a:endParaRPr lang="en-US" altLang="zh-CN" sz="20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2000" b="1" dirty="0">
                <a:latin typeface="Microsoft JhengHei" panose="020B0604030504040204" pitchFamily="34" charset="-120"/>
                <a:ea typeface="Microsoft JhengHei" panose="020B0604030504040204" pitchFamily="34" charset="-120"/>
              </a:rPr>
              <a:t>新月，明亮的星（金星）早晨之子</a:t>
            </a:r>
          </a:p>
        </p:txBody>
      </p:sp>
      <p:pic>
        <p:nvPicPr>
          <p:cNvPr id="1026" name="Picture 2">
            <a:extLst>
              <a:ext uri="{FF2B5EF4-FFF2-40B4-BE49-F238E27FC236}">
                <a16:creationId xmlns:a16="http://schemas.microsoft.com/office/drawing/2014/main" id="{A0DA4178-3EF8-3849-2443-1BF39646002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74873" y="2201215"/>
            <a:ext cx="1643637" cy="1736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7437208"/>
      </p:ext>
    </p:extLst>
  </p:cSld>
  <p:clrMapOvr>
    <a:masterClrMapping/>
  </p:clrMapOvr>
  <p:transition>
    <p:newsflash/>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239F2740-F182-44B5-BAB6-EAE898E036A5}" type="slidenum">
              <a:rPr lang="en-US" altLang="zh-CN"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64</a:t>
            </a:fld>
            <a:endParaRPr lang="en-US" altLang="zh-CN" sz="1200">
              <a:solidFill>
                <a:srgbClr val="898989"/>
              </a:solidFill>
              <a:latin typeface="Arial" panose="020B0604020202020204" pitchFamily="34" charset="0"/>
              <a:ea typeface="SimHei" panose="02010609060101010101" pitchFamily="49" charset="-122"/>
            </a:endParaRPr>
          </a:p>
        </p:txBody>
      </p:sp>
      <p:sp>
        <p:nvSpPr>
          <p:cNvPr id="2052" name="Text Box 4"/>
          <p:cNvSpPr txBox="1">
            <a:spLocks noChangeArrowheads="1"/>
          </p:cNvSpPr>
          <p:nvPr/>
        </p:nvSpPr>
        <p:spPr bwMode="auto">
          <a:xfrm>
            <a:off x="0" y="1"/>
            <a:ext cx="12192000" cy="5509200"/>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(II) </a:t>
            </a:r>
            <a:r>
              <a:rPr lang="zh-CN"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伊宗教手段对圣经敌基督的启示：</a:t>
            </a:r>
            <a:endParaRPr lang="en-US" altLang="zh-CN"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endParaRPr lang="zh-CN" altLang="en-US" sz="32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en-US" altLang="zh-CN" sz="3200"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1.</a:t>
            </a:r>
            <a:r>
              <a:rPr lang="zh-TW" altLang="en-US" sz="3200"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 </a:t>
            </a:r>
            <a:r>
              <a:rPr lang="zh-CN" altLang="en-US" sz="3200"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圣经预告末日殉教</a:t>
            </a:r>
            <a:r>
              <a:rPr lang="zh-TW" altLang="en-US" sz="3200"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与伊斯兰的斩首行动</a:t>
            </a:r>
            <a:endParaRPr lang="zh-CN" altLang="en-US" sz="3200"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2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启示录二十章，使徒约翰看到一群末日殉教</a:t>
            </a:r>
            <a:r>
              <a:rPr lang="zh-TW" altLang="en-US" sz="32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人</a:t>
            </a:r>
            <a:r>
              <a:rPr lang="zh-CN" altLang="en-US" sz="32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士： </a:t>
            </a:r>
            <a:endParaRPr lang="zh-CN" altLang="zh-TW" sz="32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endParaRPr lang="zh-CN" altLang="en-US" sz="32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200"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启示录</a:t>
            </a:r>
            <a:r>
              <a:rPr lang="en-US" altLang="zh-CN" sz="3200"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20</a:t>
            </a:r>
            <a:r>
              <a:rPr lang="zh-CN" altLang="en-US" sz="3200"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en-US" altLang="zh-CN" sz="3200"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4</a:t>
            </a:r>
            <a:r>
              <a:rPr lang="zh-CN" altLang="en-US" sz="3200"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我又看见那些</a:t>
            </a:r>
            <a:r>
              <a:rPr lang="zh-CN" altLang="en-US" sz="3200"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因为给耶稣作见证，并为神之道被斩者的灵魂，</a:t>
            </a:r>
            <a:r>
              <a:rPr lang="zh-CN" altLang="en-US" sz="3200"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和那没有拜过兽像，也没有在额上和手上受过他印记之人的灵魂，他们都复活了</a:t>
            </a:r>
            <a:r>
              <a:rPr lang="en-US" altLang="zh-CN" sz="3200"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200"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endParaRPr lang="en-US" altLang="zh-CN" sz="3200"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endParaRPr lang="en-US" altLang="zh-CN" sz="3200"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2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圣经说：敌基督出现时，斩首将成为信徒殉教的方式。那时基督徒会因为</a:t>
            </a:r>
            <a:r>
              <a:rPr lang="zh-CN" altLang="en-US" sz="3200"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给耶稣作见证，并为信神之道而被</a:t>
            </a:r>
            <a:r>
              <a:rPr lang="zh-TW" altLang="en-US" sz="3200"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斩</a:t>
            </a:r>
            <a:r>
              <a:rPr lang="zh-CN" altLang="en-US" sz="3200"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杀。</a:t>
            </a:r>
            <a:endParaRPr lang="zh-CN" altLang="en-US" sz="3200" dirty="0">
              <a:solidFill>
                <a:srgbClr val="0066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8032473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B5208F0C-9567-4740-A62F-E41375EFCAFB}" type="slidenum">
              <a:rPr lang="en-US" altLang="zh-CN"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65</a:t>
            </a:fld>
            <a:endParaRPr lang="en-US" altLang="zh-CN" sz="1200">
              <a:solidFill>
                <a:srgbClr val="898989"/>
              </a:solidFill>
              <a:latin typeface="Arial" panose="020B0604020202020204" pitchFamily="34" charset="0"/>
              <a:ea typeface="SimHei" panose="02010609060101010101" pitchFamily="49" charset="-122"/>
            </a:endParaRPr>
          </a:p>
        </p:txBody>
      </p:sp>
      <p:sp>
        <p:nvSpPr>
          <p:cNvPr id="3076" name="Text Box 4"/>
          <p:cNvSpPr txBox="1">
            <a:spLocks noChangeArrowheads="1"/>
          </p:cNvSpPr>
          <p:nvPr/>
        </p:nvSpPr>
        <p:spPr bwMode="auto">
          <a:xfrm>
            <a:off x="0" y="0"/>
            <a:ext cx="12192000" cy="6001643"/>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TW"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是什么</a:t>
            </a:r>
            <a:r>
              <a:rPr lang="zh-CN"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导致这</a:t>
            </a:r>
            <a:r>
              <a:rPr lang="zh-TW"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种</a:t>
            </a:r>
            <a:r>
              <a:rPr lang="zh-CN"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行刑</a:t>
            </a:r>
            <a:r>
              <a:rPr lang="zh-TW"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的</a:t>
            </a:r>
            <a:r>
              <a:rPr lang="zh-CN"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标准呢？</a:t>
            </a:r>
            <a:r>
              <a:rPr lang="en-US" altLang="zh-CN"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                                                                </a:t>
            </a:r>
          </a:p>
          <a:p>
            <a:pPr eaLnBrk="1" hangingPunct="1">
              <a:spcBef>
                <a:spcPct val="50000"/>
              </a:spcBef>
              <a:defRPr/>
            </a:pPr>
            <a:r>
              <a:rPr lang="zh-CN" altLang="en-US" sz="3200" b="1"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约</a:t>
            </a:r>
            <a:r>
              <a:rPr lang="en-US" altLang="zh-CN" sz="3200" b="1"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16:1-4 </a:t>
            </a:r>
            <a:r>
              <a:rPr lang="zh-CN" altLang="en-US" sz="3200" b="1"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时候将到，凡杀你们的就以为是侍奉神</a:t>
            </a:r>
            <a:endParaRPr lang="en-US" altLang="zh-CN" sz="3200" b="1"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经文最令人稀奇的是</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那一句</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话</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200" b="1" dirty="0">
                <a:solidFill>
                  <a:srgbClr val="3333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那杀你们的，以为是侍奉神。</a:t>
            </a:r>
            <a:endParaRPr lang="en-US"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世界</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有</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没有</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一个宗教，把自己看作是神</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的代理人，</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经神的授权可以</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把</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拒绝加入其信仰的人斩首</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呢</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endParaRPr lang="zh-CN" altLang="zh-TW"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从</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已</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存在的宗教体系看来，只有伊斯兰的手段</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完全符合这些条件</a:t>
            </a:r>
            <a:endParaRPr lang="en-US"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en-US" altLang="zh-CN" sz="3200" b="1"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 </a:t>
            </a:r>
          </a:p>
          <a:p>
            <a:pPr eaLnBrk="1" hangingPunct="1">
              <a:defRPr/>
            </a:pPr>
            <a:r>
              <a:rPr lang="zh-CN"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伊斯兰的斩首：</a:t>
            </a:r>
            <a:r>
              <a:rPr lang="zh-CN" altLang="en-US" sz="3200" b="1" dirty="0">
                <a:solidFill>
                  <a:srgbClr val="0066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穆罕默德所设立的杀敌榜样</a:t>
            </a:r>
          </a:p>
          <a:p>
            <a:pPr eaLnBrk="1" hangingPunct="1">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斩首不但在古兰经里</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被立为一种杀敌的方式，它还是穆罕默德和追随者</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最喜欢用来杀人的方式</a:t>
            </a:r>
          </a:p>
        </p:txBody>
      </p:sp>
    </p:spTree>
    <p:extLst>
      <p:ext uri="{BB962C8B-B14F-4D97-AF65-F5344CB8AC3E}">
        <p14:creationId xmlns:p14="http://schemas.microsoft.com/office/powerpoint/2010/main" val="419955961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D0E4DC5-5AED-4DD4-AE5A-3DDD66ADD7E2}" type="slidenum">
              <a:rPr lang="en-US" altLang="zh-CN"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66</a:t>
            </a:fld>
            <a:endParaRPr lang="en-US" altLang="zh-CN" sz="1200">
              <a:solidFill>
                <a:srgbClr val="898989"/>
              </a:solidFill>
              <a:latin typeface="Arial" panose="020B0604020202020204" pitchFamily="34" charset="0"/>
              <a:ea typeface="SimHei" panose="02010609060101010101" pitchFamily="49" charset="-122"/>
            </a:endParaRPr>
          </a:p>
        </p:txBody>
      </p:sp>
      <p:sp>
        <p:nvSpPr>
          <p:cNvPr id="15364" name="Text Box 4"/>
          <p:cNvSpPr txBox="1">
            <a:spLocks noChangeArrowheads="1"/>
          </p:cNvSpPr>
          <p:nvPr/>
        </p:nvSpPr>
        <p:spPr bwMode="auto">
          <a:xfrm>
            <a:off x="0" y="0"/>
            <a:ext cx="12192000" cy="6786473"/>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000" b="1" dirty="0">
                <a:latin typeface="Microsoft JhengHei" panose="020B0604030504040204" pitchFamily="34" charset="-120"/>
                <a:ea typeface="Microsoft JhengHei" panose="020B0604030504040204" pitchFamily="34" charset="-120"/>
              </a:rPr>
              <a:t>公元</a:t>
            </a:r>
            <a:r>
              <a:rPr lang="en-US" altLang="zh-CN" sz="3000" b="1" dirty="0">
                <a:latin typeface="Microsoft JhengHei" panose="020B0604030504040204" pitchFamily="34" charset="-120"/>
                <a:ea typeface="Microsoft JhengHei" panose="020B0604030504040204" pitchFamily="34" charset="-120"/>
              </a:rPr>
              <a:t>627</a:t>
            </a:r>
            <a:r>
              <a:rPr lang="zh-CN" altLang="en-US" sz="3000" b="1" dirty="0">
                <a:latin typeface="Microsoft JhengHei" panose="020B0604030504040204" pitchFamily="34" charset="-120"/>
                <a:ea typeface="Microsoft JhengHei" panose="020B0604030504040204" pitchFamily="34" charset="-120"/>
              </a:rPr>
              <a:t>年，穆罕默德和他的军队</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将想要暗中陷害他的犹太巴尼古利杂</a:t>
            </a:r>
            <a:r>
              <a:rPr lang="zh-TW" altLang="en-US" sz="3000" b="1" dirty="0">
                <a:latin typeface="Microsoft JhengHei" panose="020B0604030504040204" pitchFamily="34" charset="-120"/>
                <a:ea typeface="Microsoft JhengHei" panose="020B0604030504040204" pitchFamily="34" charset="-120"/>
              </a:rPr>
              <a:t>族</a:t>
            </a:r>
            <a:r>
              <a:rPr lang="en-US" altLang="zh-CN" sz="3000" b="1" dirty="0" err="1">
                <a:solidFill>
                  <a:srgbClr val="0000FF"/>
                </a:solidFill>
                <a:latin typeface="Microsoft JhengHei" panose="020B0604030504040204" pitchFamily="34" charset="-120"/>
                <a:ea typeface="Microsoft JhengHei" panose="020B0604030504040204" pitchFamily="34" charset="-120"/>
              </a:rPr>
              <a:t>Bani-Quryza</a:t>
            </a:r>
            <a:r>
              <a:rPr lang="zh-CN" altLang="en-US" sz="3000" b="1" dirty="0">
                <a:latin typeface="Microsoft JhengHei" panose="020B0604030504040204" pitchFamily="34" charset="-120"/>
                <a:ea typeface="Microsoft JhengHei" panose="020B0604030504040204" pitchFamily="34" charset="-120"/>
              </a:rPr>
              <a:t>村庄包围。村民们投降，穆罕默德命令士兵挖了几个大的壕沟，</a:t>
            </a:r>
            <a:r>
              <a:rPr lang="zh-TW" altLang="en-US" sz="3000" b="1" dirty="0">
                <a:latin typeface="Microsoft JhengHei" panose="020B0604030504040204" pitchFamily="34" charset="-120"/>
                <a:ea typeface="Microsoft JhengHei" panose="020B0604030504040204" pitchFamily="34" charset="-120"/>
              </a:rPr>
              <a:t>将</a:t>
            </a:r>
            <a:r>
              <a:rPr lang="zh-CN" altLang="en-US" sz="3000" b="1" dirty="0">
                <a:latin typeface="Microsoft JhengHei" panose="020B0604030504040204" pitchFamily="34" charset="-120"/>
                <a:ea typeface="Microsoft JhengHei" panose="020B0604030504040204" pitchFamily="34" charset="-120"/>
              </a:rPr>
              <a:t>九百个人</a:t>
            </a:r>
            <a:r>
              <a:rPr lang="zh-TW" altLang="en-US" sz="3000" b="1" dirty="0">
                <a:latin typeface="Microsoft JhengHei" panose="020B0604030504040204" pitchFamily="34" charset="-120"/>
                <a:ea typeface="Microsoft JhengHei" panose="020B0604030504040204" pitchFamily="34" charset="-120"/>
              </a:rPr>
              <a:t>的头</a:t>
            </a:r>
            <a:r>
              <a:rPr lang="zh-CN" altLang="en-US" sz="3000" b="1" dirty="0">
                <a:latin typeface="Microsoft JhengHei" panose="020B0604030504040204" pitchFamily="34" charset="-120"/>
                <a:ea typeface="Microsoft JhengHei" panose="020B0604030504040204" pitchFamily="34" charset="-120"/>
              </a:rPr>
              <a:t>斩</a:t>
            </a:r>
            <a:r>
              <a:rPr lang="zh-TW" altLang="en-US" sz="3000" b="1" dirty="0">
                <a:latin typeface="Microsoft JhengHei" panose="020B0604030504040204" pitchFamily="34" charset="-120"/>
                <a:ea typeface="Microsoft JhengHei" panose="020B0604030504040204" pitchFamily="34" charset="-120"/>
              </a:rPr>
              <a:t>下来</a:t>
            </a:r>
            <a:r>
              <a:rPr lang="zh-CN" altLang="en-US" sz="3000" b="1" dirty="0">
                <a:latin typeface="Microsoft JhengHei" panose="020B0604030504040204" pitchFamily="34" charset="-120"/>
                <a:ea typeface="Microsoft JhengHei" panose="020B0604030504040204" pitchFamily="34" charset="-120"/>
              </a:rPr>
              <a:t>。</a:t>
            </a:r>
            <a:endParaRPr lang="en-US" altLang="zh-CN" sz="3000" b="1" dirty="0">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000" b="1" dirty="0">
                <a:latin typeface="Microsoft JhengHei" panose="020B0604030504040204" pitchFamily="34" charset="-120"/>
                <a:ea typeface="Microsoft JhengHei" panose="020B0604030504040204" pitchFamily="34" charset="-120"/>
              </a:rPr>
              <a:t>这次事件不久，穆罕默德又</a:t>
            </a:r>
            <a:r>
              <a:rPr lang="zh-TW" altLang="en-US" sz="3000" b="1" dirty="0">
                <a:latin typeface="Microsoft JhengHei" panose="020B0604030504040204" pitchFamily="34" charset="-120"/>
                <a:ea typeface="Microsoft JhengHei" panose="020B0604030504040204" pitchFamily="34" charset="-120"/>
              </a:rPr>
              <a:t>将另</a:t>
            </a:r>
            <a:r>
              <a:rPr lang="zh-CN" altLang="en-US" sz="3000" b="1" dirty="0">
                <a:latin typeface="Microsoft JhengHei" panose="020B0604030504040204" pitchFamily="34" charset="-120"/>
                <a:ea typeface="Microsoft JhengHei" panose="020B0604030504040204" pitchFamily="34" charset="-120"/>
              </a:rPr>
              <a:t>四百犹太人斩首。</a:t>
            </a:r>
            <a:r>
              <a:rPr lang="en-MY" altLang="zh-CN" sz="3000" b="1" dirty="0">
                <a:latin typeface="Microsoft JhengHei" panose="020B0604030504040204" pitchFamily="34" charset="-120"/>
                <a:ea typeface="Microsoft JhengHei" panose="020B0604030504040204" pitchFamily="34" charset="-120"/>
              </a:rPr>
              <a:t>                                   </a:t>
            </a:r>
            <a:r>
              <a:rPr lang="zh-CN" altLang="en-US" sz="3000" b="1" dirty="0">
                <a:solidFill>
                  <a:srgbClr val="FF0000"/>
                </a:solidFill>
                <a:latin typeface="Microsoft JhengHei" panose="020B0604030504040204" pitchFamily="34" charset="-120"/>
                <a:ea typeface="Microsoft JhengHei" panose="020B0604030504040204" pitchFamily="34" charset="-120"/>
              </a:rPr>
              <a:t>据麦地那人阿布艾米尔的传述</a:t>
            </a:r>
            <a:r>
              <a:rPr lang="zh-TW" altLang="en-US" sz="3000" b="1" dirty="0">
                <a:solidFill>
                  <a:srgbClr val="FF0000"/>
                </a:solidFill>
                <a:latin typeface="Microsoft JhengHei" panose="020B0604030504040204" pitchFamily="34" charset="-120"/>
                <a:ea typeface="Microsoft JhengHei" panose="020B0604030504040204" pitchFamily="34" charset="-120"/>
              </a:rPr>
              <a:t>：</a:t>
            </a:r>
            <a:r>
              <a:rPr lang="zh-TW" altLang="en-US" sz="3000" b="1" dirty="0">
                <a:solidFill>
                  <a:srgbClr val="009900"/>
                </a:solidFill>
                <a:latin typeface="Microsoft JhengHei" panose="020B0604030504040204" pitchFamily="34" charset="-120"/>
                <a:ea typeface="Microsoft JhengHei" panose="020B0604030504040204" pitchFamily="34" charset="-120"/>
              </a:rPr>
              <a:t>                                      </a:t>
            </a:r>
            <a:r>
              <a:rPr lang="en-US" altLang="zh-TW" sz="3000" b="1" dirty="0">
                <a:solidFill>
                  <a:srgbClr val="009900"/>
                </a:solidFill>
                <a:latin typeface="Microsoft JhengHei" panose="020B0604030504040204" pitchFamily="34" charset="-120"/>
                <a:ea typeface="Microsoft JhengHei" panose="020B0604030504040204" pitchFamily="34" charset="-120"/>
              </a:rPr>
              <a:t>                              </a:t>
            </a:r>
            <a:r>
              <a:rPr lang="zh-CN" altLang="en-US" sz="3000" b="1" dirty="0">
                <a:solidFill>
                  <a:srgbClr val="0000CC"/>
                </a:solidFill>
                <a:latin typeface="Microsoft JhengHei" panose="020B0604030504040204" pitchFamily="34" charset="-120"/>
                <a:ea typeface="Microsoft JhengHei" panose="020B0604030504040204" pitchFamily="34" charset="-120"/>
              </a:rPr>
              <a:t>当穆罕默德打败了古莱什部落的后裔时，他从曾经与阿</a:t>
            </a:r>
            <a:r>
              <a:rPr lang="zh-TW" altLang="en-US" sz="3000" b="1" dirty="0">
                <a:solidFill>
                  <a:srgbClr val="0000CC"/>
                </a:solidFill>
                <a:latin typeface="Microsoft JhengHei" panose="020B0604030504040204" pitchFamily="34" charset="-120"/>
                <a:ea typeface="Microsoft JhengHei" panose="020B0604030504040204" pitchFamily="34" charset="-120"/>
              </a:rPr>
              <a:t>乌</a:t>
            </a:r>
            <a:r>
              <a:rPr lang="zh-CN" altLang="en-US" sz="3000" b="1" dirty="0">
                <a:solidFill>
                  <a:srgbClr val="0000CC"/>
                </a:solidFill>
                <a:latin typeface="Microsoft JhengHei" panose="020B0604030504040204" pitchFamily="34" charset="-120"/>
                <a:ea typeface="Microsoft JhengHei" panose="020B0604030504040204" pitchFamily="34" charset="-120"/>
              </a:rPr>
              <a:t>斯部落结盟</a:t>
            </a:r>
            <a:r>
              <a:rPr lang="zh-TW" altLang="en-US" sz="3000" b="1" dirty="0">
                <a:solidFill>
                  <a:srgbClr val="0000CC"/>
                </a:solidFill>
                <a:latin typeface="Microsoft JhengHei" panose="020B0604030504040204" pitchFamily="34" charset="-120"/>
                <a:ea typeface="Microsoft JhengHei" panose="020B0604030504040204" pitchFamily="34" charset="-120"/>
              </a:rPr>
              <a:t>，</a:t>
            </a:r>
            <a:r>
              <a:rPr lang="zh-CN" altLang="en-US" sz="3000" b="1" dirty="0">
                <a:solidFill>
                  <a:srgbClr val="0000CC"/>
                </a:solidFill>
                <a:latin typeface="Microsoft JhengHei" panose="020B0604030504040204" pitchFamily="34" charset="-120"/>
                <a:ea typeface="Microsoft JhengHei" panose="020B0604030504040204" pitchFamily="34" charset="-120"/>
              </a:rPr>
              <a:t>对抗卡兹拉吉部落的犹太人当中</a:t>
            </a:r>
            <a:r>
              <a:rPr lang="zh-TW" altLang="en-US" sz="3000" b="1" dirty="0">
                <a:solidFill>
                  <a:srgbClr val="0000CC"/>
                </a:solidFill>
                <a:latin typeface="Microsoft JhengHei" panose="020B0604030504040204" pitchFamily="34" charset="-120"/>
                <a:ea typeface="Microsoft JhengHei" panose="020B0604030504040204" pitchFamily="34" charset="-120"/>
              </a:rPr>
              <a:t>，</a:t>
            </a:r>
            <a:r>
              <a:rPr lang="zh-CN" altLang="en-US" sz="3000" b="1" dirty="0">
                <a:solidFill>
                  <a:srgbClr val="0000CC"/>
                </a:solidFill>
                <a:latin typeface="Microsoft JhengHei" panose="020B0604030504040204" pitchFamily="34" charset="-120"/>
                <a:ea typeface="Microsoft JhengHei" panose="020B0604030504040204" pitchFamily="34" charset="-120"/>
              </a:rPr>
              <a:t>抓出了约四百个人，将他们斩首。 </a:t>
            </a:r>
            <a:endParaRPr lang="en-US" altLang="zh-CN" sz="3000" b="1" dirty="0">
              <a:solidFill>
                <a:srgbClr val="0000CC"/>
              </a:solidFill>
              <a:latin typeface="Microsoft JhengHei" panose="020B0604030504040204" pitchFamily="34" charset="-120"/>
              <a:ea typeface="Microsoft JhengHei" panose="020B0604030504040204" pitchFamily="34" charset="-120"/>
            </a:endParaRPr>
          </a:p>
          <a:p>
            <a:pPr eaLnBrk="1" hangingPunct="1">
              <a:defRPr/>
            </a:pPr>
            <a:endParaRPr lang="en-US" altLang="zh-CN" sz="3000" b="1" dirty="0">
              <a:latin typeface="Microsoft JhengHei" panose="020B0604030504040204" pitchFamily="34" charset="-120"/>
              <a:ea typeface="Microsoft JhengHei" panose="020B0604030504040204" pitchFamily="34" charset="-120"/>
            </a:endParaRPr>
          </a:p>
          <a:p>
            <a:pPr eaLnBrk="1" hangingPunct="1">
              <a:defRPr/>
            </a:pPr>
            <a:r>
              <a:rPr lang="zh-CN" altLang="en-US" sz="3000" b="1" dirty="0">
                <a:latin typeface="Microsoft JhengHei" panose="020B0604030504040204" pitchFamily="34" charset="-120"/>
                <a:ea typeface="Microsoft JhengHei" panose="020B0604030504040204" pitchFamily="34" charset="-120"/>
              </a:rPr>
              <a:t>无论穆罕默德说什么</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做什么</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都会被认为具有权威和启示性。它代表了安拉给所有穆斯林</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所规定的生活模式和榜样： </a:t>
            </a:r>
            <a:endParaRPr lang="en-US" altLang="zh-CN" sz="30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009900"/>
                </a:solidFill>
                <a:latin typeface="Microsoft JhengHei" panose="020B0604030504040204" pitchFamily="34" charset="-120"/>
                <a:ea typeface="Microsoft JhengHei" panose="020B0604030504040204" pitchFamily="34" charset="-120"/>
              </a:rPr>
              <a:t>古</a:t>
            </a:r>
            <a:r>
              <a:rPr lang="en-US" altLang="zh-CN" sz="3000" b="1" dirty="0">
                <a:solidFill>
                  <a:srgbClr val="009900"/>
                </a:solidFill>
                <a:latin typeface="Microsoft JhengHei" panose="020B0604030504040204" pitchFamily="34" charset="-120"/>
                <a:ea typeface="Microsoft JhengHei" panose="020B0604030504040204" pitchFamily="34" charset="-120"/>
              </a:rPr>
              <a:t>3</a:t>
            </a:r>
            <a:r>
              <a:rPr lang="zh-CN" altLang="en-US" sz="3000" b="1" dirty="0">
                <a:solidFill>
                  <a:srgbClr val="009900"/>
                </a:solidFill>
                <a:latin typeface="Microsoft JhengHei" panose="020B0604030504040204" pitchFamily="34" charset="-120"/>
                <a:ea typeface="Microsoft JhengHei" panose="020B0604030504040204" pitchFamily="34" charset="-120"/>
              </a:rPr>
              <a:t>：</a:t>
            </a:r>
            <a:r>
              <a:rPr lang="en-US" altLang="zh-CN" sz="3000" b="1" dirty="0">
                <a:solidFill>
                  <a:srgbClr val="009900"/>
                </a:solidFill>
                <a:latin typeface="Microsoft JhengHei" panose="020B0604030504040204" pitchFamily="34" charset="-120"/>
                <a:ea typeface="Microsoft JhengHei" panose="020B0604030504040204" pitchFamily="34" charset="-120"/>
              </a:rPr>
              <a:t>31</a:t>
            </a:r>
            <a:r>
              <a:rPr lang="zh-CN" altLang="en-US" sz="3000" b="1" dirty="0">
                <a:solidFill>
                  <a:srgbClr val="009900"/>
                </a:solidFill>
                <a:latin typeface="Microsoft JhengHei" panose="020B0604030504040204" pitchFamily="34" charset="-120"/>
                <a:ea typeface="Microsoft JhengHei" panose="020B0604030504040204" pitchFamily="34" charset="-120"/>
              </a:rPr>
              <a:t>如果你们喜爱真主，就当顺从我</a:t>
            </a:r>
            <a:r>
              <a:rPr lang="zh-TW" altLang="en-US" sz="3000" b="1" dirty="0">
                <a:solidFill>
                  <a:srgbClr val="009900"/>
                </a:solidFill>
                <a:latin typeface="Microsoft JhengHei" panose="020B0604030504040204" pitchFamily="34" charset="-120"/>
                <a:ea typeface="Microsoft JhengHei" panose="020B0604030504040204" pitchFamily="34" charset="-120"/>
              </a:rPr>
              <a:t>（穆氏）</a:t>
            </a:r>
            <a:endParaRPr lang="zh-CN" altLang="en-US" sz="3000" b="1" dirty="0">
              <a:solidFill>
                <a:srgbClr val="009900"/>
              </a:solidFill>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009900"/>
                </a:solidFill>
                <a:latin typeface="Microsoft JhengHei" panose="020B0604030504040204" pitchFamily="34" charset="-120"/>
                <a:ea typeface="Microsoft JhengHei" panose="020B0604030504040204" pitchFamily="34" charset="-120"/>
              </a:rPr>
              <a:t>古</a:t>
            </a:r>
            <a:r>
              <a:rPr lang="en-US" altLang="zh-CN" sz="3000" b="1" dirty="0">
                <a:solidFill>
                  <a:srgbClr val="009900"/>
                </a:solidFill>
                <a:latin typeface="Microsoft JhengHei" panose="020B0604030504040204" pitchFamily="34" charset="-120"/>
                <a:ea typeface="Microsoft JhengHei" panose="020B0604030504040204" pitchFamily="34" charset="-120"/>
              </a:rPr>
              <a:t>33</a:t>
            </a:r>
            <a:r>
              <a:rPr lang="zh-CN" altLang="en-US" sz="3000" b="1" dirty="0">
                <a:solidFill>
                  <a:srgbClr val="009900"/>
                </a:solidFill>
                <a:latin typeface="Microsoft JhengHei" panose="020B0604030504040204" pitchFamily="34" charset="-120"/>
                <a:ea typeface="Microsoft JhengHei" panose="020B0604030504040204" pitchFamily="34" charset="-120"/>
              </a:rPr>
              <a:t>：</a:t>
            </a:r>
            <a:r>
              <a:rPr lang="en-US" altLang="zh-CN" sz="3000" b="1" dirty="0">
                <a:solidFill>
                  <a:srgbClr val="009900"/>
                </a:solidFill>
                <a:latin typeface="Microsoft JhengHei" panose="020B0604030504040204" pitchFamily="34" charset="-120"/>
                <a:ea typeface="Microsoft JhengHei" panose="020B0604030504040204" pitchFamily="34" charset="-120"/>
              </a:rPr>
              <a:t>21</a:t>
            </a:r>
            <a:r>
              <a:rPr lang="zh-CN" altLang="en-US" sz="3000" b="1" dirty="0">
                <a:solidFill>
                  <a:srgbClr val="009900"/>
                </a:solidFill>
                <a:latin typeface="Microsoft JhengHei" panose="020B0604030504040204" pitchFamily="34" charset="-120"/>
                <a:ea typeface="Microsoft JhengHei" panose="020B0604030504040204" pitchFamily="34" charset="-120"/>
              </a:rPr>
              <a:t>希望真主和末日，并且多多记念真主者，你们有使者</a:t>
            </a:r>
            <a:r>
              <a:rPr lang="zh-TW"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solidFill>
                  <a:srgbClr val="009900"/>
                </a:solidFill>
                <a:latin typeface="Microsoft JhengHei" panose="020B0604030504040204" pitchFamily="34" charset="-120"/>
                <a:ea typeface="Microsoft JhengHei" panose="020B0604030504040204" pitchFamily="34" charset="-120"/>
              </a:rPr>
              <a:t>可以作为他们的</a:t>
            </a:r>
            <a:r>
              <a:rPr lang="zh-CN" altLang="en-US" sz="3000" b="1" dirty="0">
                <a:solidFill>
                  <a:srgbClr val="FF0000"/>
                </a:solidFill>
                <a:latin typeface="Microsoft JhengHei" panose="020B0604030504040204" pitchFamily="34" charset="-120"/>
                <a:ea typeface="Microsoft JhengHei" panose="020B0604030504040204" pitchFamily="34" charset="-120"/>
              </a:rPr>
              <a:t>优良模范</a:t>
            </a:r>
            <a:r>
              <a:rPr lang="zh-CN" altLang="en-US" sz="3000" b="1" dirty="0">
                <a:solidFill>
                  <a:srgbClr val="009900"/>
                </a:solidFill>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穆罕默德是</a:t>
            </a:r>
            <a:r>
              <a:rPr lang="zh-CN" altLang="en-US" sz="3000" b="1" dirty="0">
                <a:solidFill>
                  <a:srgbClr val="FF0000"/>
                </a:solidFill>
                <a:latin typeface="Microsoft JhengHei" panose="020B0604030504040204" pitchFamily="34" charset="-120"/>
                <a:ea typeface="Microsoft JhengHei" panose="020B0604030504040204" pitchFamily="34" charset="-120"/>
              </a:rPr>
              <a:t>优良模范，</a:t>
            </a:r>
            <a:r>
              <a:rPr lang="zh-CN" altLang="en-US" sz="3000" b="1" dirty="0">
                <a:latin typeface="Microsoft JhengHei" panose="020B0604030504040204" pitchFamily="34" charset="-120"/>
                <a:ea typeface="Microsoft JhengHei" panose="020B0604030504040204" pitchFamily="34" charset="-120"/>
              </a:rPr>
              <a:t>树立了安拉</a:t>
            </a:r>
            <a:r>
              <a:rPr lang="zh-TW" altLang="en-US" sz="3000" b="1" dirty="0">
                <a:latin typeface="Microsoft JhengHei" panose="020B0604030504040204" pitchFamily="34" charset="-120"/>
                <a:ea typeface="Microsoft JhengHei" panose="020B0604030504040204" pitchFamily="34" charset="-120"/>
              </a:rPr>
              <a:t>的</a:t>
            </a:r>
            <a:r>
              <a:rPr lang="zh-CN" altLang="en-US" sz="3000" b="1" dirty="0">
                <a:latin typeface="Microsoft JhengHei" panose="020B0604030504040204" pitchFamily="34" charset="-120"/>
                <a:ea typeface="Microsoft JhengHei" panose="020B0604030504040204" pitchFamily="34" charset="-120"/>
              </a:rPr>
              <a:t>规定</a:t>
            </a:r>
            <a:r>
              <a:rPr lang="en-US" altLang="zh-TW"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所有穆斯林</a:t>
            </a:r>
            <a:r>
              <a:rPr lang="zh-TW" altLang="en-US"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都应该效法他的榜那</a:t>
            </a:r>
            <a:r>
              <a:rPr lang="zh-TW" altLang="en-US" sz="3000" b="1" dirty="0">
                <a:latin typeface="Microsoft JhengHei" panose="020B0604030504040204" pitchFamily="34" charset="-120"/>
                <a:ea typeface="Microsoft JhengHei" panose="020B0604030504040204" pitchFamily="34" charset="-120"/>
              </a:rPr>
              <a:t>，去砍下反对伊斯兰之人的头</a:t>
            </a:r>
            <a:r>
              <a:rPr lang="zh-CN" altLang="en-US" sz="3000" b="1" dirty="0">
                <a:latin typeface="Microsoft JhengHei" panose="020B0604030504040204" pitchFamily="34" charset="-120"/>
                <a:ea typeface="Microsoft JhengHei" panose="020B0604030504040204" pitchFamily="34" charset="-120"/>
              </a:rPr>
              <a:t>。</a:t>
            </a:r>
            <a:endParaRPr lang="zh-CN" altLang="en-US" sz="3000" b="1" dirty="0">
              <a:solidFill>
                <a:srgbClr val="0000CC"/>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676924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C247790B-0482-4B8B-8B0D-C9140710953A}" type="slidenum">
              <a:rPr lang="en-US" altLang="zh-CN"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67</a:t>
            </a:fld>
            <a:endParaRPr lang="en-US" altLang="zh-CN" sz="1200">
              <a:solidFill>
                <a:srgbClr val="898989"/>
              </a:solidFill>
              <a:latin typeface="Arial" panose="020B0604020202020204" pitchFamily="34" charset="0"/>
              <a:ea typeface="SimHei" panose="02010609060101010101" pitchFamily="49" charset="-122"/>
            </a:endParaRPr>
          </a:p>
        </p:txBody>
      </p:sp>
      <p:sp>
        <p:nvSpPr>
          <p:cNvPr id="21508" name="Text Box 4"/>
          <p:cNvSpPr txBox="1">
            <a:spLocks noChangeArrowheads="1"/>
          </p:cNvSpPr>
          <p:nvPr/>
        </p:nvSpPr>
        <p:spPr bwMode="auto">
          <a:xfrm>
            <a:off x="66675" y="1"/>
            <a:ext cx="11991975" cy="4770537"/>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穆斯林追随了穆罕默德的砍头模范</a:t>
            </a:r>
            <a:endParaRPr lang="en-US" altLang="zh-CN"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接任穆罕默德的</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哈利发</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的是阿布巴卡</a:t>
            </a:r>
            <a:r>
              <a:rPr lang="en-MY" altLang="zh-CN" sz="32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abu</a:t>
            </a:r>
            <a:r>
              <a:rPr lang="en-MY"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a:t>
            </a:r>
            <a:r>
              <a:rPr lang="en-MY" altLang="zh-CN" sz="32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bakar</a:t>
            </a:r>
            <a:r>
              <a:rPr lang="en-MY"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他有一个统帅</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哈立德本瓦里德。英勇善战，穆斯林称他为：安拉之剑。</a:t>
            </a:r>
            <a:endParaRPr lang="zh-CN" altLang="zh-TW"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endParaRPr lang="zh-CN" altLang="zh-TW"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公元</a:t>
            </a:r>
            <a:r>
              <a:rPr lang="en-US"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633-634</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年，哈立德按照阿布巴卡的命令，给某游牧民族</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发出邀请来信伊斯兰</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的信函</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endParaRPr lang="zh-CN" altLang="zh-TW"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endParaRPr lang="zh-CN" altLang="zh-TW"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这“邀请</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信</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”实际上对于那些拒绝的人来说</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是个死亡的威胁。这份邀请书</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是这样写的：</a:t>
            </a:r>
          </a:p>
        </p:txBody>
      </p:sp>
    </p:spTree>
    <p:extLst>
      <p:ext uri="{BB962C8B-B14F-4D97-AF65-F5344CB8AC3E}">
        <p14:creationId xmlns:p14="http://schemas.microsoft.com/office/powerpoint/2010/main" val="42947498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92DF4CAA-63DC-4D37-8347-0CA6A8A60F7D}" type="slidenum">
              <a:rPr lang="en-US" altLang="zh-CN"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68</a:t>
            </a:fld>
            <a:endParaRPr lang="en-US" altLang="zh-CN" sz="1200">
              <a:solidFill>
                <a:srgbClr val="898989"/>
              </a:solidFill>
              <a:latin typeface="Arial" panose="020B0604020202020204" pitchFamily="34" charset="0"/>
              <a:ea typeface="SimHei" panose="02010609060101010101" pitchFamily="49" charset="-122"/>
            </a:endParaRPr>
          </a:p>
        </p:txBody>
      </p:sp>
      <p:sp>
        <p:nvSpPr>
          <p:cNvPr id="22532" name="Text Box 4"/>
          <p:cNvSpPr txBox="1">
            <a:spLocks noChangeArrowheads="1"/>
          </p:cNvSpPr>
          <p:nvPr/>
        </p:nvSpPr>
        <p:spPr bwMode="auto">
          <a:xfrm>
            <a:off x="0" y="1"/>
            <a:ext cx="11963400" cy="6247864"/>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奉大仁大</a:t>
            </a:r>
            <a:r>
              <a:rPr lang="zh-TW"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慈</a:t>
            </a:r>
            <a:r>
              <a:rPr lang="zh-CN"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真主之名。</a:t>
            </a:r>
            <a:endParaRPr lang="zh-CN" altLang="zh-TW"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从哈立德本瓦里德</a:t>
            </a:r>
            <a:r>
              <a:rPr lang="zh-TW"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，致</a:t>
            </a:r>
            <a:r>
              <a:rPr lang="zh-CN"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波斯的官长。</a:t>
            </a:r>
            <a:endParaRPr lang="zh-CN" altLang="zh-TW"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来信奉伊斯兰，你们就安全。倘若不信，</a:t>
            </a:r>
            <a:r>
              <a:rPr lang="zh-TW"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就请</a:t>
            </a:r>
            <a:r>
              <a:rPr lang="zh-CN"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与我立份契约</a:t>
            </a:r>
            <a:r>
              <a:rPr lang="zh-TW"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并缴纳人头税。否则，我会给你们带来一班喜欢死亡</a:t>
            </a:r>
            <a:r>
              <a:rPr lang="zh-TW"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像你们喜欢喝酒那样的人</a:t>
            </a:r>
            <a:r>
              <a:rPr lang="en-US" altLang="zh-CN"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dirty="0">
                <a:solidFill>
                  <a:srgbClr val="0099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en-US" altLang="zh-CN" sz="3000"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a:t>
            </a:r>
            <a:r>
              <a:rPr lang="en-US" altLang="zh-CN" sz="2400" b="1" dirty="0">
                <a:effectLst>
                  <a:outerShdw blurRad="38100" dist="38100" dir="2700000" algn="tl">
                    <a:srgbClr val="FFFFFF"/>
                  </a:outerShdw>
                </a:effectLst>
              </a:rPr>
              <a:t>At-Tabari, Vol XI, </a:t>
            </a:r>
            <a:r>
              <a:rPr lang="en-US" altLang="zh-CN" sz="2400" b="1" i="1" dirty="0">
                <a:effectLst>
                  <a:outerShdw blurRad="38100" dist="38100" dir="2700000" algn="tl">
                    <a:srgbClr val="FFFFFF"/>
                  </a:outerShdw>
                </a:effectLst>
              </a:rPr>
              <a:t>The Challenge to the Empires</a:t>
            </a:r>
            <a:r>
              <a:rPr lang="en-US" altLang="zh-CN" sz="2400" b="1" dirty="0">
                <a:effectLst>
                  <a:outerShdw blurRad="38100" dist="38100" dir="2700000" algn="tl">
                    <a:srgbClr val="FFFFFF"/>
                  </a:outerShdw>
                </a:effectLst>
              </a:rPr>
              <a:t>, In series: The History of at-Tabari, (</a:t>
            </a:r>
            <a:r>
              <a:rPr lang="en-US" altLang="zh-CN" sz="2400" b="1" dirty="0" err="1">
                <a:effectLst>
                  <a:outerShdw blurRad="38100" dist="38100" dir="2700000" algn="tl">
                    <a:srgbClr val="FFFFFF"/>
                  </a:outerShdw>
                </a:effectLst>
              </a:rPr>
              <a:t>Ta</a:t>
            </a:r>
            <a:r>
              <a:rPr lang="en-US" altLang="zh-CN" sz="2400" b="1" dirty="0" err="1">
                <a:effectLst>
                  <a:outerShdw blurRad="38100" dist="38100" dir="2700000" algn="tl">
                    <a:srgbClr val="FFFFFF"/>
                  </a:outerShdw>
                </a:effectLst>
                <a:latin typeface="新宋体" panose="02010609030101010101" pitchFamily="49" charset="-122"/>
              </a:rPr>
              <a:t>’</a:t>
            </a:r>
            <a:r>
              <a:rPr lang="en-US" altLang="zh-CN" sz="2400" b="1" dirty="0" err="1">
                <a:effectLst>
                  <a:outerShdw blurRad="38100" dist="38100" dir="2700000" algn="tl">
                    <a:srgbClr val="FFFFFF"/>
                  </a:outerShdw>
                </a:effectLst>
              </a:rPr>
              <a:t>rikh</a:t>
            </a:r>
            <a:r>
              <a:rPr lang="en-US" altLang="zh-CN" sz="2400" b="1" dirty="0">
                <a:effectLst>
                  <a:outerShdw blurRad="38100" dist="38100" dir="2700000" algn="tl">
                    <a:srgbClr val="FFFFFF"/>
                  </a:outerShdw>
                </a:effectLst>
              </a:rPr>
              <a:t> al-rasul </a:t>
            </a:r>
            <a:r>
              <a:rPr lang="en-US" altLang="zh-CN" sz="2400" b="1" dirty="0" err="1">
                <a:effectLst>
                  <a:outerShdw blurRad="38100" dist="38100" dir="2700000" algn="tl">
                    <a:srgbClr val="FFFFFF"/>
                  </a:outerShdw>
                </a:effectLst>
              </a:rPr>
              <a:t>wa</a:t>
            </a:r>
            <a:r>
              <a:rPr lang="en-US" altLang="zh-CN" sz="2400" b="1" dirty="0" err="1">
                <a:effectLst>
                  <a:outerShdw blurRad="38100" dist="38100" dir="2700000" algn="tl">
                    <a:srgbClr val="FFFFFF"/>
                  </a:outerShdw>
                </a:effectLst>
                <a:latin typeface="新宋体" panose="02010609030101010101" pitchFamily="49" charset="-122"/>
              </a:rPr>
              <a:t>’</a:t>
            </a:r>
            <a:r>
              <a:rPr lang="en-US" altLang="zh-CN" sz="2400" b="1" dirty="0" err="1">
                <a:effectLst>
                  <a:outerShdw blurRad="38100" dist="38100" dir="2700000" algn="tl">
                    <a:srgbClr val="FFFFFF"/>
                  </a:outerShdw>
                </a:effectLst>
              </a:rPr>
              <a:t>l-muluk</a:t>
            </a:r>
            <a:r>
              <a:rPr lang="en-US" altLang="zh-CN" sz="2400" b="1" dirty="0">
                <a:effectLst>
                  <a:outerShdw blurRad="38100" dist="38100" dir="2700000" algn="tl">
                    <a:srgbClr val="FFFFFF"/>
                  </a:outerShdw>
                </a:effectLst>
              </a:rPr>
              <a:t>), Translated by K.Y. </a:t>
            </a:r>
            <a:r>
              <a:rPr lang="en-US" altLang="zh-CN" sz="2400" b="1" dirty="0" err="1">
                <a:effectLst>
                  <a:outerShdw blurRad="38100" dist="38100" dir="2700000" algn="tl">
                    <a:srgbClr val="FFFFFF"/>
                  </a:outerShdw>
                </a:effectLst>
              </a:rPr>
              <a:t>Blankkinship</a:t>
            </a:r>
            <a:r>
              <a:rPr lang="en-US" altLang="zh-CN" sz="2400" b="1" dirty="0">
                <a:effectLst>
                  <a:outerShdw blurRad="38100" dist="38100" dir="2700000" algn="tl">
                    <a:srgbClr val="FFFFFF"/>
                  </a:outerShdw>
                </a:effectLst>
              </a:rPr>
              <a:t>, SUNY series in near Eastern Studies, Bibliotheca </a:t>
            </a:r>
            <a:r>
              <a:rPr lang="en-US" altLang="zh-CN" sz="2400" b="1" dirty="0" err="1">
                <a:effectLst>
                  <a:outerShdw blurRad="38100" dist="38100" dir="2700000" algn="tl">
                    <a:srgbClr val="FFFFFF"/>
                  </a:outerShdw>
                </a:effectLst>
              </a:rPr>
              <a:t>Persica</a:t>
            </a:r>
            <a:r>
              <a:rPr lang="en-US" altLang="zh-CN" sz="2400" b="1" dirty="0">
                <a:effectLst>
                  <a:outerShdw blurRad="38100" dist="38100" dir="2700000" algn="tl">
                    <a:srgbClr val="FFFFFF"/>
                  </a:outerShdw>
                </a:effectLst>
              </a:rPr>
              <a:t>, State University of New York Press, Albany New York, 1993, p.44-45 </a:t>
            </a:r>
            <a:endParaRPr lang="zh-CN" altLang="zh-TW" sz="2400" b="1" dirty="0">
              <a:solidFill>
                <a:srgbClr val="009900"/>
              </a:solidFill>
              <a:effectLst>
                <a:outerShdw blurRad="38100" dist="38100" dir="2700000" algn="tl">
                  <a:srgbClr val="000000"/>
                </a:outerShdw>
              </a:effectLst>
            </a:endParaRPr>
          </a:p>
          <a:p>
            <a:pPr eaLnBrk="1" hangingPunct="1">
              <a:defRPr/>
            </a:pPr>
            <a:endParaRPr lang="en-US" altLang="zh-CN" sz="2800" b="1" dirty="0">
              <a:effectLst>
                <a:outerShdw blurRad="38100" dist="38100" dir="2700000" algn="tl">
                  <a:srgbClr val="FFFFFF"/>
                </a:outerShdw>
              </a:effectLst>
            </a:endParaRPr>
          </a:p>
          <a:p>
            <a:pPr eaLnBrk="1" hangingPunct="1">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这份“邀请</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信</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”发出之后，幼发拉底河畔</a:t>
            </a:r>
            <a:r>
              <a:rPr lang="en-US" altLang="zh-CN" sz="30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Ullays</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地区的波斯人和基督徒没有回应。哈立德在公元</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633</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年</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对他们发</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动</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攻击。战斗期间</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他</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向安拉发誓说，他要让围绕村庄的运河</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流淌着他们的血。他命令把投降的敌人带到河边。</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足足</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花了一天半的时间</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才把他们头颅斩完，让整条河成为血河。</a:t>
            </a:r>
          </a:p>
        </p:txBody>
      </p:sp>
    </p:spTree>
    <p:extLst>
      <p:ext uri="{BB962C8B-B14F-4D97-AF65-F5344CB8AC3E}">
        <p14:creationId xmlns:p14="http://schemas.microsoft.com/office/powerpoint/2010/main" val="3995176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灯片编号占位符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806EBD13-FBF9-4A56-A54A-4BB051AE9BA6}" type="slidenum">
              <a:rPr lang="en-US" altLang="zh-CN"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69</a:t>
            </a:fld>
            <a:endParaRPr lang="en-US" altLang="zh-CN" sz="1200">
              <a:solidFill>
                <a:srgbClr val="898989"/>
              </a:solidFill>
              <a:latin typeface="Arial" panose="020B0604020202020204" pitchFamily="34" charset="0"/>
              <a:ea typeface="SimHei" panose="02010609060101010101" pitchFamily="49" charset="-122"/>
            </a:endParaRPr>
          </a:p>
        </p:txBody>
      </p:sp>
      <p:sp>
        <p:nvSpPr>
          <p:cNvPr id="25604" name="Text Box 4"/>
          <p:cNvSpPr txBox="1">
            <a:spLocks noChangeArrowheads="1"/>
          </p:cNvSpPr>
          <p:nvPr/>
        </p:nvSpPr>
        <p:spPr bwMode="auto">
          <a:xfrm>
            <a:off x="-1" y="1"/>
            <a:ext cx="12106275" cy="7017306"/>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公元</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680</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年，因穆斯林分裂斗争，</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穆罕默德</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最喜爱的外孙</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侯赛因本阿里</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在伊拉克中部卡巴拉</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被亚齐德（</a:t>
            </a:r>
            <a:r>
              <a:rPr lang="en-US" altLang="zh-CN" sz="30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Yazid</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）的士兵砍头。被砍下的头颅</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用一个银盘装着，送往首府大马士革。哈里发的士兵，还砍掉了侯赛因家所有</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71</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位男人的头，包括一岁大的男婴</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阿里阿斯加尔</a:t>
            </a:r>
            <a:r>
              <a:rPr lang="zh-CN" altLang="en-US" sz="2800" b="1" dirty="0">
                <a:effectLst>
                  <a:outerShdw blurRad="38100" dist="38100" dir="2700000" algn="tl">
                    <a:srgbClr val="FFFFFF"/>
                  </a:outerShdw>
                </a:effectLst>
              </a:rPr>
              <a:t>（</a:t>
            </a:r>
            <a:r>
              <a:rPr lang="en-US" altLang="zh-CN" sz="2800" b="1" dirty="0">
                <a:effectLst>
                  <a:outerShdw blurRad="38100" dist="38100" dir="2700000" algn="tl">
                    <a:srgbClr val="FFFFFF"/>
                  </a:outerShdw>
                </a:effectLst>
              </a:rPr>
              <a:t>Ali-</a:t>
            </a:r>
            <a:r>
              <a:rPr lang="en-US" altLang="zh-CN" sz="2800" b="1" dirty="0" err="1">
                <a:effectLst>
                  <a:outerShdw blurRad="38100" dist="38100" dir="2700000" algn="tl">
                    <a:srgbClr val="FFFFFF"/>
                  </a:outerShdw>
                </a:effectLst>
              </a:rPr>
              <a:t>Asghar</a:t>
            </a:r>
            <a:r>
              <a:rPr lang="zh-CN" altLang="en-US" sz="2800" b="1" dirty="0">
                <a:effectLst>
                  <a:outerShdw blurRad="38100" dist="38100" dir="2700000" algn="tl">
                    <a:srgbClr val="FFFFFF"/>
                  </a:outerShdw>
                </a:effectLst>
              </a:rPr>
              <a:t>）</a:t>
            </a:r>
            <a:r>
              <a:rPr lang="en-US" altLang="zh-CN" sz="2800" b="1" i="1" dirty="0">
                <a:effectLst>
                  <a:outerShdw blurRad="38100" dist="38100" dir="2700000" algn="tl">
                    <a:srgbClr val="FFFFFF"/>
                  </a:outerShdw>
                </a:effectLst>
              </a:rPr>
              <a:t> Chopping Heads</a:t>
            </a:r>
            <a:r>
              <a:rPr lang="en-US" altLang="zh-CN" sz="2800" b="1" dirty="0">
                <a:effectLst>
                  <a:outerShdw blurRad="38100" dist="38100" dir="2700000" algn="tl">
                    <a:srgbClr val="FFFFFF"/>
                  </a:outerShdw>
                </a:effectLst>
              </a:rPr>
              <a:t> by Amir Taheri New York Post May 14, 2004 </a:t>
            </a:r>
            <a:endParaRPr lang="zh-CN" altLang="zh-TW" sz="2800" b="1" dirty="0">
              <a:effectLst>
                <a:outerShdw blurRad="38100" dist="38100" dir="2700000" algn="tl">
                  <a:srgbClr val="FFFFFF"/>
                </a:outerShdw>
              </a:effectLst>
            </a:endParaRPr>
          </a:p>
          <a:p>
            <a:pPr eaLnBrk="1" hangingPunct="1">
              <a:defRPr/>
            </a:pPr>
            <a:endParaRPr lang="en-US"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穆斯林</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砍头的</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模式</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，是</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被</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穆罕默德</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设立起来的，</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结果这模式在</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50</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年后，</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追上他的後裔，砍了</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他的长外孙。</a:t>
            </a:r>
            <a:endPar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endParaRPr lang="en-US" altLang="zh-CN"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伊斯兰斩首的故事</a:t>
            </a:r>
            <a:r>
              <a:rPr lang="zh-TW" altLang="en-US"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r>
              <a:rPr lang="zh-CN" altLang="en-US"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填满了伊斯兰的历史。</a:t>
            </a:r>
            <a:endParaRPr lang="en-US" altLang="zh-CN"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近代的历史</a:t>
            </a:r>
            <a:endPar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阿富汗战争</a:t>
            </a:r>
            <a:endParaRPr lang="en-US" altLang="zh-CN" sz="30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伊拉克战争</a:t>
            </a:r>
            <a:endParaRPr lang="en-US" altLang="zh-CN" sz="30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伊拉克卡里发国</a:t>
            </a:r>
          </a:p>
          <a:p>
            <a:pPr eaLnBrk="1" hangingPunct="1">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甚至什叶派孙尼派都会互相用砍首方式对待彼此</a:t>
            </a:r>
          </a:p>
        </p:txBody>
      </p:sp>
    </p:spTree>
    <p:extLst>
      <p:ext uri="{BB962C8B-B14F-4D97-AF65-F5344CB8AC3E}">
        <p14:creationId xmlns:p14="http://schemas.microsoft.com/office/powerpoint/2010/main" val="1537025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pPr algn="just">
              <a:spcAft>
                <a:spcPts val="0"/>
              </a:spcAft>
            </a:pPr>
            <a:r>
              <a:rPr lang="en-US" altLang="zh-CN" sz="2800" b="1" kern="100" dirty="0">
                <a:solidFill>
                  <a:srgbClr val="990099"/>
                </a:solidFill>
                <a:latin typeface="SimHei" panose="02010609060101010101" pitchFamily="49" charset="-122"/>
                <a:ea typeface="SimSun" panose="02010600030101010101" pitchFamily="2" charset="-122"/>
                <a:cs typeface="Times New Roman" panose="02020603050405020304" pitchFamily="18" charset="0"/>
              </a:rPr>
              <a:t>I) </a:t>
            </a:r>
            <a:r>
              <a:rPr lang="zh-CN" altLang="zh-CN" sz="2800" b="1" kern="100" dirty="0">
                <a:solidFill>
                  <a:srgbClr val="990099"/>
                </a:solidFill>
                <a:latin typeface="Calibri" panose="020F0502020204030204" pitchFamily="34" charset="0"/>
                <a:ea typeface="SimHei" panose="02010609060101010101" pitchFamily="49" charset="-122"/>
                <a:cs typeface="Times New Roman" panose="02020603050405020304" pitchFamily="18" charset="0"/>
              </a:rPr>
              <a:t>伊斯兰否认耶稣的神子身份</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伊斯兰信仰，将否定耶稣是神的儿子，写进古兰经中成为启示。</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古兰经</a:t>
            </a:r>
            <a:r>
              <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5</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17</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“妄言真主就是麦尔彦（玛丽亚）之子麦西哈（基督）的人，确已不信道了”。 </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endPar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古</a:t>
            </a:r>
            <a:r>
              <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19</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88</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92</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他们说：“至仁主收养儿子。”你们确已犯了一件重大罪行。为了那件罪行，天几乎要破，地几乎要裂，山几乎要崩。这是因为他们妄称人为至仁主的儿子。至仁主不会收养儿子。古兰经</a:t>
            </a:r>
            <a:r>
              <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112</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1-3</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“你说：</a:t>
            </a:r>
            <a:r>
              <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真主是独一的主； 真主是万物所仰赖的； 他没有生产，也没有被生产 ”</a:t>
            </a:r>
            <a:r>
              <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神不收养，也不生养的意思）。</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 </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伊斯兰反对反对耶稣是神儿子，也反对上帝有任何形式的“圣子论”，“父与子”的教义。</a:t>
            </a:r>
            <a:endParaRPr lang="en-US" altLang="zh-CN" sz="2800" b="1" kern="100" dirty="0">
              <a:latin typeface="Calibri" panose="020F0502020204030204" pitchFamily="34" charset="0"/>
              <a:ea typeface="SimHei" panose="02010609060101010101" pitchFamily="49" charset="-122"/>
              <a:cs typeface="Times New Roman" panose="02020603050405020304" pitchFamily="18" charset="0"/>
            </a:endParaRPr>
          </a:p>
          <a:p>
            <a:pPr algn="just">
              <a:spcAft>
                <a:spcPts val="0"/>
              </a:spcAft>
            </a:pP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毫无疑问，伊斯兰就是敌基督的宗教体系。</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4646713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Box 6"/>
          <p:cNvSpPr txBox="1">
            <a:spLocks noChangeArrowheads="1"/>
          </p:cNvSpPr>
          <p:nvPr/>
        </p:nvSpPr>
        <p:spPr bwMode="auto">
          <a:xfrm>
            <a:off x="0" y="227012"/>
            <a:ext cx="1219200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3200" b="1" dirty="0">
                <a:solidFill>
                  <a:srgbClr val="FF0000"/>
                </a:solidFill>
                <a:latin typeface="Microsoft JhengHei" panose="020B0604030504040204" pitchFamily="34" charset="-120"/>
                <a:ea typeface="Microsoft JhengHei" panose="020B0604030504040204" pitchFamily="34" charset="-120"/>
              </a:rPr>
              <a:t>2.</a:t>
            </a:r>
            <a:r>
              <a:rPr lang="zh-CN" altLang="en-US" sz="3200" b="1" dirty="0">
                <a:solidFill>
                  <a:srgbClr val="FF0000"/>
                </a:solidFill>
                <a:latin typeface="Microsoft JhengHei" panose="020B0604030504040204" pitchFamily="34" charset="-120"/>
                <a:ea typeface="Microsoft JhengHei" panose="020B0604030504040204" pitchFamily="34" charset="-120"/>
              </a:rPr>
              <a:t>圣经预告敌基督将改变：</a:t>
            </a:r>
            <a:r>
              <a:rPr lang="zh-CN" altLang="en-US" sz="3200" b="1" dirty="0">
                <a:solidFill>
                  <a:srgbClr val="008000"/>
                </a:solidFill>
                <a:latin typeface="Microsoft JhengHei" panose="020B0604030504040204" pitchFamily="34" charset="-120"/>
                <a:ea typeface="Microsoft JhengHei" panose="020B0604030504040204" pitchFamily="34" charset="-120"/>
              </a:rPr>
              <a:t>律法与节期（日历）</a:t>
            </a:r>
            <a:endParaRPr lang="en-US" altLang="zh-CN" sz="32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en-US" altLang="zh-CN" sz="3200" b="1" dirty="0">
                <a:solidFill>
                  <a:srgbClr val="008000"/>
                </a:solidFill>
                <a:latin typeface="Microsoft JhengHei" panose="020B0604030504040204" pitchFamily="34" charset="-120"/>
                <a:ea typeface="Microsoft JhengHei" panose="020B0604030504040204" pitchFamily="34" charset="-120"/>
              </a:rPr>
              <a:t>2.1</a:t>
            </a:r>
            <a:r>
              <a:rPr lang="zh-CN" altLang="en-US" sz="3200" b="1" dirty="0">
                <a:solidFill>
                  <a:srgbClr val="008000"/>
                </a:solidFill>
                <a:latin typeface="Microsoft JhengHei" panose="020B0604030504040204" pitchFamily="34" charset="-120"/>
                <a:ea typeface="Microsoft JhengHei" panose="020B0604030504040204" pitchFamily="34" charset="-120"/>
              </a:rPr>
              <a:t>改变律法与节期（日历）</a:t>
            </a:r>
            <a:endParaRPr lang="en-US" altLang="zh-CN" sz="3200" b="1" dirty="0">
              <a:solidFill>
                <a:srgbClr val="008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solidFill>
                  <a:srgbClr val="003399"/>
                </a:solidFill>
                <a:latin typeface="Microsoft JhengHei" panose="020B0604030504040204" pitchFamily="34" charset="-120"/>
                <a:ea typeface="Microsoft JhengHei" panose="020B0604030504040204" pitchFamily="34" charset="-120"/>
              </a:rPr>
              <a:t>但</a:t>
            </a:r>
            <a:r>
              <a:rPr lang="en-US" altLang="zh-CN" sz="3200" b="1" dirty="0">
                <a:solidFill>
                  <a:srgbClr val="003399"/>
                </a:solidFill>
                <a:latin typeface="Microsoft JhengHei" panose="020B0604030504040204" pitchFamily="34" charset="-120"/>
                <a:ea typeface="Microsoft JhengHei" panose="020B0604030504040204" pitchFamily="34" charset="-120"/>
              </a:rPr>
              <a:t>7:25  </a:t>
            </a:r>
            <a:r>
              <a:rPr lang="zh-CN" altLang="en-US" sz="3200" b="1" dirty="0">
                <a:solidFill>
                  <a:srgbClr val="003399"/>
                </a:solidFill>
                <a:latin typeface="Microsoft JhengHei" panose="020B0604030504040204" pitchFamily="34" charset="-120"/>
                <a:ea typeface="Microsoft JhengHei" panose="020B0604030504040204" pitchFamily="34" charset="-120"/>
              </a:rPr>
              <a:t>他（小角敌基督）必向至高者说夸大的话，必折磨至高者的圣民，必想改变节期和律法。圣民必交付他手一载、二载、半载。</a:t>
            </a:r>
            <a:endParaRPr lang="en-US" altLang="zh-CN" sz="3200" b="1" dirty="0">
              <a:solidFill>
                <a:srgbClr val="003399"/>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sz="3200" b="1" dirty="0">
              <a:solidFill>
                <a:srgbClr val="003399"/>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solidFill>
                  <a:srgbClr val="FF0000"/>
                </a:solidFill>
                <a:latin typeface="Microsoft JhengHei" panose="020B0604030504040204" pitchFamily="34" charset="-120"/>
                <a:ea typeface="Microsoft JhengHei" panose="020B0604030504040204" pitchFamily="34" charset="-120"/>
              </a:rPr>
              <a:t>以经解经：</a:t>
            </a:r>
            <a:r>
              <a:rPr lang="zh-CN" altLang="en-US" sz="3200" b="1" dirty="0">
                <a:solidFill>
                  <a:srgbClr val="009900"/>
                </a:solidFill>
                <a:latin typeface="Microsoft JhengHei" panose="020B0604030504040204" pitchFamily="34" charset="-120"/>
                <a:ea typeface="Microsoft JhengHei" panose="020B0604030504040204" pitchFamily="34" charset="-120"/>
              </a:rPr>
              <a:t>节期</a:t>
            </a:r>
            <a:r>
              <a:rPr lang="en-US" altLang="zh-CN"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带有宗教庆典的日期</a:t>
            </a: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solidFill>
                  <a:srgbClr val="003399"/>
                </a:solidFill>
                <a:latin typeface="Microsoft JhengHei" panose="020B0604030504040204" pitchFamily="34" charset="-120"/>
                <a:ea typeface="Microsoft JhengHei" panose="020B0604030504040204" pitchFamily="34" charset="-120"/>
              </a:rPr>
              <a:t>利</a:t>
            </a:r>
            <a:r>
              <a:rPr lang="en-US" altLang="zh-CN" sz="3200" b="1" dirty="0">
                <a:solidFill>
                  <a:srgbClr val="003399"/>
                </a:solidFill>
                <a:latin typeface="Microsoft JhengHei" panose="020B0604030504040204" pitchFamily="34" charset="-120"/>
                <a:ea typeface="Microsoft JhengHei" panose="020B0604030504040204" pitchFamily="34" charset="-120"/>
              </a:rPr>
              <a:t>23:37  </a:t>
            </a:r>
            <a:r>
              <a:rPr lang="zh-CN" altLang="en-US" sz="3200" b="1" dirty="0">
                <a:solidFill>
                  <a:srgbClr val="003399"/>
                </a:solidFill>
                <a:latin typeface="Microsoft JhengHei" panose="020B0604030504040204" pitchFamily="34" charset="-120"/>
                <a:ea typeface="Microsoft JhengHei" panose="020B0604030504040204" pitchFamily="34" charset="-120"/>
              </a:rPr>
              <a:t>这是耶和华的节期，就是你们要宣告为圣会的节期；要将火祭、燔祭、素祭、祭物，并奠祭，各归各日，献给耶和华。</a:t>
            </a:r>
            <a:endParaRPr lang="en-US" altLang="zh-CN" sz="3200" b="1" dirty="0">
              <a:solidFill>
                <a:srgbClr val="003399"/>
              </a:solidFill>
              <a:latin typeface="Microsoft JhengHei" panose="020B0604030504040204" pitchFamily="34" charset="-120"/>
              <a:ea typeface="Microsoft JhengHei" panose="020B0604030504040204" pitchFamily="34" charset="-120"/>
            </a:endParaRPr>
          </a:p>
          <a:p>
            <a:pPr algn="ctr" eaLnBrk="1" hangingPunct="1">
              <a:lnSpc>
                <a:spcPct val="100000"/>
              </a:lnSpc>
              <a:spcBef>
                <a:spcPct val="0"/>
              </a:spcBef>
              <a:buFontTx/>
              <a:buNone/>
            </a:pPr>
            <a:endParaRPr lang="en-US" altLang="zh-CN" sz="3200" b="1" dirty="0">
              <a:solidFill>
                <a:srgbClr val="FF0000"/>
              </a:solidFill>
              <a:latin typeface="Microsoft JhengHei" panose="020B0604030504040204" pitchFamily="34" charset="-120"/>
              <a:ea typeface="Microsoft JhengHei" panose="020B0604030504040204" pitchFamily="34" charset="-120"/>
            </a:endParaRPr>
          </a:p>
          <a:p>
            <a:pPr algn="ctr" eaLnBrk="1" hangingPunct="1">
              <a:lnSpc>
                <a:spcPct val="100000"/>
              </a:lnSpc>
              <a:spcBef>
                <a:spcPct val="0"/>
              </a:spcBef>
              <a:buFontTx/>
              <a:buNone/>
            </a:pPr>
            <a:r>
              <a:rPr lang="zh-CN" altLang="en-US" sz="3200" b="1" dirty="0">
                <a:solidFill>
                  <a:srgbClr val="FF0000"/>
                </a:solidFill>
                <a:latin typeface="Microsoft JhengHei" panose="020B0604030504040204" pitchFamily="34" charset="-120"/>
                <a:ea typeface="Microsoft JhengHei" panose="020B0604030504040204" pitchFamily="34" charset="-120"/>
              </a:rPr>
              <a:t>改变节期</a:t>
            </a:r>
            <a:r>
              <a:rPr lang="en-US" altLang="zh-CN" sz="3200" b="1" dirty="0">
                <a:solidFill>
                  <a:srgbClr val="FF0000"/>
                </a:solidFill>
                <a:latin typeface="Microsoft JhengHei" panose="020B0604030504040204" pitchFamily="34" charset="-120"/>
                <a:ea typeface="Microsoft JhengHei" panose="020B0604030504040204" pitchFamily="34" charset="-120"/>
              </a:rPr>
              <a:t>=</a:t>
            </a:r>
            <a:r>
              <a:rPr lang="zh-CN" altLang="en-US" sz="3200" b="1" dirty="0">
                <a:solidFill>
                  <a:srgbClr val="FF0000"/>
                </a:solidFill>
                <a:latin typeface="Microsoft JhengHei" panose="020B0604030504040204" pitchFamily="34" charset="-120"/>
                <a:ea typeface="Microsoft JhengHei" panose="020B0604030504040204" pitchFamily="34" charset="-120"/>
              </a:rPr>
              <a:t>改变带有宗教的日历</a:t>
            </a:r>
            <a:endParaRPr lang="en-US" altLang="zh-CN" sz="32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en-US" altLang="zh-CN" sz="3200" b="1" dirty="0">
                <a:solidFill>
                  <a:srgbClr val="003399"/>
                </a:solidFill>
                <a:latin typeface="Times New Roman" panose="02020603050405020304" pitchFamily="18" charset="0"/>
                <a:ea typeface="SimHei" panose="02010609060101010101" pitchFamily="49" charset="-122"/>
              </a:rPr>
              <a:t> </a:t>
            </a:r>
            <a:endParaRPr lang="zh-CN" altLang="en-US" sz="3200" b="1" dirty="0">
              <a:solidFill>
                <a:srgbClr val="003399"/>
              </a:solidFill>
              <a:latin typeface="SimHei" panose="02010609060101010101" pitchFamily="49" charset="-122"/>
              <a:ea typeface="SimHei" panose="02010609060101010101" pitchFamily="49" charset="-122"/>
            </a:endParaRPr>
          </a:p>
        </p:txBody>
      </p:sp>
      <p:sp>
        <p:nvSpPr>
          <p:cNvPr id="8704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E1E48BF7-292C-4396-A60E-C86017A85B6E}"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70</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73774718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Box 5"/>
          <p:cNvSpPr txBox="1">
            <a:spLocks noChangeArrowheads="1"/>
          </p:cNvSpPr>
          <p:nvPr/>
        </p:nvSpPr>
        <p:spPr bwMode="auto">
          <a:xfrm>
            <a:off x="0" y="1"/>
            <a:ext cx="1202055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dirty="0">
                <a:solidFill>
                  <a:srgbClr val="003399"/>
                </a:solidFill>
                <a:latin typeface="Microsoft JhengHei" panose="020B0604030504040204" pitchFamily="34" charset="-120"/>
                <a:ea typeface="Microsoft JhengHei" panose="020B0604030504040204" pitchFamily="34" charset="-120"/>
              </a:rPr>
              <a:t>但</a:t>
            </a:r>
            <a:r>
              <a:rPr lang="en-US" altLang="zh-CN" sz="3200" b="1" dirty="0">
                <a:solidFill>
                  <a:srgbClr val="003399"/>
                </a:solidFill>
                <a:latin typeface="Microsoft JhengHei" panose="020B0604030504040204" pitchFamily="34" charset="-120"/>
                <a:ea typeface="Microsoft JhengHei" panose="020B0604030504040204" pitchFamily="34" charset="-120"/>
              </a:rPr>
              <a:t>7:25</a:t>
            </a:r>
            <a:r>
              <a:rPr lang="zh-CN" altLang="en-US" sz="3200" b="1" dirty="0">
                <a:solidFill>
                  <a:srgbClr val="FF0000"/>
                </a:solidFill>
                <a:latin typeface="Microsoft JhengHei" panose="020B0604030504040204" pitchFamily="34" charset="-120"/>
                <a:ea typeface="Microsoft JhengHei" panose="020B0604030504040204" pitchFamily="34" charset="-120"/>
              </a:rPr>
              <a:t> </a:t>
            </a:r>
            <a:r>
              <a:rPr lang="zh-CN" altLang="zh-CN" sz="3200" b="1" dirty="0">
                <a:solidFill>
                  <a:srgbClr val="FF0000"/>
                </a:solidFill>
                <a:latin typeface="Microsoft JhengHei" panose="020B0604030504040204" pitchFamily="34" charset="-120"/>
                <a:ea typeface="Microsoft JhengHei" panose="020B0604030504040204" pitchFamily="34" charset="-120"/>
              </a:rPr>
              <a:t>敌基督将改变：节期</a:t>
            </a:r>
            <a:r>
              <a:rPr lang="zh-CN" altLang="en-US" sz="3200" b="1" dirty="0">
                <a:solidFill>
                  <a:srgbClr val="FF0000"/>
                </a:solidFill>
                <a:latin typeface="Microsoft JhengHei" panose="020B0604030504040204" pitchFamily="34" charset="-120"/>
                <a:ea typeface="Microsoft JhengHei" panose="020B0604030504040204" pitchFamily="34" charset="-120"/>
              </a:rPr>
              <a:t>（历法）</a:t>
            </a:r>
            <a:r>
              <a:rPr lang="zh-CN" altLang="zh-CN" sz="3200" b="1" dirty="0">
                <a:solidFill>
                  <a:srgbClr val="FF0000"/>
                </a:solidFill>
                <a:latin typeface="Microsoft JhengHei" panose="020B0604030504040204" pitchFamily="34" charset="-120"/>
                <a:ea typeface="Microsoft JhengHei" panose="020B0604030504040204" pitchFamily="34" charset="-120"/>
              </a:rPr>
              <a:t>和律法</a:t>
            </a:r>
            <a:endParaRPr lang="en-US" altLang="zh-CN" sz="32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zh-CN" sz="3200" b="1" dirty="0">
                <a:latin typeface="Microsoft JhengHei" panose="020B0604030504040204" pitchFamily="34" charset="-120"/>
                <a:ea typeface="Microsoft JhengHei" panose="020B0604030504040204" pitchFamily="34" charset="-120"/>
              </a:rPr>
              <a:t>除了穆斯林还有</a:t>
            </a:r>
            <a:r>
              <a:rPr lang="zh-CN" altLang="en-US" sz="3200" b="1" dirty="0">
                <a:latin typeface="Microsoft JhengHei" panose="020B0604030504040204" pitchFamily="34" charset="-120"/>
                <a:ea typeface="Microsoft JhengHei" panose="020B0604030504040204" pitchFamily="34" charset="-120"/>
              </a:rPr>
              <a:t>谁</a:t>
            </a:r>
            <a:r>
              <a:rPr lang="zh-CN" altLang="zh-CN" sz="3200" b="1" dirty="0">
                <a:latin typeface="Microsoft JhengHei" panose="020B0604030504040204" pitchFamily="34" charset="-120"/>
                <a:ea typeface="Microsoft JhengHei" panose="020B0604030504040204" pitchFamily="34" charset="-120"/>
              </a:rPr>
              <a:t>想改变</a:t>
            </a:r>
            <a:r>
              <a:rPr lang="zh-CN" altLang="en-US" sz="3200" b="1" dirty="0">
                <a:latin typeface="Microsoft JhengHei" panose="020B0604030504040204" pitchFamily="34" charset="-120"/>
                <a:ea typeface="Microsoft JhengHei" panose="020B0604030504040204" pitchFamily="34" charset="-120"/>
              </a:rPr>
              <a:t>世界的</a:t>
            </a:r>
            <a:r>
              <a:rPr lang="en-US" altLang="zh-CN" sz="3200" b="1" dirty="0">
                <a:solidFill>
                  <a:srgbClr val="008000"/>
                </a:solidFill>
                <a:latin typeface="Microsoft JhengHei" panose="020B0604030504040204" pitchFamily="34" charset="-120"/>
                <a:ea typeface="Microsoft JhengHei" panose="020B0604030504040204" pitchFamily="34" charset="-120"/>
              </a:rPr>
              <a:t>“</a:t>
            </a:r>
            <a:r>
              <a:rPr lang="zh-CN" altLang="zh-CN" sz="3200" b="1" dirty="0">
                <a:solidFill>
                  <a:srgbClr val="008000"/>
                </a:solidFill>
                <a:latin typeface="Microsoft JhengHei" panose="020B0604030504040204" pitchFamily="34" charset="-120"/>
                <a:ea typeface="Microsoft JhengHei" panose="020B0604030504040204" pitchFamily="34" charset="-120"/>
              </a:rPr>
              <a:t>节期和律法</a:t>
            </a:r>
            <a:r>
              <a:rPr lang="en-US" altLang="zh-CN" sz="3200" b="1" dirty="0">
                <a:solidFill>
                  <a:srgbClr val="008000"/>
                </a:solidFill>
                <a:latin typeface="Microsoft JhengHei" panose="020B0604030504040204" pitchFamily="34" charset="-120"/>
                <a:ea typeface="Microsoft JhengHei" panose="020B0604030504040204" pitchFamily="34" charset="-120"/>
              </a:rPr>
              <a:t>”</a:t>
            </a:r>
            <a:r>
              <a:rPr lang="zh-CN" altLang="zh-CN" sz="3200" b="1" dirty="0">
                <a:latin typeface="Microsoft JhengHei" panose="020B0604030504040204" pitchFamily="34" charset="-120"/>
                <a:ea typeface="Microsoft JhengHei" panose="020B0604030504040204" pitchFamily="34" charset="-120"/>
              </a:rPr>
              <a:t>呢？</a:t>
            </a: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latin typeface="Microsoft JhengHei" panose="020B0604030504040204" pitchFamily="34" charset="-120"/>
                <a:ea typeface="Microsoft JhengHei" panose="020B0604030504040204" pitchFamily="34" charset="-120"/>
              </a:rPr>
              <a:t>世界除了</a:t>
            </a:r>
            <a:r>
              <a:rPr lang="zh-CN" altLang="zh-CN" sz="3200" b="1" dirty="0">
                <a:latin typeface="Microsoft JhengHei" panose="020B0604030504040204" pitchFamily="34" charset="-120"/>
                <a:ea typeface="Microsoft JhengHei" panose="020B0604030504040204" pitchFamily="34" charset="-120"/>
              </a:rPr>
              <a:t>使用的</a:t>
            </a:r>
            <a:r>
              <a:rPr lang="zh-CN" altLang="en-US" sz="3200" b="1" dirty="0">
                <a:latin typeface="Microsoft JhengHei" panose="020B0604030504040204" pitchFamily="34" charset="-120"/>
                <a:ea typeface="Microsoft JhengHei" panose="020B0604030504040204" pitchFamily="34" charset="-120"/>
              </a:rPr>
              <a:t>公历（贵哥</a:t>
            </a:r>
            <a:r>
              <a:rPr lang="zh-CN" altLang="zh-CN" sz="3200" b="1" dirty="0">
                <a:latin typeface="Microsoft JhengHei" panose="020B0604030504040204" pitchFamily="34" charset="-120"/>
                <a:ea typeface="Microsoft JhengHei" panose="020B0604030504040204" pitchFamily="34" charset="-120"/>
              </a:rPr>
              <a:t>里</a:t>
            </a:r>
            <a:r>
              <a:rPr lang="en-US" altLang="zh-CN" sz="3200" b="1" dirty="0">
                <a:latin typeface="Microsoft JhengHei" panose="020B0604030504040204" pitchFamily="34" charset="-120"/>
                <a:ea typeface="Microsoft JhengHei" panose="020B0604030504040204" pitchFamily="34" charset="-120"/>
              </a:rPr>
              <a:t>Gregorian</a:t>
            </a:r>
            <a:r>
              <a:rPr lang="zh-CN" altLang="en-US" sz="3200" b="1" dirty="0">
                <a:latin typeface="Microsoft JhengHei" panose="020B0604030504040204" pitchFamily="34" charset="-120"/>
                <a:ea typeface="Microsoft JhengHei" panose="020B0604030504040204" pitchFamily="34" charset="-120"/>
              </a:rPr>
              <a:t>历法</a:t>
            </a:r>
            <a:r>
              <a:rPr lang="zh-CN" altLang="zh-CN" sz="3200" b="1" dirty="0">
                <a:latin typeface="Microsoft JhengHei" panose="020B0604030504040204" pitchFamily="34" charset="-120"/>
                <a:ea typeface="Microsoft JhengHei" panose="020B0604030504040204" pitchFamily="34" charset="-120"/>
              </a:rPr>
              <a:t>）之外，还有</a:t>
            </a:r>
            <a:r>
              <a:rPr lang="zh-CN" altLang="en-US" sz="3200" b="1" dirty="0">
                <a:latin typeface="Microsoft JhengHei" panose="020B0604030504040204" pitchFamily="34" charset="-120"/>
                <a:ea typeface="Microsoft JhengHei" panose="020B0604030504040204" pitchFamily="34" charset="-120"/>
              </a:rPr>
              <a:t>些民族拥有自己的历法，例如，</a:t>
            </a:r>
            <a:r>
              <a:rPr lang="zh-CN" altLang="zh-CN" sz="3200" b="1" dirty="0">
                <a:latin typeface="Microsoft JhengHei" panose="020B0604030504040204" pitchFamily="34" charset="-120"/>
                <a:ea typeface="Microsoft JhengHei" panose="020B0604030504040204" pitchFamily="34" charset="-120"/>
              </a:rPr>
              <a:t>犹太</a:t>
            </a:r>
            <a:r>
              <a:rPr lang="zh-CN" altLang="en-US" sz="3200" b="1" dirty="0">
                <a:latin typeface="Microsoft JhengHei" panose="020B0604030504040204" pitchFamily="34" charset="-120"/>
                <a:ea typeface="Microsoft JhengHei" panose="020B0604030504040204" pitchFamily="34" charset="-120"/>
              </a:rPr>
              <a:t>教</a:t>
            </a:r>
            <a:r>
              <a:rPr lang="zh-CN" altLang="zh-CN" sz="3200" b="1" dirty="0">
                <a:latin typeface="Microsoft JhengHei" panose="020B0604030504040204" pitchFamily="34" charset="-120"/>
                <a:ea typeface="Microsoft JhengHei" panose="020B0604030504040204" pitchFamily="34" charset="-120"/>
              </a:rPr>
              <a:t>历法、印度教历法</a:t>
            </a:r>
            <a:r>
              <a:rPr lang="zh-CN" altLang="en-US" sz="3200" b="1" dirty="0">
                <a:latin typeface="Microsoft JhengHei" panose="020B0604030504040204" pitchFamily="34" charset="-120"/>
                <a:ea typeface="Microsoft JhengHei" panose="020B0604030504040204" pitchFamily="34" charset="-120"/>
              </a:rPr>
              <a:t>，华人的农历</a:t>
            </a:r>
            <a:r>
              <a:rPr lang="zh-CN" altLang="zh-CN" sz="3200" b="1" dirty="0">
                <a:latin typeface="Microsoft JhengHei" panose="020B0604030504040204" pitchFamily="34" charset="-120"/>
                <a:ea typeface="Microsoft JhengHei" panose="020B0604030504040204" pitchFamily="34" charset="-120"/>
              </a:rPr>
              <a:t>和穆斯林</a:t>
            </a:r>
            <a:r>
              <a:rPr lang="zh-CN" altLang="en-US" sz="3200" b="1" dirty="0">
                <a:latin typeface="Microsoft JhengHei" panose="020B0604030504040204" pitchFamily="34" charset="-120"/>
                <a:ea typeface="Microsoft JhengHei" panose="020B0604030504040204" pitchFamily="34" charset="-120"/>
              </a:rPr>
              <a:t>的回教</a:t>
            </a:r>
            <a:r>
              <a:rPr lang="zh-CN" altLang="zh-CN" sz="3200" b="1" dirty="0">
                <a:latin typeface="Microsoft JhengHei" panose="020B0604030504040204" pitchFamily="34" charset="-120"/>
                <a:ea typeface="Microsoft JhengHei" panose="020B0604030504040204" pitchFamily="34" charset="-120"/>
              </a:rPr>
              <a:t>历法。</a:t>
            </a:r>
            <a:r>
              <a:rPr lang="zh-CN" altLang="en-US" sz="3200" b="1" dirty="0">
                <a:latin typeface="Microsoft JhengHei" panose="020B0604030504040204" pitchFamily="34" charset="-120"/>
                <a:ea typeface="Microsoft JhengHei" panose="020B0604030504040204" pitchFamily="34" charset="-120"/>
              </a:rPr>
              <a:t>基督教，</a:t>
            </a:r>
            <a:r>
              <a:rPr lang="zh-CN" altLang="zh-CN" sz="3200" b="1" dirty="0">
                <a:latin typeface="Microsoft JhengHei" panose="020B0604030504040204" pitchFamily="34" charset="-120"/>
                <a:ea typeface="Microsoft JhengHei" panose="020B0604030504040204" pitchFamily="34" charset="-120"/>
              </a:rPr>
              <a:t>犹太</a:t>
            </a:r>
            <a:r>
              <a:rPr lang="zh-CN" altLang="en-US" sz="3200" b="1" dirty="0">
                <a:latin typeface="Microsoft JhengHei" panose="020B0604030504040204" pitchFamily="34" charset="-120"/>
                <a:ea typeface="Microsoft JhengHei" panose="020B0604030504040204" pitchFamily="34" charset="-120"/>
              </a:rPr>
              <a:t>教，</a:t>
            </a:r>
            <a:r>
              <a:rPr lang="zh-CN" altLang="zh-CN" sz="3200" b="1" dirty="0">
                <a:latin typeface="Microsoft JhengHei" panose="020B0604030504040204" pitchFamily="34" charset="-120"/>
                <a:ea typeface="Microsoft JhengHei" panose="020B0604030504040204" pitchFamily="34" charset="-120"/>
              </a:rPr>
              <a:t>印度教徒</a:t>
            </a:r>
            <a:r>
              <a:rPr lang="zh-CN" altLang="en-US" sz="3200" b="1" dirty="0">
                <a:latin typeface="Microsoft JhengHei" panose="020B0604030504040204" pitchFamily="34" charset="-120"/>
                <a:ea typeface="Microsoft JhengHei" panose="020B0604030504040204" pitchFamily="34" charset="-120"/>
              </a:rPr>
              <a:t>，华人，</a:t>
            </a:r>
            <a:r>
              <a:rPr lang="zh-CN" altLang="zh-CN" sz="3200" b="1" dirty="0">
                <a:latin typeface="Microsoft JhengHei" panose="020B0604030504040204" pitchFamily="34" charset="-120"/>
                <a:ea typeface="Microsoft JhengHei" panose="020B0604030504040204" pitchFamily="34" charset="-120"/>
              </a:rPr>
              <a:t>是</a:t>
            </a:r>
            <a:r>
              <a:rPr lang="zh-CN" altLang="en-US" sz="3200" b="1" dirty="0">
                <a:latin typeface="Microsoft JhengHei" panose="020B0604030504040204" pitchFamily="34" charset="-120"/>
                <a:ea typeface="Microsoft JhengHei" panose="020B0604030504040204" pitchFamily="34" charset="-120"/>
              </a:rPr>
              <a:t>不会</a:t>
            </a:r>
            <a:r>
              <a:rPr lang="zh-CN" altLang="zh-CN" sz="3200" b="1" dirty="0">
                <a:latin typeface="Microsoft JhengHei" panose="020B0604030504040204" pitchFamily="34" charset="-120"/>
                <a:ea typeface="Microsoft JhengHei" panose="020B0604030504040204" pitchFamily="34" charset="-120"/>
              </a:rPr>
              <a:t>强加他们的历法</a:t>
            </a:r>
            <a:r>
              <a:rPr lang="en-MY" altLang="zh-CN" sz="3200" b="1" dirty="0">
                <a:latin typeface="Microsoft JhengHei" panose="020B0604030504040204" pitchFamily="34" charset="-120"/>
                <a:ea typeface="Microsoft JhengHei" panose="020B0604030504040204" pitchFamily="34" charset="-120"/>
              </a:rPr>
              <a:t>Calendar</a:t>
            </a:r>
            <a:r>
              <a:rPr lang="zh-CN" altLang="zh-CN" sz="3200" b="1" dirty="0">
                <a:latin typeface="Microsoft JhengHei" panose="020B0604030504040204" pitchFamily="34" charset="-120"/>
                <a:ea typeface="Microsoft JhengHei" panose="020B0604030504040204" pitchFamily="34" charset="-120"/>
              </a:rPr>
              <a:t>给其他的民族。</a:t>
            </a: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zh-CN" sz="3200" b="1" dirty="0">
                <a:latin typeface="Microsoft JhengHei" panose="020B0604030504040204" pitchFamily="34" charset="-120"/>
                <a:ea typeface="Microsoft JhengHei" panose="020B0604030504040204" pitchFamily="34" charset="-120"/>
              </a:rPr>
              <a:t>而伊斯兰有</a:t>
            </a:r>
            <a:r>
              <a:rPr lang="zh-CN" altLang="en-US" sz="3200" b="1" dirty="0">
                <a:latin typeface="Microsoft JhengHei" panose="020B0604030504040204" pitchFamily="34" charset="-120"/>
                <a:ea typeface="Microsoft JhengHei" panose="020B0604030504040204" pitchFamily="34" charset="-120"/>
              </a:rPr>
              <a:t>他们</a:t>
            </a:r>
            <a:r>
              <a:rPr lang="zh-CN" altLang="zh-CN" sz="3200" b="1" dirty="0">
                <a:latin typeface="Microsoft JhengHei" panose="020B0604030504040204" pitchFamily="34" charset="-120"/>
                <a:ea typeface="Microsoft JhengHei" panose="020B0604030504040204" pitchFamily="34" charset="-120"/>
              </a:rPr>
              <a:t>的</a:t>
            </a:r>
            <a:r>
              <a:rPr lang="zh-CN" altLang="en-US" sz="3200" b="1" dirty="0">
                <a:latin typeface="Microsoft JhengHei" panose="020B0604030504040204" pitchFamily="34" charset="-120"/>
                <a:ea typeface="Microsoft JhengHei" panose="020B0604030504040204" pitchFamily="34" charset="-120"/>
              </a:rPr>
              <a:t>伊斯兰</a:t>
            </a:r>
            <a:r>
              <a:rPr lang="zh-CN" altLang="zh-CN" sz="3200" b="1" dirty="0">
                <a:latin typeface="Microsoft JhengHei" panose="020B0604030504040204" pitchFamily="34" charset="-120"/>
                <a:ea typeface="Microsoft JhengHei" panose="020B0604030504040204" pitchFamily="34" charset="-120"/>
              </a:rPr>
              <a:t>律法</a:t>
            </a:r>
            <a:r>
              <a:rPr lang="en-MY" altLang="zh-CN" sz="3200" b="1" dirty="0">
                <a:latin typeface="Microsoft JhengHei" panose="020B0604030504040204" pitchFamily="34" charset="-120"/>
                <a:ea typeface="Microsoft JhengHei" panose="020B0604030504040204" pitchFamily="34" charset="-120"/>
              </a:rPr>
              <a:t>sharia law</a:t>
            </a:r>
            <a:r>
              <a:rPr lang="zh-CN" altLang="zh-CN" sz="3200" b="1" dirty="0">
                <a:latin typeface="Microsoft JhengHei" panose="020B0604030504040204" pitchFamily="34" charset="-120"/>
                <a:ea typeface="Microsoft JhengHei" panose="020B0604030504040204" pitchFamily="34" charset="-120"/>
              </a:rPr>
              <a:t>和</a:t>
            </a:r>
            <a:r>
              <a:rPr lang="zh-CN" altLang="en-US" sz="3200" b="1" dirty="0">
                <a:latin typeface="Microsoft JhengHei" panose="020B0604030504040204" pitchFamily="34" charset="-120"/>
                <a:ea typeface="Microsoft JhengHei" panose="020B0604030504040204" pitchFamily="34" charset="-120"/>
              </a:rPr>
              <a:t>伊斯兰</a:t>
            </a:r>
            <a:r>
              <a:rPr lang="zh-CN" altLang="zh-CN" sz="3200" b="1" dirty="0">
                <a:latin typeface="Microsoft JhengHei" panose="020B0604030504040204" pitchFamily="34" charset="-120"/>
                <a:ea typeface="Microsoft JhengHei" panose="020B0604030504040204" pitchFamily="34" charset="-120"/>
              </a:rPr>
              <a:t>历法</a:t>
            </a:r>
            <a:r>
              <a:rPr lang="en-MY" altLang="zh-CN" sz="3200" b="1" dirty="0">
                <a:latin typeface="Microsoft JhengHei" panose="020B0604030504040204" pitchFamily="34" charset="-120"/>
                <a:ea typeface="Microsoft JhengHei" panose="020B0604030504040204" pitchFamily="34" charset="-120"/>
              </a:rPr>
              <a:t>Calendar </a:t>
            </a:r>
            <a:r>
              <a:rPr lang="zh-CN" altLang="zh-CN" sz="3200" b="1" dirty="0">
                <a:latin typeface="Microsoft JhengHei" panose="020B0604030504040204" pitchFamily="34" charset="-120"/>
                <a:ea typeface="Microsoft JhengHei" panose="020B0604030504040204" pitchFamily="34" charset="-120"/>
              </a:rPr>
              <a:t>，</a:t>
            </a:r>
            <a:endParaRPr lang="en-MY"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zh-CN" sz="3200" b="1" dirty="0">
                <a:latin typeface="Microsoft JhengHei" panose="020B0604030504040204" pitchFamily="34" charset="-120"/>
                <a:ea typeface="Microsoft JhengHei" panose="020B0604030504040204" pitchFamily="34" charset="-120"/>
              </a:rPr>
              <a:t>这两样都是</a:t>
            </a:r>
            <a:r>
              <a:rPr lang="zh-CN" altLang="en-US" sz="3200" b="1" dirty="0">
                <a:latin typeface="Microsoft JhengHei" panose="020B0604030504040204" pitchFamily="34" charset="-120"/>
                <a:ea typeface="Microsoft JhengHei" panose="020B0604030504040204" pitchFamily="34" charset="-120"/>
              </a:rPr>
              <a:t>穆斯林</a:t>
            </a:r>
            <a:r>
              <a:rPr lang="zh-CN" altLang="zh-CN" sz="3200" b="1" dirty="0">
                <a:latin typeface="Microsoft JhengHei" panose="020B0604030504040204" pitchFamily="34" charset="-120"/>
                <a:ea typeface="Microsoft JhengHei" panose="020B0604030504040204" pitchFamily="34" charset="-120"/>
              </a:rPr>
              <a:t>想强加给世界的东西。</a:t>
            </a:r>
            <a:endParaRPr lang="zh-CN" altLang="en-US" sz="3200" b="1" dirty="0">
              <a:latin typeface="Microsoft JhengHei" panose="020B0604030504040204" pitchFamily="34" charset="-120"/>
              <a:ea typeface="Microsoft JhengHei" panose="020B0604030504040204" pitchFamily="34" charset="-120"/>
            </a:endParaRPr>
          </a:p>
        </p:txBody>
      </p:sp>
      <p:sp>
        <p:nvSpPr>
          <p:cNvPr id="8806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7052A79C-8D9C-4091-BD35-D662BA4FD6B6}"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71</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50107922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Box 3"/>
          <p:cNvSpPr txBox="1">
            <a:spLocks noChangeArrowheads="1"/>
          </p:cNvSpPr>
          <p:nvPr/>
        </p:nvSpPr>
        <p:spPr bwMode="auto">
          <a:xfrm>
            <a:off x="76199" y="1"/>
            <a:ext cx="12011025"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zh-CN" sz="3200" b="1" dirty="0">
                <a:solidFill>
                  <a:srgbClr val="FF0000"/>
                </a:solidFill>
                <a:latin typeface="Microsoft JhengHei" panose="020B0604030504040204" pitchFamily="34" charset="-120"/>
                <a:ea typeface="Microsoft JhengHei" panose="020B0604030504040204" pitchFamily="34" charset="-120"/>
              </a:rPr>
              <a:t>伊斯兰历法</a:t>
            </a:r>
            <a:r>
              <a:rPr lang="zh-CN" altLang="zh-CN" sz="3200" b="1" dirty="0">
                <a:latin typeface="Microsoft JhengHei" panose="020B0604030504040204" pitchFamily="34" charset="-120"/>
                <a:ea typeface="Microsoft JhengHei" panose="020B0604030504040204" pitchFamily="34" charset="-120"/>
              </a:rPr>
              <a:t>是以穆罕默德从麦加迁移（希吉拉</a:t>
            </a:r>
            <a:r>
              <a:rPr lang="en-US" altLang="zh-CN" sz="3200" b="1" dirty="0" err="1">
                <a:latin typeface="Microsoft JhengHei" panose="020B0604030504040204" pitchFamily="34" charset="-120"/>
                <a:ea typeface="Microsoft JhengHei" panose="020B0604030504040204" pitchFamily="34" charset="-120"/>
              </a:rPr>
              <a:t>Hijra</a:t>
            </a:r>
            <a:r>
              <a:rPr lang="zh-CN" altLang="zh-CN" sz="3200" b="1" dirty="0">
                <a:latin typeface="Microsoft JhengHei" panose="020B0604030504040204" pitchFamily="34" charset="-120"/>
                <a:ea typeface="Microsoft JhengHei" panose="020B0604030504040204" pitchFamily="34" charset="-120"/>
              </a:rPr>
              <a:t>）到麦地那</a:t>
            </a:r>
            <a:r>
              <a:rPr lang="zh-CN" altLang="en-US" sz="3200" b="1" dirty="0">
                <a:latin typeface="Microsoft JhengHei" panose="020B0604030504040204" pitchFamily="34" charset="-120"/>
                <a:ea typeface="Microsoft JhengHei" panose="020B0604030504040204" pitchFamily="34" charset="-120"/>
              </a:rPr>
              <a:t>年为创始年（公元</a:t>
            </a:r>
            <a:r>
              <a:rPr lang="en-US" altLang="zh-CN" sz="3200" b="1" dirty="0">
                <a:latin typeface="Microsoft JhengHei" panose="020B0604030504040204" pitchFamily="34" charset="-120"/>
                <a:ea typeface="Microsoft JhengHei" panose="020B0604030504040204" pitchFamily="34" charset="-120"/>
              </a:rPr>
              <a:t>622AD</a:t>
            </a:r>
            <a:r>
              <a:rPr lang="zh-CN" altLang="en-US" sz="3200" b="1" dirty="0">
                <a:latin typeface="Microsoft JhengHei" panose="020B0604030504040204" pitchFamily="34" charset="-120"/>
                <a:ea typeface="Microsoft JhengHei" panose="020B0604030504040204" pitchFamily="34" charset="-120"/>
              </a:rPr>
              <a:t>）</a:t>
            </a:r>
            <a:r>
              <a:rPr lang="zh-CN" altLang="zh-CN" sz="3200" b="1" dirty="0">
                <a:latin typeface="Microsoft JhengHei" panose="020B0604030504040204" pitchFamily="34" charset="-120"/>
                <a:ea typeface="Microsoft JhengHei" panose="020B0604030504040204" pitchFamily="34" charset="-120"/>
              </a:rPr>
              <a:t>。</a:t>
            </a: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zh-CN" sz="3200" b="1" dirty="0">
                <a:latin typeface="Microsoft JhengHei" panose="020B0604030504040204" pitchFamily="34" charset="-120"/>
                <a:ea typeface="Microsoft JhengHei" panose="020B0604030504040204" pitchFamily="34" charset="-120"/>
              </a:rPr>
              <a:t>穆斯林</a:t>
            </a:r>
            <a:r>
              <a:rPr lang="zh-CN" altLang="en-US" sz="3200" b="1" dirty="0">
                <a:latin typeface="Microsoft JhengHei" panose="020B0604030504040204" pitchFamily="34" charset="-120"/>
                <a:ea typeface="Microsoft JhengHei" panose="020B0604030504040204" pitchFamily="34" charset="-120"/>
              </a:rPr>
              <a:t>的宗教</a:t>
            </a:r>
            <a:r>
              <a:rPr lang="zh-CN" altLang="zh-CN" sz="3200" b="1" dirty="0">
                <a:latin typeface="Microsoft JhengHei" panose="020B0604030504040204" pitchFamily="34" charset="-120"/>
                <a:ea typeface="Microsoft JhengHei" panose="020B0604030504040204" pitchFamily="34" charset="-120"/>
              </a:rPr>
              <a:t>历法</a:t>
            </a:r>
            <a:r>
              <a:rPr lang="zh-CN" altLang="en-US" sz="3200" b="1" dirty="0">
                <a:latin typeface="Microsoft JhengHei" panose="020B0604030504040204" pitchFamily="34" charset="-120"/>
                <a:ea typeface="Microsoft JhengHei" panose="020B0604030504040204" pitchFamily="34" charset="-120"/>
              </a:rPr>
              <a:t>，</a:t>
            </a:r>
            <a:r>
              <a:rPr lang="zh-CN" altLang="zh-CN" sz="3200" b="1" dirty="0">
                <a:latin typeface="Microsoft JhengHei" panose="020B0604030504040204" pitchFamily="34" charset="-120"/>
                <a:ea typeface="Microsoft JhengHei" panose="020B0604030504040204" pitchFamily="34" charset="-120"/>
              </a:rPr>
              <a:t>被看作是所有人必须遵守的诫命</a:t>
            </a:r>
            <a:r>
              <a:rPr lang="zh-CN" altLang="en-US" sz="3200" b="1" dirty="0">
                <a:latin typeface="Microsoft JhengHei" panose="020B0604030504040204" pitchFamily="34" charset="-120"/>
                <a:ea typeface="Microsoft JhengHei" panose="020B0604030504040204" pitchFamily="34" charset="-120"/>
              </a:rPr>
              <a:t>。</a:t>
            </a:r>
            <a:r>
              <a:rPr lang="en-US" altLang="zh-CN" sz="3200" b="1" dirty="0">
                <a:latin typeface="Microsoft JhengHei" panose="020B0604030504040204" pitchFamily="34" charset="-120"/>
                <a:ea typeface="Microsoft JhengHei" panose="020B0604030504040204" pitchFamily="34" charset="-120"/>
              </a:rPr>
              <a:t>Waleed </a:t>
            </a:r>
            <a:r>
              <a:rPr lang="en-US" altLang="zh-CN" sz="3200" b="1" dirty="0" err="1">
                <a:latin typeface="Microsoft JhengHei" panose="020B0604030504040204" pitchFamily="34" charset="-120"/>
                <a:ea typeface="Microsoft JhengHei" panose="020B0604030504040204" pitchFamily="34" charset="-120"/>
              </a:rPr>
              <a:t>Mahanna</a:t>
            </a:r>
            <a:r>
              <a:rPr lang="zh-CN" altLang="zh-CN" sz="3200" b="1" dirty="0">
                <a:latin typeface="Microsoft JhengHei" panose="020B0604030504040204" pitchFamily="34" charset="-120"/>
                <a:ea typeface="Microsoft JhengHei" panose="020B0604030504040204" pitchFamily="34" charset="-120"/>
              </a:rPr>
              <a:t>博士清楚地说出了</a:t>
            </a:r>
            <a:r>
              <a:rPr lang="en-US" altLang="zh-CN" sz="3200" b="1" dirty="0">
                <a:latin typeface="Microsoft JhengHei" panose="020B0604030504040204" pitchFamily="34" charset="-120"/>
                <a:ea typeface="Microsoft JhengHei" panose="020B0604030504040204" pitchFamily="34" charset="-120"/>
              </a:rPr>
              <a:t>“</a:t>
            </a:r>
            <a:r>
              <a:rPr lang="zh-CN" altLang="zh-CN" sz="3200" b="1" dirty="0">
                <a:latin typeface="Microsoft JhengHei" panose="020B0604030504040204" pitchFamily="34" charset="-120"/>
                <a:ea typeface="Microsoft JhengHei" panose="020B0604030504040204" pitchFamily="34" charset="-120"/>
              </a:rPr>
              <a:t>希吉拉</a:t>
            </a:r>
            <a:r>
              <a:rPr lang="en-US" altLang="zh-CN" sz="3200" b="1" dirty="0">
                <a:latin typeface="Microsoft JhengHei" panose="020B0604030504040204" pitchFamily="34" charset="-120"/>
                <a:ea typeface="Microsoft JhengHei" panose="020B0604030504040204" pitchFamily="34" charset="-120"/>
              </a:rPr>
              <a:t>”</a:t>
            </a:r>
            <a:r>
              <a:rPr lang="zh-CN" altLang="zh-CN" sz="3200" b="1" dirty="0">
                <a:latin typeface="Microsoft JhengHei" panose="020B0604030504040204" pitchFamily="34" charset="-120"/>
                <a:ea typeface="Microsoft JhengHei" panose="020B0604030504040204" pitchFamily="34" charset="-120"/>
              </a:rPr>
              <a:t>历法在伊斯兰中的地位：</a:t>
            </a: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sz="3200" b="1" dirty="0">
              <a:solidFill>
                <a:srgbClr val="0099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zh-CN" sz="3200" b="1" dirty="0">
                <a:solidFill>
                  <a:srgbClr val="009900"/>
                </a:solidFill>
                <a:latin typeface="Microsoft JhengHei" panose="020B0604030504040204" pitchFamily="34" charset="-120"/>
                <a:ea typeface="Microsoft JhengHei" panose="020B0604030504040204" pitchFamily="34" charset="-120"/>
              </a:rPr>
              <a:t>使用希吉拉</a:t>
            </a:r>
            <a:r>
              <a:rPr lang="en-MY" altLang="zh-CN" sz="3200" b="1" dirty="0">
                <a:solidFill>
                  <a:srgbClr val="009900"/>
                </a:solidFill>
                <a:latin typeface="Microsoft JhengHei" panose="020B0604030504040204" pitchFamily="34" charset="-120"/>
                <a:ea typeface="Microsoft JhengHei" panose="020B0604030504040204" pitchFamily="34" charset="-120"/>
              </a:rPr>
              <a:t>Hijra</a:t>
            </a:r>
            <a:r>
              <a:rPr lang="zh-CN" altLang="zh-CN" sz="3200" b="1" dirty="0">
                <a:solidFill>
                  <a:srgbClr val="009900"/>
                </a:solidFill>
                <a:latin typeface="Microsoft JhengHei" panose="020B0604030504040204" pitchFamily="34" charset="-120"/>
                <a:ea typeface="Microsoft JhengHei" panose="020B0604030504040204" pitchFamily="34" charset="-120"/>
              </a:rPr>
              <a:t>历法</a:t>
            </a:r>
            <a:r>
              <a:rPr lang="zh-CN" altLang="en-US" sz="3200" b="1" dirty="0">
                <a:solidFill>
                  <a:srgbClr val="009900"/>
                </a:solidFill>
                <a:latin typeface="Microsoft JhengHei" panose="020B0604030504040204" pitchFamily="34" charset="-120"/>
                <a:ea typeface="Microsoft JhengHei" panose="020B0604030504040204" pitchFamily="34" charset="-120"/>
              </a:rPr>
              <a:t>，</a:t>
            </a:r>
            <a:r>
              <a:rPr lang="zh-CN" altLang="zh-CN" sz="3200" b="1" dirty="0">
                <a:solidFill>
                  <a:srgbClr val="009900"/>
                </a:solidFill>
                <a:latin typeface="Microsoft JhengHei" panose="020B0604030504040204" pitchFamily="34" charset="-120"/>
                <a:ea typeface="Microsoft JhengHei" panose="020B0604030504040204" pitchFamily="34" charset="-120"/>
              </a:rPr>
              <a:t>被认为是一个神圣的命令，一年十二个</a:t>
            </a:r>
            <a:r>
              <a:rPr lang="zh-CN" altLang="en-US" sz="3200" b="1" dirty="0">
                <a:solidFill>
                  <a:srgbClr val="009900"/>
                </a:solidFill>
                <a:latin typeface="Microsoft JhengHei" panose="020B0604030504040204" pitchFamily="34" charset="-120"/>
                <a:ea typeface="Microsoft JhengHei" panose="020B0604030504040204" pitchFamily="34" charset="-120"/>
              </a:rPr>
              <a:t>阴历</a:t>
            </a:r>
            <a:r>
              <a:rPr lang="zh-CN" altLang="zh-CN" sz="3200" b="1" dirty="0">
                <a:solidFill>
                  <a:srgbClr val="009900"/>
                </a:solidFill>
                <a:latin typeface="Microsoft JhengHei" panose="020B0604030504040204" pitchFamily="34" charset="-120"/>
                <a:ea typeface="Microsoft JhengHei" panose="020B0604030504040204" pitchFamily="34" charset="-120"/>
              </a:rPr>
              <a:t>，没有设置闰月，</a:t>
            </a:r>
            <a:r>
              <a:rPr lang="en-US" altLang="zh-CN" sz="3200" b="1" dirty="0">
                <a:solidFill>
                  <a:srgbClr val="009900"/>
                </a:solidFill>
                <a:latin typeface="Microsoft JhengHei" panose="020B0604030504040204" pitchFamily="34" charset="-120"/>
                <a:ea typeface="Microsoft JhengHei" panose="020B0604030504040204" pitchFamily="34" charset="-120"/>
              </a:rPr>
              <a:t>…</a:t>
            </a:r>
            <a:r>
              <a:rPr lang="zh-CN" altLang="zh-CN" sz="3200" b="1" dirty="0">
                <a:solidFill>
                  <a:srgbClr val="009900"/>
                </a:solidFill>
                <a:latin typeface="Microsoft JhengHei" panose="020B0604030504040204" pitchFamily="34" charset="-120"/>
                <a:ea typeface="Microsoft JhengHei" panose="020B0604030504040204" pitchFamily="34" charset="-120"/>
              </a:rPr>
              <a:t>这从古兰经清楚看得出。</a:t>
            </a:r>
            <a:endParaRPr lang="en-US" altLang="zh-CN" sz="3200" b="1" dirty="0">
              <a:solidFill>
                <a:srgbClr val="0099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 typeface="Arial" panose="020B0604020202020204" pitchFamily="34" charset="0"/>
              <a:buNone/>
            </a:pP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 typeface="Arial" panose="020B0604020202020204" pitchFamily="34" charset="0"/>
              <a:buNone/>
            </a:pPr>
            <a:r>
              <a:rPr lang="zh-CN" altLang="zh-CN" sz="3200" b="1" dirty="0">
                <a:latin typeface="Microsoft JhengHei" panose="020B0604030504040204" pitchFamily="34" charset="-120"/>
                <a:ea typeface="Microsoft JhengHei" panose="020B0604030504040204" pitchFamily="34" charset="-120"/>
              </a:rPr>
              <a:t>由于穆斯林的</a:t>
            </a:r>
            <a:r>
              <a:rPr lang="zh-CN" altLang="en-US" sz="3200" b="1" dirty="0">
                <a:latin typeface="Microsoft JhengHei" panose="020B0604030504040204" pitchFamily="34" charset="-120"/>
                <a:ea typeface="Microsoft JhengHei" panose="020B0604030504040204" pitchFamily="34" charset="-120"/>
              </a:rPr>
              <a:t>回历</a:t>
            </a:r>
            <a:r>
              <a:rPr lang="en-US" altLang="zh-CN" sz="3200" b="1" dirty="0">
                <a:latin typeface="Microsoft JhengHei" panose="020B0604030504040204" pitchFamily="34" charset="-120"/>
                <a:ea typeface="Microsoft JhengHei" panose="020B0604030504040204" pitchFamily="34" charset="-120"/>
              </a:rPr>
              <a:t>,</a:t>
            </a:r>
            <a:r>
              <a:rPr lang="zh-CN" altLang="zh-CN" sz="3200" b="1" dirty="0">
                <a:latin typeface="Microsoft JhengHei" panose="020B0604030504040204" pitchFamily="34" charset="-120"/>
                <a:ea typeface="Microsoft JhengHei" panose="020B0604030504040204" pitchFamily="34" charset="-120"/>
              </a:rPr>
              <a:t>包含</a:t>
            </a:r>
            <a:r>
              <a:rPr lang="zh-CN" altLang="en-US" sz="3200" b="1" dirty="0">
                <a:latin typeface="Microsoft JhengHei" panose="020B0604030504040204" pitchFamily="34" charset="-120"/>
                <a:ea typeface="Microsoft JhengHei" panose="020B0604030504040204" pitchFamily="34" charset="-120"/>
              </a:rPr>
              <a:t>了其宗教节期</a:t>
            </a:r>
            <a:r>
              <a:rPr lang="en-US" altLang="zh-CN"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就</a:t>
            </a:r>
            <a:r>
              <a:rPr lang="zh-CN" altLang="zh-CN" sz="3200" b="1" dirty="0">
                <a:latin typeface="Microsoft JhengHei" panose="020B0604030504040204" pitchFamily="34" charset="-120"/>
                <a:ea typeface="Microsoft JhengHei" panose="020B0604030504040204" pitchFamily="34" charset="-120"/>
              </a:rPr>
              <a:t>被看作是</a:t>
            </a:r>
            <a:r>
              <a:rPr lang="zh-CN" altLang="en-US" sz="3200" b="1" dirty="0">
                <a:latin typeface="Microsoft JhengHei" panose="020B0604030504040204" pitchFamily="34" charset="-120"/>
                <a:ea typeface="Microsoft JhengHei" panose="020B0604030504040204" pitchFamily="34" charset="-120"/>
              </a:rPr>
              <a:t>出于神，是</a:t>
            </a:r>
            <a:r>
              <a:rPr lang="zh-CN" altLang="zh-CN" sz="3200" b="1" dirty="0">
                <a:latin typeface="Microsoft JhengHei" panose="020B0604030504040204" pitchFamily="34" charset="-120"/>
                <a:ea typeface="Microsoft JhengHei" panose="020B0604030504040204" pitchFamily="34" charset="-120"/>
              </a:rPr>
              <a:t>所有人必须遵守的</a:t>
            </a:r>
            <a:r>
              <a:rPr lang="zh-CN" altLang="en-US" sz="3200" b="1" dirty="0">
                <a:latin typeface="Microsoft JhengHei" panose="020B0604030504040204" pitchFamily="34" charset="-120"/>
                <a:ea typeface="Microsoft JhengHei" panose="020B0604030504040204" pitchFamily="34" charset="-120"/>
              </a:rPr>
              <a:t>神圣</a:t>
            </a:r>
            <a:r>
              <a:rPr lang="zh-CN" altLang="zh-CN" sz="3200" b="1" dirty="0">
                <a:latin typeface="Microsoft JhengHei" panose="020B0604030504040204" pitchFamily="34" charset="-120"/>
                <a:ea typeface="Microsoft JhengHei" panose="020B0604030504040204" pitchFamily="34" charset="-120"/>
              </a:rPr>
              <a:t>诫命。</a:t>
            </a:r>
            <a:endParaRPr lang="zh-CN" altLang="en-US" sz="1600" b="1" dirty="0">
              <a:latin typeface="Microsoft JhengHei" panose="020B0604030504040204" pitchFamily="34" charset="-120"/>
              <a:ea typeface="Microsoft JhengHei" panose="020B0604030504040204" pitchFamily="34" charset="-120"/>
            </a:endParaRPr>
          </a:p>
        </p:txBody>
      </p:sp>
      <p:sp>
        <p:nvSpPr>
          <p:cNvPr id="8909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9D910738-881E-45F6-8F4B-CEE30E5B5A94}"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72</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92663205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Box 1"/>
          <p:cNvSpPr txBox="1">
            <a:spLocks noChangeArrowheads="1"/>
          </p:cNvSpPr>
          <p:nvPr/>
        </p:nvSpPr>
        <p:spPr bwMode="auto">
          <a:xfrm>
            <a:off x="1" y="1"/>
            <a:ext cx="12068174" cy="692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dirty="0">
                <a:solidFill>
                  <a:srgbClr val="C00000"/>
                </a:solidFill>
                <a:latin typeface="Microsoft JhengHei" panose="020B0604030504040204" pitchFamily="34" charset="-120"/>
                <a:ea typeface="Microsoft JhengHei" panose="020B0604030504040204" pitchFamily="34" charset="-120"/>
              </a:rPr>
              <a:t>希吉拉</a:t>
            </a:r>
            <a:r>
              <a:rPr lang="en-US" altLang="zh-CN" b="1" dirty="0" err="1">
                <a:latin typeface="Microsoft JhengHei" panose="020B0604030504040204" pitchFamily="34" charset="-120"/>
                <a:ea typeface="Microsoft JhengHei" panose="020B0604030504040204" pitchFamily="34" charset="-120"/>
              </a:rPr>
              <a:t>Hijra</a:t>
            </a:r>
            <a:r>
              <a:rPr lang="zh-CN" altLang="en-US" b="1" dirty="0">
                <a:solidFill>
                  <a:srgbClr val="C00000"/>
                </a:solidFill>
                <a:latin typeface="Microsoft JhengHei" panose="020B0604030504040204" pitchFamily="34" charset="-120"/>
                <a:ea typeface="Microsoft JhengHei" panose="020B0604030504040204" pitchFamily="34" charset="-120"/>
              </a:rPr>
              <a:t>的第一天是公元</a:t>
            </a:r>
            <a:r>
              <a:rPr lang="en-US" altLang="zh-CN" b="1" dirty="0">
                <a:solidFill>
                  <a:srgbClr val="C00000"/>
                </a:solidFill>
                <a:latin typeface="Microsoft JhengHei" panose="020B0604030504040204" pitchFamily="34" charset="-120"/>
                <a:ea typeface="Microsoft JhengHei" panose="020B0604030504040204" pitchFamily="34" charset="-120"/>
              </a:rPr>
              <a:t>622</a:t>
            </a:r>
            <a:r>
              <a:rPr lang="zh-CN" altLang="en-US" b="1" dirty="0">
                <a:solidFill>
                  <a:srgbClr val="C00000"/>
                </a:solidFill>
                <a:latin typeface="Microsoft JhengHei" panose="020B0604030504040204" pitchFamily="34" charset="-120"/>
                <a:ea typeface="Microsoft JhengHei" panose="020B0604030504040204" pitchFamily="34" charset="-120"/>
              </a:rPr>
              <a:t>年的</a:t>
            </a:r>
            <a:r>
              <a:rPr lang="en-US" altLang="zh-CN" b="1" dirty="0">
                <a:solidFill>
                  <a:srgbClr val="C00000"/>
                </a:solidFill>
                <a:latin typeface="Microsoft JhengHei" panose="020B0604030504040204" pitchFamily="34" charset="-120"/>
                <a:ea typeface="Microsoft JhengHei" panose="020B0604030504040204" pitchFamily="34" charset="-120"/>
              </a:rPr>
              <a:t>7</a:t>
            </a:r>
            <a:r>
              <a:rPr lang="zh-CN" altLang="en-US" b="1" dirty="0">
                <a:solidFill>
                  <a:srgbClr val="C00000"/>
                </a:solidFill>
                <a:latin typeface="Microsoft JhengHei" panose="020B0604030504040204" pitchFamily="34" charset="-120"/>
                <a:ea typeface="Microsoft JhengHei" panose="020B0604030504040204" pitchFamily="34" charset="-120"/>
              </a:rPr>
              <a:t>月</a:t>
            </a:r>
            <a:r>
              <a:rPr lang="en-US" altLang="zh-CN" b="1" dirty="0">
                <a:solidFill>
                  <a:srgbClr val="C00000"/>
                </a:solidFill>
                <a:latin typeface="Microsoft JhengHei" panose="020B0604030504040204" pitchFamily="34" charset="-120"/>
                <a:ea typeface="Microsoft JhengHei" panose="020B0604030504040204" pitchFamily="34" charset="-120"/>
              </a:rPr>
              <a:t>16</a:t>
            </a:r>
            <a:r>
              <a:rPr lang="zh-CN" altLang="en-US" b="1" dirty="0">
                <a:solidFill>
                  <a:srgbClr val="C00000"/>
                </a:solidFill>
                <a:latin typeface="Microsoft JhengHei" panose="020B0604030504040204" pitchFamily="34" charset="-120"/>
                <a:ea typeface="Microsoft JhengHei" panose="020B0604030504040204" pitchFamily="34" charset="-120"/>
              </a:rPr>
              <a:t>日。</a:t>
            </a:r>
            <a:endParaRPr lang="en-MY" altLang="zh-CN" b="1" dirty="0">
              <a:solidFill>
                <a:srgbClr val="C0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b="1" dirty="0">
                <a:solidFill>
                  <a:srgbClr val="C00000"/>
                </a:solidFill>
                <a:latin typeface="Microsoft JhengHei" panose="020B0604030504040204" pitchFamily="34" charset="-120"/>
                <a:ea typeface="Microsoft JhengHei" panose="020B0604030504040204" pitchFamily="34" charset="-120"/>
              </a:rPr>
              <a:t>从此</a:t>
            </a:r>
            <a:r>
              <a:rPr lang="en-US" altLang="zh-CN" b="1" dirty="0">
                <a:solidFill>
                  <a:srgbClr val="C00000"/>
                </a:solidFill>
                <a:latin typeface="Microsoft JhengHei" panose="020B0604030504040204" pitchFamily="34" charset="-120"/>
                <a:ea typeface="Microsoft JhengHei" panose="020B0604030504040204" pitchFamily="34" charset="-120"/>
              </a:rPr>
              <a:t>A.H. 1</a:t>
            </a:r>
            <a:r>
              <a:rPr lang="zh-CN" altLang="en-US" b="1" dirty="0">
                <a:solidFill>
                  <a:srgbClr val="C00000"/>
                </a:solidFill>
                <a:latin typeface="Microsoft JhengHei" panose="020B0604030504040204" pitchFamily="34" charset="-120"/>
                <a:ea typeface="Microsoft JhengHei" panose="020B0604030504040204" pitchFamily="34" charset="-120"/>
              </a:rPr>
              <a:t>便诞生了（</a:t>
            </a:r>
            <a:r>
              <a:rPr lang="en-US" altLang="zh-CN" b="1" dirty="0">
                <a:solidFill>
                  <a:srgbClr val="C00000"/>
                </a:solidFill>
                <a:latin typeface="Microsoft JhengHei" panose="020B0604030504040204" pitchFamily="34" charset="-120"/>
                <a:ea typeface="Microsoft JhengHei" panose="020B0604030504040204" pitchFamily="34" charset="-120"/>
              </a:rPr>
              <a:t>Anno Hegirae</a:t>
            </a:r>
            <a:r>
              <a:rPr lang="zh-CN" altLang="en-US" b="1" dirty="0">
                <a:solidFill>
                  <a:srgbClr val="C00000"/>
                </a:solidFill>
                <a:latin typeface="Microsoft JhengHei" panose="020B0604030504040204" pitchFamily="34" charset="-120"/>
                <a:ea typeface="Microsoft JhengHei" panose="020B0604030504040204" pitchFamily="34" charset="-120"/>
              </a:rPr>
              <a:t>意思是迁都年）。穆斯林历法遵循的是阴历，每年只有</a:t>
            </a:r>
            <a:r>
              <a:rPr lang="en-US" altLang="zh-CN" b="1" dirty="0">
                <a:solidFill>
                  <a:srgbClr val="C00000"/>
                </a:solidFill>
                <a:latin typeface="Microsoft JhengHei" panose="020B0604030504040204" pitchFamily="34" charset="-120"/>
                <a:ea typeface="Microsoft JhengHei" panose="020B0604030504040204" pitchFamily="34" charset="-120"/>
              </a:rPr>
              <a:t>354</a:t>
            </a:r>
            <a:r>
              <a:rPr lang="zh-CN" altLang="en-US" b="1" dirty="0">
                <a:solidFill>
                  <a:srgbClr val="C00000"/>
                </a:solidFill>
                <a:latin typeface="Microsoft JhengHei" panose="020B0604030504040204" pitchFamily="34" charset="-120"/>
                <a:ea typeface="Microsoft JhengHei" panose="020B0604030504040204" pitchFamily="34" charset="-120"/>
              </a:rPr>
              <a:t>天</a:t>
            </a:r>
          </a:p>
          <a:p>
            <a:pPr eaLnBrk="1" hangingPunct="1">
              <a:lnSpc>
                <a:spcPct val="100000"/>
              </a:lnSpc>
              <a:spcBef>
                <a:spcPct val="0"/>
              </a:spcBef>
              <a:buFontTx/>
              <a:buNone/>
            </a:pPr>
            <a:r>
              <a:rPr lang="zh-CN" altLang="en-US" sz="2400" b="1" dirty="0">
                <a:solidFill>
                  <a:srgbClr val="003399"/>
                </a:solidFill>
                <a:latin typeface="Microsoft JhengHei" panose="020B0604030504040204" pitchFamily="34" charset="-120"/>
                <a:ea typeface="Microsoft JhengHei" panose="020B0604030504040204" pitchFamily="34" charset="-120"/>
              </a:rPr>
              <a:t>    月份名称                         宗教庆典                                                                            </a:t>
            </a: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1.</a:t>
            </a:r>
            <a:r>
              <a:rPr lang="zh-CN" altLang="en-US" sz="2400" b="1" dirty="0">
                <a:latin typeface="Microsoft JhengHei" panose="020B0604030504040204" pitchFamily="34" charset="-120"/>
                <a:ea typeface="Microsoft JhengHei" panose="020B0604030504040204" pitchFamily="34" charset="-120"/>
              </a:rPr>
              <a:t>穆哈兰</a:t>
            </a:r>
            <a:r>
              <a:rPr lang="en-US" altLang="zh-CN" sz="2400" b="1" dirty="0">
                <a:latin typeface="Microsoft JhengHei" panose="020B0604030504040204" pitchFamily="34" charset="-120"/>
                <a:ea typeface="Microsoft JhengHei" panose="020B0604030504040204" pitchFamily="34" charset="-120"/>
              </a:rPr>
              <a:t>(Muharram)</a:t>
            </a:r>
            <a:r>
              <a:rPr lang="zh-CN" altLang="en-US" sz="2400" b="1" dirty="0">
                <a:latin typeface="Microsoft JhengHei" panose="020B0604030504040204" pitchFamily="34" charset="-120"/>
                <a:ea typeface="Microsoft JhengHei" panose="020B0604030504040204" pitchFamily="34" charset="-120"/>
              </a:rPr>
              <a:t>          </a:t>
            </a:r>
            <a:r>
              <a:rPr lang="zh-CN" altLang="en-US" sz="2400" b="1" dirty="0">
                <a:solidFill>
                  <a:srgbClr val="008000"/>
                </a:solidFill>
                <a:latin typeface="Microsoft JhengHei" panose="020B0604030504040204" pitchFamily="34" charset="-120"/>
                <a:ea typeface="Microsoft JhengHei" panose="020B0604030504040204" pitchFamily="34" charset="-120"/>
              </a:rPr>
              <a:t>伊斯兰新年（</a:t>
            </a:r>
            <a:r>
              <a:rPr lang="en-US" altLang="zh-CN" sz="2400" b="1" dirty="0">
                <a:solidFill>
                  <a:srgbClr val="008000"/>
                </a:solidFill>
                <a:latin typeface="Microsoft JhengHei" panose="020B0604030504040204" pitchFamily="34" charset="-120"/>
                <a:ea typeface="Microsoft JhengHei" panose="020B0604030504040204" pitchFamily="34" charset="-120"/>
              </a:rPr>
              <a:t>1</a:t>
            </a:r>
            <a:r>
              <a:rPr lang="zh-CN" altLang="en-US" sz="2400" b="1" dirty="0">
                <a:solidFill>
                  <a:srgbClr val="008000"/>
                </a:solidFill>
                <a:latin typeface="Microsoft JhengHei" panose="020B0604030504040204" pitchFamily="34" charset="-120"/>
                <a:ea typeface="Microsoft JhengHei" panose="020B0604030504040204" pitchFamily="34" charset="-120"/>
              </a:rPr>
              <a:t>日</a:t>
            </a:r>
            <a:r>
              <a:rPr lang="zh-CN" altLang="en-US" sz="2400" b="1" dirty="0">
                <a:latin typeface="Microsoft JhengHei" panose="020B0604030504040204" pitchFamily="34" charset="-120"/>
                <a:ea typeface="Microsoft JhengHei" panose="020B0604030504040204" pitchFamily="34" charset="-120"/>
              </a:rPr>
              <a:t>）          </a:t>
            </a:r>
            <a:endParaRPr lang="en-US" altLang="zh-CN" sz="24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en-US" altLang="zh-CN" sz="2400" b="1" dirty="0">
                <a:solidFill>
                  <a:srgbClr val="008000"/>
                </a:solidFill>
                <a:latin typeface="Microsoft JhengHei" panose="020B0604030504040204" pitchFamily="34" charset="-120"/>
                <a:ea typeface="Microsoft JhengHei" panose="020B0604030504040204" pitchFamily="34" charset="-120"/>
              </a:rPr>
              <a:t>                                            </a:t>
            </a:r>
            <a:r>
              <a:rPr lang="zh-CN" altLang="en-US" sz="2400" b="1" dirty="0">
                <a:solidFill>
                  <a:srgbClr val="008000"/>
                </a:solidFill>
                <a:latin typeface="Microsoft JhengHei" panose="020B0604030504040204" pitchFamily="34" charset="-120"/>
                <a:ea typeface="Microsoft JhengHei" panose="020B0604030504040204" pitchFamily="34" charset="-120"/>
              </a:rPr>
              <a:t>阿舒拉节（</a:t>
            </a:r>
            <a:r>
              <a:rPr lang="en-US" altLang="zh-CN" sz="2400" b="1" dirty="0">
                <a:solidFill>
                  <a:srgbClr val="008000"/>
                </a:solidFill>
                <a:latin typeface="Microsoft JhengHei" panose="020B0604030504040204" pitchFamily="34" charset="-120"/>
                <a:ea typeface="Microsoft JhengHei" panose="020B0604030504040204" pitchFamily="34" charset="-120"/>
              </a:rPr>
              <a:t>10</a:t>
            </a:r>
            <a:r>
              <a:rPr lang="zh-CN" altLang="en-US" sz="2400" b="1" dirty="0">
                <a:solidFill>
                  <a:srgbClr val="008000"/>
                </a:solidFill>
                <a:latin typeface="Microsoft JhengHei" panose="020B0604030504040204" pitchFamily="34" charset="-120"/>
                <a:ea typeface="Microsoft JhengHei" panose="020B0604030504040204" pitchFamily="34" charset="-120"/>
              </a:rPr>
              <a:t>日）</a:t>
            </a: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2.</a:t>
            </a:r>
            <a:r>
              <a:rPr lang="zh-CN" altLang="en-US" sz="2400" b="1" dirty="0">
                <a:latin typeface="Microsoft JhengHei" panose="020B0604030504040204" pitchFamily="34" charset="-120"/>
                <a:ea typeface="Microsoft JhengHei" panose="020B0604030504040204" pitchFamily="34" charset="-120"/>
              </a:rPr>
              <a:t>赛法尔</a:t>
            </a:r>
            <a:r>
              <a:rPr lang="en-US" altLang="zh-CN" sz="2400" b="1" dirty="0">
                <a:latin typeface="Microsoft JhengHei" panose="020B0604030504040204" pitchFamily="34" charset="-120"/>
                <a:ea typeface="Microsoft JhengHei" panose="020B0604030504040204" pitchFamily="34" charset="-120"/>
              </a:rPr>
              <a:t>(</a:t>
            </a:r>
            <a:r>
              <a:rPr lang="en-US" altLang="zh-CN" sz="2400" b="1" dirty="0" err="1">
                <a:latin typeface="Microsoft JhengHei" panose="020B0604030504040204" pitchFamily="34" charset="-120"/>
                <a:ea typeface="Microsoft JhengHei" panose="020B0604030504040204" pitchFamily="34" charset="-120"/>
              </a:rPr>
              <a:t>Saphar</a:t>
            </a:r>
            <a:r>
              <a:rPr lang="en-US" altLang="zh-CN" sz="2400" b="1" dirty="0">
                <a:latin typeface="Microsoft JhengHei" panose="020B0604030504040204" pitchFamily="34" charset="-120"/>
                <a:ea typeface="Microsoft JhengHei" panose="020B0604030504040204" pitchFamily="34" charset="-120"/>
              </a:rPr>
              <a:t>)</a:t>
            </a:r>
            <a:endParaRPr lang="zh-CN" altLang="en-US" sz="24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3.</a:t>
            </a:r>
            <a:r>
              <a:rPr lang="zh-CN" altLang="en-US" sz="2400" b="1" dirty="0">
                <a:latin typeface="Microsoft JhengHei" panose="020B0604030504040204" pitchFamily="34" charset="-120"/>
                <a:ea typeface="Microsoft JhengHei" panose="020B0604030504040204" pitchFamily="34" charset="-120"/>
              </a:rPr>
              <a:t>赖比尔</a:t>
            </a:r>
            <a:r>
              <a:rPr lang="en-US" altLang="zh-CN" sz="2400" b="1" dirty="0">
                <a:latin typeface="Microsoft JhengHei" panose="020B0604030504040204" pitchFamily="34" charset="-120"/>
                <a:ea typeface="Microsoft JhengHei" panose="020B0604030504040204" pitchFamily="34" charset="-120"/>
              </a:rPr>
              <a:t>·</a:t>
            </a:r>
            <a:r>
              <a:rPr lang="zh-CN" altLang="en-US" sz="2400" b="1" dirty="0">
                <a:latin typeface="Microsoft JhengHei" panose="020B0604030504040204" pitchFamily="34" charset="-120"/>
                <a:ea typeface="Microsoft JhengHei" panose="020B0604030504040204" pitchFamily="34" charset="-120"/>
              </a:rPr>
              <a:t>安外鲁</a:t>
            </a:r>
            <a:r>
              <a:rPr lang="en-US" altLang="zh-CN" sz="2400" b="1" dirty="0">
                <a:latin typeface="Microsoft JhengHei" panose="020B0604030504040204" pitchFamily="34" charset="-120"/>
                <a:ea typeface="Microsoft JhengHei" panose="020B0604030504040204" pitchFamily="34" charset="-120"/>
              </a:rPr>
              <a:t>Rabi al-</a:t>
            </a:r>
            <a:r>
              <a:rPr lang="en-US" altLang="zh-CN" sz="2400" b="1" dirty="0" err="1">
                <a:latin typeface="Microsoft JhengHei" panose="020B0604030504040204" pitchFamily="34" charset="-120"/>
                <a:ea typeface="Microsoft JhengHei" panose="020B0604030504040204" pitchFamily="34" charset="-120"/>
              </a:rPr>
              <a:t>Awwal</a:t>
            </a:r>
            <a:r>
              <a:rPr lang="en-US" altLang="zh-CN" sz="2400" b="1" dirty="0">
                <a:latin typeface="Microsoft JhengHei" panose="020B0604030504040204" pitchFamily="34" charset="-120"/>
                <a:ea typeface="Microsoft JhengHei" panose="020B0604030504040204" pitchFamily="34" charset="-120"/>
              </a:rPr>
              <a:t>  </a:t>
            </a:r>
            <a:r>
              <a:rPr lang="zh-CN" altLang="en-US" sz="2400" b="1" dirty="0">
                <a:solidFill>
                  <a:srgbClr val="008000"/>
                </a:solidFill>
                <a:latin typeface="Microsoft JhengHei" panose="020B0604030504040204" pitchFamily="34" charset="-120"/>
                <a:ea typeface="Microsoft JhengHei" panose="020B0604030504040204" pitchFamily="34" charset="-120"/>
              </a:rPr>
              <a:t>圣纪节（</a:t>
            </a:r>
            <a:r>
              <a:rPr lang="en-US" altLang="zh-CN" sz="2400" b="1" dirty="0">
                <a:solidFill>
                  <a:srgbClr val="008000"/>
                </a:solidFill>
                <a:latin typeface="Microsoft JhengHei" panose="020B0604030504040204" pitchFamily="34" charset="-120"/>
                <a:ea typeface="Microsoft JhengHei" panose="020B0604030504040204" pitchFamily="34" charset="-120"/>
              </a:rPr>
              <a:t>12</a:t>
            </a:r>
            <a:r>
              <a:rPr lang="zh-CN" altLang="en-US" sz="2400" b="1" dirty="0">
                <a:solidFill>
                  <a:srgbClr val="008000"/>
                </a:solidFill>
                <a:latin typeface="Microsoft JhengHei" panose="020B0604030504040204" pitchFamily="34" charset="-120"/>
                <a:ea typeface="Microsoft JhengHei" panose="020B0604030504040204" pitchFamily="34" charset="-120"/>
              </a:rPr>
              <a:t>号默氏生辰，忌日</a:t>
            </a:r>
            <a:r>
              <a:rPr lang="zh-CN" altLang="en-US" sz="2400" b="1" dirty="0">
                <a:solidFill>
                  <a:srgbClr val="3366FF"/>
                </a:solidFill>
                <a:latin typeface="Microsoft JhengHei" panose="020B0604030504040204" pitchFamily="34" charset="-120"/>
                <a:ea typeface="Microsoft JhengHei" panose="020B0604030504040204" pitchFamily="34" charset="-120"/>
              </a:rPr>
              <a:t>）</a:t>
            </a:r>
            <a:endParaRPr lang="zh-CN" altLang="en-US" sz="2400" b="1" dirty="0">
              <a:solidFill>
                <a:srgbClr val="008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4.</a:t>
            </a:r>
            <a:r>
              <a:rPr lang="zh-CN" altLang="en-US" sz="2400" b="1" dirty="0">
                <a:latin typeface="Microsoft JhengHei" panose="020B0604030504040204" pitchFamily="34" charset="-120"/>
                <a:ea typeface="Microsoft JhengHei" panose="020B0604030504040204" pitchFamily="34" charset="-120"/>
              </a:rPr>
              <a:t>赖比尔</a:t>
            </a:r>
            <a:r>
              <a:rPr lang="en-US" altLang="zh-CN" sz="2400" b="1" dirty="0">
                <a:latin typeface="Microsoft JhengHei" panose="020B0604030504040204" pitchFamily="34" charset="-120"/>
                <a:ea typeface="Microsoft JhengHei" panose="020B0604030504040204" pitchFamily="34" charset="-120"/>
              </a:rPr>
              <a:t>·</a:t>
            </a:r>
            <a:r>
              <a:rPr lang="zh-CN" altLang="en-US" sz="2400" b="1" dirty="0">
                <a:latin typeface="Microsoft JhengHei" panose="020B0604030504040204" pitchFamily="34" charset="-120"/>
                <a:ea typeface="Microsoft JhengHei" panose="020B0604030504040204" pitchFamily="34" charset="-120"/>
              </a:rPr>
              <a:t>阿赫勒（</a:t>
            </a:r>
            <a:r>
              <a:rPr lang="en-US" altLang="zh-CN" sz="2400" b="1" dirty="0">
                <a:latin typeface="Microsoft JhengHei" panose="020B0604030504040204" pitchFamily="34" charset="-120"/>
                <a:ea typeface="Microsoft JhengHei" panose="020B0604030504040204" pitchFamily="34" charset="-120"/>
              </a:rPr>
              <a:t>Rabi al-</a:t>
            </a:r>
            <a:r>
              <a:rPr lang="en-US" altLang="zh-CN" sz="2400" b="1" dirty="0" err="1">
                <a:latin typeface="Microsoft JhengHei" panose="020B0604030504040204" pitchFamily="34" charset="-120"/>
                <a:ea typeface="Microsoft JhengHei" panose="020B0604030504040204" pitchFamily="34" charset="-120"/>
              </a:rPr>
              <a:t>Thani</a:t>
            </a:r>
            <a:r>
              <a:rPr lang="zh-CN" altLang="en-US" sz="2400" b="1" dirty="0">
                <a:latin typeface="Microsoft JhengHei" panose="020B0604030504040204" pitchFamily="34" charset="-120"/>
                <a:ea typeface="Microsoft JhengHei" panose="020B0604030504040204" pitchFamily="34" charset="-120"/>
              </a:rPr>
              <a:t>）</a:t>
            </a: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5 </a:t>
            </a:r>
            <a:r>
              <a:rPr lang="zh-CN" altLang="en-US" sz="2400" b="1" dirty="0">
                <a:latin typeface="Microsoft JhengHei" panose="020B0604030504040204" pitchFamily="34" charset="-120"/>
                <a:ea typeface="Microsoft JhengHei" panose="020B0604030504040204" pitchFamily="34" charset="-120"/>
              </a:rPr>
              <a:t>朱马达</a:t>
            </a:r>
            <a:r>
              <a:rPr lang="en-US" altLang="zh-CN" sz="2400" b="1" dirty="0">
                <a:latin typeface="Microsoft JhengHei" panose="020B0604030504040204" pitchFamily="34" charset="-120"/>
                <a:ea typeface="Microsoft JhengHei" panose="020B0604030504040204" pitchFamily="34" charset="-120"/>
              </a:rPr>
              <a:t>·</a:t>
            </a:r>
            <a:r>
              <a:rPr lang="zh-CN" altLang="en-US" sz="2400" b="1" dirty="0">
                <a:latin typeface="Microsoft JhengHei" panose="020B0604030504040204" pitchFamily="34" charset="-120"/>
                <a:ea typeface="Microsoft JhengHei" panose="020B0604030504040204" pitchFamily="34" charset="-120"/>
              </a:rPr>
              <a:t>安外鲁（</a:t>
            </a:r>
            <a:r>
              <a:rPr lang="en-US" altLang="zh-CN" sz="2400" b="1" dirty="0">
                <a:latin typeface="Microsoft JhengHei" panose="020B0604030504040204" pitchFamily="34" charset="-120"/>
                <a:ea typeface="Microsoft JhengHei" panose="020B0604030504040204" pitchFamily="34" charset="-120"/>
              </a:rPr>
              <a:t>Jumada al-</a:t>
            </a:r>
            <a:r>
              <a:rPr lang="en-US" altLang="zh-CN" sz="2400" b="1" dirty="0" err="1">
                <a:latin typeface="Microsoft JhengHei" panose="020B0604030504040204" pitchFamily="34" charset="-120"/>
                <a:ea typeface="Microsoft JhengHei" panose="020B0604030504040204" pitchFamily="34" charset="-120"/>
              </a:rPr>
              <a:t>Awwal</a:t>
            </a:r>
            <a:r>
              <a:rPr lang="zh-CN" altLang="en-US" sz="2400" b="1" dirty="0">
                <a:latin typeface="Microsoft JhengHei" panose="020B0604030504040204" pitchFamily="34" charset="-120"/>
                <a:ea typeface="Microsoft JhengHei" panose="020B0604030504040204" pitchFamily="34" charset="-120"/>
              </a:rPr>
              <a:t>）</a:t>
            </a: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6.</a:t>
            </a:r>
            <a:r>
              <a:rPr lang="zh-CN" altLang="en-US" sz="2400" b="1" dirty="0">
                <a:latin typeface="Microsoft JhengHei" panose="020B0604030504040204" pitchFamily="34" charset="-120"/>
                <a:ea typeface="Microsoft JhengHei" panose="020B0604030504040204" pitchFamily="34" charset="-120"/>
              </a:rPr>
              <a:t>朱马达</a:t>
            </a:r>
            <a:r>
              <a:rPr lang="en-US" altLang="zh-CN" sz="2400" b="1" dirty="0">
                <a:latin typeface="Microsoft JhengHei" panose="020B0604030504040204" pitchFamily="34" charset="-120"/>
                <a:ea typeface="Microsoft JhengHei" panose="020B0604030504040204" pitchFamily="34" charset="-120"/>
              </a:rPr>
              <a:t>·</a:t>
            </a:r>
            <a:r>
              <a:rPr lang="zh-CN" altLang="en-US" sz="2400" b="1" dirty="0">
                <a:latin typeface="Microsoft JhengHei" panose="020B0604030504040204" pitchFamily="34" charset="-120"/>
                <a:ea typeface="Microsoft JhengHei" panose="020B0604030504040204" pitchFamily="34" charset="-120"/>
              </a:rPr>
              <a:t>安萨尼（</a:t>
            </a:r>
            <a:r>
              <a:rPr lang="en-US" altLang="zh-CN" sz="2400" b="1" dirty="0">
                <a:latin typeface="Microsoft JhengHei" panose="020B0604030504040204" pitchFamily="34" charset="-120"/>
                <a:ea typeface="Microsoft JhengHei" panose="020B0604030504040204" pitchFamily="34" charset="-120"/>
              </a:rPr>
              <a:t>Jumada </a:t>
            </a:r>
            <a:r>
              <a:rPr lang="en-US" altLang="zh-CN" sz="2400" b="1" dirty="0" err="1">
                <a:latin typeface="Microsoft JhengHei" panose="020B0604030504040204" pitchFamily="34" charset="-120"/>
                <a:ea typeface="Microsoft JhengHei" panose="020B0604030504040204" pitchFamily="34" charset="-120"/>
              </a:rPr>
              <a:t>Athani</a:t>
            </a:r>
            <a:r>
              <a:rPr lang="zh-CN" altLang="en-US" sz="2400" b="1" dirty="0">
                <a:latin typeface="Microsoft JhengHei" panose="020B0604030504040204" pitchFamily="34" charset="-120"/>
                <a:ea typeface="Microsoft JhengHei" panose="020B0604030504040204" pitchFamily="34" charset="-120"/>
              </a:rPr>
              <a:t>）</a:t>
            </a: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7.</a:t>
            </a:r>
            <a:r>
              <a:rPr lang="zh-CN" altLang="en-US" sz="2400" b="1" dirty="0">
                <a:latin typeface="Microsoft JhengHei" panose="020B0604030504040204" pitchFamily="34" charset="-120"/>
                <a:ea typeface="Microsoft JhengHei" panose="020B0604030504040204" pitchFamily="34" charset="-120"/>
              </a:rPr>
              <a:t>来哲布</a:t>
            </a:r>
            <a:r>
              <a:rPr lang="en-US" altLang="zh-CN" sz="2400" b="1" dirty="0">
                <a:latin typeface="Microsoft JhengHei" panose="020B0604030504040204" pitchFamily="34" charset="-120"/>
                <a:ea typeface="Microsoft JhengHei" panose="020B0604030504040204" pitchFamily="34" charset="-120"/>
              </a:rPr>
              <a:t>(Rajab)</a:t>
            </a:r>
            <a:r>
              <a:rPr lang="zh-CN" altLang="en-US" sz="2400" b="1" dirty="0">
                <a:latin typeface="Microsoft JhengHei" panose="020B0604030504040204" pitchFamily="34" charset="-120"/>
                <a:ea typeface="Microsoft JhengHei" panose="020B0604030504040204" pitchFamily="34" charset="-120"/>
              </a:rPr>
              <a:t>                 </a:t>
            </a:r>
            <a:r>
              <a:rPr lang="zh-CN" altLang="en-US" sz="2400" b="1" dirty="0">
                <a:solidFill>
                  <a:srgbClr val="008000"/>
                </a:solidFill>
                <a:latin typeface="Microsoft JhengHei" panose="020B0604030504040204" pitchFamily="34" charset="-120"/>
                <a:ea typeface="Microsoft JhengHei" panose="020B0604030504040204" pitchFamily="34" charset="-120"/>
              </a:rPr>
              <a:t>登宵节（</a:t>
            </a:r>
            <a:r>
              <a:rPr lang="en-US" altLang="zh-CN" sz="2400" b="1" dirty="0">
                <a:solidFill>
                  <a:srgbClr val="008000"/>
                </a:solidFill>
                <a:latin typeface="Microsoft JhengHei" panose="020B0604030504040204" pitchFamily="34" charset="-120"/>
                <a:ea typeface="Microsoft JhengHei" panose="020B0604030504040204" pitchFamily="34" charset="-120"/>
              </a:rPr>
              <a:t>27</a:t>
            </a:r>
            <a:r>
              <a:rPr lang="zh-CN" altLang="en-US" sz="2400" b="1" dirty="0">
                <a:solidFill>
                  <a:srgbClr val="008000"/>
                </a:solidFill>
                <a:latin typeface="Microsoft JhengHei" panose="020B0604030504040204" pitchFamily="34" charset="-120"/>
                <a:ea typeface="Microsoft JhengHei" panose="020B0604030504040204" pitchFamily="34" charset="-120"/>
              </a:rPr>
              <a:t>日默氏梦见登天）</a:t>
            </a: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8.</a:t>
            </a:r>
            <a:r>
              <a:rPr lang="zh-CN" altLang="en-US" sz="2400" b="1" dirty="0">
                <a:latin typeface="Microsoft JhengHei" panose="020B0604030504040204" pitchFamily="34" charset="-120"/>
                <a:ea typeface="Microsoft JhengHei" panose="020B0604030504040204" pitchFamily="34" charset="-120"/>
              </a:rPr>
              <a:t>舍尔邦</a:t>
            </a:r>
            <a:r>
              <a:rPr lang="en-US" altLang="zh-CN" sz="2400" b="1" dirty="0">
                <a:latin typeface="Microsoft JhengHei" panose="020B0604030504040204" pitchFamily="34" charset="-120"/>
                <a:ea typeface="Microsoft JhengHei" panose="020B0604030504040204" pitchFamily="34" charset="-120"/>
              </a:rPr>
              <a:t>(</a:t>
            </a:r>
            <a:r>
              <a:rPr lang="en-US" altLang="zh-CN" sz="2400" b="1" dirty="0" err="1">
                <a:latin typeface="Microsoft JhengHei" panose="020B0604030504040204" pitchFamily="34" charset="-120"/>
                <a:ea typeface="Microsoft JhengHei" panose="020B0604030504040204" pitchFamily="34" charset="-120"/>
              </a:rPr>
              <a:t>Shaaban</a:t>
            </a:r>
            <a:r>
              <a:rPr lang="en-US" altLang="zh-CN" sz="2400" b="1" dirty="0">
                <a:latin typeface="Microsoft JhengHei" panose="020B0604030504040204" pitchFamily="34" charset="-120"/>
                <a:ea typeface="Microsoft JhengHei" panose="020B0604030504040204" pitchFamily="34" charset="-120"/>
              </a:rPr>
              <a:t>)</a:t>
            </a:r>
            <a:r>
              <a:rPr lang="zh-CN" altLang="en-US" sz="2400" b="1" dirty="0">
                <a:latin typeface="Microsoft JhengHei" panose="020B0604030504040204" pitchFamily="34" charset="-120"/>
                <a:ea typeface="Microsoft JhengHei" panose="020B0604030504040204" pitchFamily="34" charset="-120"/>
              </a:rPr>
              <a:t>              </a:t>
            </a:r>
            <a:r>
              <a:rPr lang="zh-CN" altLang="en-US" sz="2400" b="1" dirty="0">
                <a:solidFill>
                  <a:srgbClr val="008000"/>
                </a:solidFill>
                <a:latin typeface="Microsoft JhengHei" panose="020B0604030504040204" pitchFamily="34" charset="-120"/>
                <a:ea typeface="Microsoft JhengHei" panose="020B0604030504040204" pitchFamily="34" charset="-120"/>
              </a:rPr>
              <a:t>白拉提节（</a:t>
            </a:r>
            <a:r>
              <a:rPr lang="en-US" altLang="zh-CN" sz="2400" b="1" dirty="0">
                <a:solidFill>
                  <a:srgbClr val="008000"/>
                </a:solidFill>
                <a:latin typeface="Microsoft JhengHei" panose="020B0604030504040204" pitchFamily="34" charset="-120"/>
                <a:ea typeface="Microsoft JhengHei" panose="020B0604030504040204" pitchFamily="34" charset="-120"/>
              </a:rPr>
              <a:t>15</a:t>
            </a:r>
            <a:r>
              <a:rPr lang="zh-CN" altLang="en-US" sz="2400" b="1" dirty="0">
                <a:solidFill>
                  <a:srgbClr val="008000"/>
                </a:solidFill>
                <a:latin typeface="Microsoft JhengHei" panose="020B0604030504040204" pitchFamily="34" charset="-120"/>
                <a:ea typeface="Microsoft JhengHei" panose="020B0604030504040204" pitchFamily="34" charset="-120"/>
              </a:rPr>
              <a:t>日赦罪，换卷</a:t>
            </a:r>
            <a:r>
              <a:rPr lang="zh-CN" altLang="en-US" sz="2400" b="1" dirty="0">
                <a:latin typeface="Microsoft JhengHei" panose="020B0604030504040204" pitchFamily="34" charset="-120"/>
                <a:ea typeface="Microsoft JhengHei" panose="020B0604030504040204" pitchFamily="34" charset="-120"/>
              </a:rPr>
              <a:t>）</a:t>
            </a: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9.</a:t>
            </a:r>
            <a:r>
              <a:rPr lang="zh-CN" altLang="en-US" sz="2400" b="1" dirty="0">
                <a:latin typeface="Microsoft JhengHei" panose="020B0604030504040204" pitchFamily="34" charset="-120"/>
                <a:ea typeface="Microsoft JhengHei" panose="020B0604030504040204" pitchFamily="34" charset="-120"/>
              </a:rPr>
              <a:t>莱麦丹</a:t>
            </a:r>
            <a:r>
              <a:rPr lang="en-US" altLang="zh-CN" sz="2400" b="1" dirty="0">
                <a:latin typeface="Microsoft JhengHei" panose="020B0604030504040204" pitchFamily="34" charset="-120"/>
                <a:ea typeface="Microsoft JhengHei" panose="020B0604030504040204" pitchFamily="34" charset="-120"/>
              </a:rPr>
              <a:t>(Ramadan)</a:t>
            </a:r>
            <a:r>
              <a:rPr lang="zh-CN" altLang="en-US" sz="2400" b="1" dirty="0">
                <a:latin typeface="Microsoft JhengHei" panose="020B0604030504040204" pitchFamily="34" charset="-120"/>
                <a:ea typeface="Microsoft JhengHei" panose="020B0604030504040204" pitchFamily="34" charset="-120"/>
              </a:rPr>
              <a:t>        </a:t>
            </a:r>
            <a:r>
              <a:rPr lang="zh-CN" altLang="en-US" sz="2400" b="1" dirty="0">
                <a:solidFill>
                  <a:srgbClr val="008000"/>
                </a:solidFill>
                <a:latin typeface="Microsoft JhengHei" panose="020B0604030504040204" pitchFamily="34" charset="-120"/>
                <a:ea typeface="Microsoft JhengHei" panose="020B0604030504040204" pitchFamily="34" charset="-120"/>
              </a:rPr>
              <a:t>大赦节（</a:t>
            </a:r>
            <a:r>
              <a:rPr lang="en-US" altLang="zh-CN" sz="2400" b="1" dirty="0">
                <a:solidFill>
                  <a:srgbClr val="008000"/>
                </a:solidFill>
                <a:latin typeface="Microsoft JhengHei" panose="020B0604030504040204" pitchFamily="34" charset="-120"/>
                <a:ea typeface="Microsoft JhengHei" panose="020B0604030504040204" pitchFamily="34" charset="-120"/>
              </a:rPr>
              <a:t>27</a:t>
            </a:r>
            <a:r>
              <a:rPr lang="zh-CN" altLang="en-US" sz="2400" b="1" dirty="0">
                <a:solidFill>
                  <a:srgbClr val="008000"/>
                </a:solidFill>
                <a:latin typeface="Microsoft JhengHei" panose="020B0604030504040204" pitchFamily="34" charset="-120"/>
                <a:ea typeface="Microsoft JhengHei" panose="020B0604030504040204" pitchFamily="34" charset="-120"/>
              </a:rPr>
              <a:t>日盖德尔夜意为高贵之夜）</a:t>
            </a: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10.</a:t>
            </a:r>
            <a:r>
              <a:rPr lang="zh-CN" altLang="en-US" sz="2400" b="1" dirty="0">
                <a:latin typeface="Microsoft JhengHei" panose="020B0604030504040204" pitchFamily="34" charset="-120"/>
                <a:ea typeface="Microsoft JhengHei" panose="020B0604030504040204" pitchFamily="34" charset="-120"/>
              </a:rPr>
              <a:t>闪瓦勒</a:t>
            </a:r>
            <a:r>
              <a:rPr lang="en-US" altLang="zh-CN" sz="2400" b="1" dirty="0">
                <a:latin typeface="Microsoft JhengHei" panose="020B0604030504040204" pitchFamily="34" charset="-120"/>
                <a:ea typeface="Microsoft JhengHei" panose="020B0604030504040204" pitchFamily="34" charset="-120"/>
              </a:rPr>
              <a:t>(Shawwal</a:t>
            </a:r>
            <a:r>
              <a:rPr lang="zh-CN" altLang="en-US" sz="2400" b="1" dirty="0">
                <a:latin typeface="Microsoft JhengHei" panose="020B0604030504040204" pitchFamily="34" charset="-120"/>
                <a:ea typeface="Microsoft JhengHei" panose="020B0604030504040204" pitchFamily="34" charset="-120"/>
              </a:rPr>
              <a:t>）       </a:t>
            </a:r>
            <a:r>
              <a:rPr lang="zh-CN" altLang="en-US" sz="2400" b="1" dirty="0">
                <a:solidFill>
                  <a:srgbClr val="008000"/>
                </a:solidFill>
                <a:latin typeface="Microsoft JhengHei" panose="020B0604030504040204" pitchFamily="34" charset="-120"/>
                <a:ea typeface="Microsoft JhengHei" panose="020B0604030504040204" pitchFamily="34" charset="-120"/>
              </a:rPr>
              <a:t>开斋节（</a:t>
            </a:r>
            <a:r>
              <a:rPr lang="en-US" altLang="zh-CN" sz="2400" b="1" dirty="0">
                <a:solidFill>
                  <a:srgbClr val="008000"/>
                </a:solidFill>
                <a:latin typeface="Microsoft JhengHei" panose="020B0604030504040204" pitchFamily="34" charset="-120"/>
                <a:ea typeface="Microsoft JhengHei" panose="020B0604030504040204" pitchFamily="34" charset="-120"/>
              </a:rPr>
              <a:t>1</a:t>
            </a:r>
            <a:r>
              <a:rPr lang="zh-CN" altLang="en-US" sz="2400" b="1" dirty="0">
                <a:solidFill>
                  <a:srgbClr val="008000"/>
                </a:solidFill>
                <a:latin typeface="Microsoft JhengHei" panose="020B0604030504040204" pitchFamily="34" charset="-120"/>
                <a:ea typeface="Microsoft JhengHei" panose="020B0604030504040204" pitchFamily="34" charset="-120"/>
              </a:rPr>
              <a:t>日）</a:t>
            </a: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11.</a:t>
            </a:r>
            <a:r>
              <a:rPr lang="zh-CN" altLang="en-US" sz="2400" b="1" dirty="0">
                <a:latin typeface="Microsoft JhengHei" panose="020B0604030504040204" pitchFamily="34" charset="-120"/>
                <a:ea typeface="Microsoft JhengHei" panose="020B0604030504040204" pitchFamily="34" charset="-120"/>
              </a:rPr>
              <a:t>祖勒</a:t>
            </a:r>
            <a:r>
              <a:rPr lang="en-US" altLang="zh-CN" sz="2400" b="1" dirty="0">
                <a:latin typeface="Microsoft JhengHei" panose="020B0604030504040204" pitchFamily="34" charset="-120"/>
                <a:ea typeface="Microsoft JhengHei" panose="020B0604030504040204" pitchFamily="34" charset="-120"/>
              </a:rPr>
              <a:t>· </a:t>
            </a:r>
            <a:r>
              <a:rPr lang="zh-CN" altLang="en-US" sz="2400" b="1" dirty="0">
                <a:latin typeface="Microsoft JhengHei" panose="020B0604030504040204" pitchFamily="34" charset="-120"/>
                <a:ea typeface="Microsoft JhengHei" panose="020B0604030504040204" pitchFamily="34" charset="-120"/>
              </a:rPr>
              <a:t>盖尔德</a:t>
            </a:r>
            <a:r>
              <a:rPr lang="en-US" altLang="zh-CN" sz="2400" b="1" dirty="0">
                <a:latin typeface="Microsoft JhengHei" panose="020B0604030504040204" pitchFamily="34" charset="-120"/>
                <a:ea typeface="Microsoft JhengHei" panose="020B0604030504040204" pitchFamily="34" charset="-120"/>
              </a:rPr>
              <a:t>(</a:t>
            </a:r>
            <a:r>
              <a:rPr lang="en-US" altLang="zh-CN" sz="2400" b="1" dirty="0" err="1">
                <a:latin typeface="Microsoft JhengHei" panose="020B0604030504040204" pitchFamily="34" charset="-120"/>
                <a:ea typeface="Microsoft JhengHei" panose="020B0604030504040204" pitchFamily="34" charset="-120"/>
              </a:rPr>
              <a:t>Dhu</a:t>
            </a:r>
            <a:r>
              <a:rPr lang="en-US" altLang="zh-CN" sz="2400" b="1" dirty="0">
                <a:latin typeface="Microsoft JhengHei" panose="020B0604030504040204" pitchFamily="34" charset="-120"/>
                <a:ea typeface="Microsoft JhengHei" panose="020B0604030504040204" pitchFamily="34" charset="-120"/>
              </a:rPr>
              <a:t> al-</a:t>
            </a:r>
            <a:r>
              <a:rPr lang="en-US" altLang="zh-CN" sz="2400" b="1" dirty="0" err="1">
                <a:latin typeface="Microsoft JhengHei" panose="020B0604030504040204" pitchFamily="34" charset="-120"/>
                <a:ea typeface="Microsoft JhengHei" panose="020B0604030504040204" pitchFamily="34" charset="-120"/>
              </a:rPr>
              <a:t>Qa</a:t>
            </a:r>
            <a:r>
              <a:rPr lang="zh-CN" altLang="en-US" sz="2400" b="1" dirty="0">
                <a:latin typeface="Microsoft JhengHei" panose="020B0604030504040204" pitchFamily="34" charset="-120"/>
                <a:ea typeface="Microsoft JhengHei" panose="020B0604030504040204" pitchFamily="34" charset="-120"/>
              </a:rPr>
              <a:t>’</a:t>
            </a:r>
            <a:r>
              <a:rPr lang="en-US" altLang="zh-CN" sz="2400" b="1" dirty="0">
                <a:latin typeface="Microsoft JhengHei" panose="020B0604030504040204" pitchFamily="34" charset="-120"/>
                <a:ea typeface="Microsoft JhengHei" panose="020B0604030504040204" pitchFamily="34" charset="-120"/>
              </a:rPr>
              <a:t>da)</a:t>
            </a:r>
            <a:endParaRPr lang="zh-CN" altLang="en-US" sz="24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en-US" altLang="zh-CN" sz="2400" b="1" dirty="0">
                <a:latin typeface="Microsoft JhengHei" panose="020B0604030504040204" pitchFamily="34" charset="-120"/>
                <a:ea typeface="Microsoft JhengHei" panose="020B0604030504040204" pitchFamily="34" charset="-120"/>
              </a:rPr>
              <a:t>12.</a:t>
            </a:r>
            <a:r>
              <a:rPr lang="zh-CN" altLang="en-US" sz="2400" b="1" dirty="0">
                <a:latin typeface="Microsoft JhengHei" panose="020B0604030504040204" pitchFamily="34" charset="-120"/>
                <a:ea typeface="Microsoft JhengHei" panose="020B0604030504040204" pitchFamily="34" charset="-120"/>
              </a:rPr>
              <a:t>祖勒</a:t>
            </a:r>
            <a:r>
              <a:rPr lang="en-US" altLang="zh-CN" sz="2400" b="1" dirty="0">
                <a:latin typeface="Microsoft JhengHei" panose="020B0604030504040204" pitchFamily="34" charset="-120"/>
                <a:ea typeface="Microsoft JhengHei" panose="020B0604030504040204" pitchFamily="34" charset="-120"/>
              </a:rPr>
              <a:t>·</a:t>
            </a:r>
            <a:r>
              <a:rPr lang="zh-CN" altLang="en-US" sz="2400" b="1" dirty="0">
                <a:latin typeface="Microsoft JhengHei" panose="020B0604030504040204" pitchFamily="34" charset="-120"/>
                <a:ea typeface="Microsoft JhengHei" panose="020B0604030504040204" pitchFamily="34" charset="-120"/>
              </a:rPr>
              <a:t>哈吉（</a:t>
            </a:r>
            <a:r>
              <a:rPr lang="en-US" altLang="zh-CN" sz="2400" b="1" dirty="0" err="1">
                <a:latin typeface="Microsoft JhengHei" panose="020B0604030504040204" pitchFamily="34" charset="-120"/>
                <a:ea typeface="Microsoft JhengHei" panose="020B0604030504040204" pitchFamily="34" charset="-120"/>
              </a:rPr>
              <a:t>Dhu</a:t>
            </a:r>
            <a:r>
              <a:rPr lang="en-US" altLang="zh-CN" sz="2400" b="1" dirty="0">
                <a:latin typeface="Microsoft JhengHei" panose="020B0604030504040204" pitchFamily="34" charset="-120"/>
                <a:ea typeface="Microsoft JhengHei" panose="020B0604030504040204" pitchFamily="34" charset="-120"/>
              </a:rPr>
              <a:t> al-</a:t>
            </a:r>
            <a:r>
              <a:rPr lang="en-US" altLang="zh-CN" sz="2400" b="1" dirty="0" err="1">
                <a:latin typeface="Microsoft JhengHei" panose="020B0604030504040204" pitchFamily="34" charset="-120"/>
                <a:ea typeface="Microsoft JhengHei" panose="020B0604030504040204" pitchFamily="34" charset="-120"/>
              </a:rPr>
              <a:t>Hijja</a:t>
            </a:r>
            <a:r>
              <a:rPr lang="zh-CN" altLang="en-US" sz="2400" b="1" dirty="0">
                <a:latin typeface="Microsoft JhengHei" panose="020B0604030504040204" pitchFamily="34" charset="-120"/>
                <a:ea typeface="Microsoft JhengHei" panose="020B0604030504040204" pitchFamily="34" charset="-120"/>
              </a:rPr>
              <a:t>）     </a:t>
            </a:r>
            <a:r>
              <a:rPr lang="zh-CN" altLang="en-US" sz="2400" b="1" dirty="0">
                <a:solidFill>
                  <a:srgbClr val="008000"/>
                </a:solidFill>
                <a:latin typeface="Microsoft JhengHei" panose="020B0604030504040204" pitchFamily="34" charset="-120"/>
                <a:ea typeface="Microsoft JhengHei" panose="020B0604030504040204" pitchFamily="34" charset="-120"/>
              </a:rPr>
              <a:t>朝觐（</a:t>
            </a:r>
            <a:r>
              <a:rPr lang="en-US" altLang="zh-CN" sz="2400" b="1" dirty="0">
                <a:solidFill>
                  <a:srgbClr val="008000"/>
                </a:solidFill>
                <a:latin typeface="Microsoft JhengHei" panose="020B0604030504040204" pitchFamily="34" charset="-120"/>
                <a:ea typeface="Microsoft JhengHei" panose="020B0604030504040204" pitchFamily="34" charset="-120"/>
              </a:rPr>
              <a:t>7</a:t>
            </a:r>
            <a:r>
              <a:rPr lang="zh-CN" altLang="en-US" sz="2400" b="1" dirty="0">
                <a:solidFill>
                  <a:srgbClr val="008000"/>
                </a:solidFill>
                <a:latin typeface="Microsoft JhengHei" panose="020B0604030504040204" pitchFamily="34" charset="-120"/>
                <a:ea typeface="Microsoft JhengHei" panose="020B0604030504040204" pitchFamily="34" charset="-120"/>
              </a:rPr>
              <a:t>日</a:t>
            </a:r>
            <a:r>
              <a:rPr lang="en-US" altLang="zh-CN" sz="2400" b="1" dirty="0">
                <a:solidFill>
                  <a:srgbClr val="008000"/>
                </a:solidFill>
                <a:latin typeface="Microsoft JhengHei" panose="020B0604030504040204" pitchFamily="34" charset="-120"/>
                <a:ea typeface="Microsoft JhengHei" panose="020B0604030504040204" pitchFamily="34" charset="-120"/>
              </a:rPr>
              <a:t>-10</a:t>
            </a:r>
            <a:r>
              <a:rPr lang="zh-CN" altLang="en-US" sz="2400" b="1" dirty="0">
                <a:solidFill>
                  <a:srgbClr val="008000"/>
                </a:solidFill>
                <a:latin typeface="Microsoft JhengHei" panose="020B0604030504040204" pitchFamily="34" charset="-120"/>
                <a:ea typeface="Microsoft JhengHei" panose="020B0604030504040204" pitchFamily="34" charset="-120"/>
              </a:rPr>
              <a:t>日）                  </a:t>
            </a:r>
            <a:endParaRPr lang="en-US" altLang="zh-CN" sz="2400" b="1" dirty="0">
              <a:solidFill>
                <a:srgbClr val="008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en-US" altLang="zh-CN" sz="2400" b="1" dirty="0">
                <a:solidFill>
                  <a:srgbClr val="008000"/>
                </a:solidFill>
                <a:latin typeface="Microsoft JhengHei" panose="020B0604030504040204" pitchFamily="34" charset="-120"/>
                <a:ea typeface="Microsoft JhengHei" panose="020B0604030504040204" pitchFamily="34" charset="-120"/>
              </a:rPr>
              <a:t>                                                           </a:t>
            </a:r>
            <a:r>
              <a:rPr lang="zh-CN" altLang="en-US" sz="2400" b="1" dirty="0">
                <a:solidFill>
                  <a:srgbClr val="008000"/>
                </a:solidFill>
                <a:latin typeface="Microsoft JhengHei" panose="020B0604030504040204" pitchFamily="34" charset="-120"/>
                <a:ea typeface="Microsoft JhengHei" panose="020B0604030504040204" pitchFamily="34" charset="-120"/>
              </a:rPr>
              <a:t>宰牲节（</a:t>
            </a:r>
            <a:r>
              <a:rPr lang="en-US" altLang="zh-CN" sz="2400" b="1" dirty="0">
                <a:solidFill>
                  <a:srgbClr val="008000"/>
                </a:solidFill>
                <a:latin typeface="Microsoft JhengHei" panose="020B0604030504040204" pitchFamily="34" charset="-120"/>
                <a:ea typeface="Microsoft JhengHei" panose="020B0604030504040204" pitchFamily="34" charset="-120"/>
              </a:rPr>
              <a:t>10</a:t>
            </a:r>
            <a:r>
              <a:rPr lang="zh-CN" altLang="en-US" sz="2400" b="1" dirty="0">
                <a:solidFill>
                  <a:srgbClr val="008000"/>
                </a:solidFill>
                <a:latin typeface="Microsoft JhengHei" panose="020B0604030504040204" pitchFamily="34" charset="-120"/>
                <a:ea typeface="Microsoft JhengHei" panose="020B0604030504040204" pitchFamily="34" charset="-120"/>
              </a:rPr>
              <a:t>日）</a:t>
            </a:r>
          </a:p>
        </p:txBody>
      </p:sp>
      <p:sp>
        <p:nvSpPr>
          <p:cNvPr id="9011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68B3763F-9F50-4BF5-BC96-84264F7150FF}"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73</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3331966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Box 1"/>
          <p:cNvSpPr txBox="1">
            <a:spLocks noChangeArrowheads="1"/>
          </p:cNvSpPr>
          <p:nvPr/>
        </p:nvSpPr>
        <p:spPr bwMode="auto">
          <a:xfrm>
            <a:off x="-76201" y="1"/>
            <a:ext cx="12182475"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zh-CN" sz="3200" dirty="0">
                <a:latin typeface="Times New Roman" panose="02020603050405020304" pitchFamily="18" charset="0"/>
                <a:ea typeface="SimHei" panose="02010609060101010101" pitchFamily="49" charset="-122"/>
              </a:rPr>
              <a:t>圣经预告敌基督他</a:t>
            </a:r>
            <a:r>
              <a:rPr lang="en-US" altLang="zh-CN" sz="3200" dirty="0">
                <a:latin typeface="Times New Roman" panose="02020603050405020304" pitchFamily="18" charset="0"/>
                <a:ea typeface="SimHei" panose="02010609060101010101" pitchFamily="49" charset="-122"/>
              </a:rPr>
              <a:t>“</a:t>
            </a:r>
            <a:r>
              <a:rPr lang="zh-CN" altLang="zh-CN" sz="3200" dirty="0">
                <a:solidFill>
                  <a:srgbClr val="008000"/>
                </a:solidFill>
                <a:latin typeface="Times New Roman" panose="02020603050405020304" pitchFamily="18" charset="0"/>
                <a:ea typeface="SimHei" panose="02010609060101010101" pitchFamily="49" charset="-122"/>
              </a:rPr>
              <a:t>想改变节期和律法</a:t>
            </a:r>
            <a:r>
              <a:rPr lang="en-US" altLang="zh-CN" sz="3200" dirty="0">
                <a:latin typeface="Times New Roman" panose="02020603050405020304" pitchFamily="18" charset="0"/>
                <a:ea typeface="SimHei" panose="02010609060101010101" pitchFamily="49" charset="-122"/>
              </a:rPr>
              <a:t>”</a:t>
            </a:r>
            <a:r>
              <a:rPr lang="zh-CN" altLang="zh-CN" sz="3200" dirty="0">
                <a:latin typeface="Times New Roman" panose="02020603050405020304" pitchFamily="18" charset="0"/>
                <a:ea typeface="SimHei" panose="02010609060101010101" pitchFamily="49" charset="-122"/>
              </a:rPr>
              <a:t>，</a:t>
            </a:r>
            <a:r>
              <a:rPr lang="zh-CN" altLang="en-US" sz="3200" dirty="0">
                <a:latin typeface="Times New Roman" panose="02020603050405020304" pitchFamily="18" charset="0"/>
                <a:ea typeface="SimHei" panose="02010609060101010101" pitchFamily="49" charset="-122"/>
              </a:rPr>
              <a:t>意思想废掉公历和民事法。</a:t>
            </a:r>
            <a:endParaRPr lang="en-US" altLang="zh-CN" sz="3200" dirty="0">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endParaRPr lang="en-US" altLang="zh-CN" sz="3200" dirty="0">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r>
              <a:rPr lang="zh-CN" altLang="zh-CN" sz="3200" dirty="0">
                <a:latin typeface="Times New Roman" panose="02020603050405020304" pitchFamily="18" charset="0"/>
                <a:ea typeface="SimHei" panose="02010609060101010101" pitchFamily="49" charset="-122"/>
              </a:rPr>
              <a:t>由此可见敌基督</a:t>
            </a:r>
            <a:r>
              <a:rPr lang="zh-CN" altLang="en-US" sz="3200" dirty="0">
                <a:latin typeface="Times New Roman" panose="02020603050405020304" pitchFamily="18" charset="0"/>
                <a:ea typeface="SimHei" panose="02010609060101010101" pitchFamily="49" charset="-122"/>
              </a:rPr>
              <a:t>虽然来自欧洲，使用欧洲为宗教和政治的平台。</a:t>
            </a:r>
            <a:r>
              <a:rPr lang="zh-CN" altLang="zh-CN" sz="3200" dirty="0">
                <a:latin typeface="Times New Roman" panose="02020603050405020304" pitchFamily="18" charset="0"/>
                <a:ea typeface="SimHei" panose="02010609060101010101" pitchFamily="49" charset="-122"/>
              </a:rPr>
              <a:t>他</a:t>
            </a:r>
            <a:r>
              <a:rPr lang="zh-CN" altLang="en-US" sz="3200" dirty="0">
                <a:latin typeface="Times New Roman" panose="02020603050405020304" pitchFamily="18" charset="0"/>
                <a:ea typeface="SimHei" panose="02010609060101010101" pitchFamily="49" charset="-122"/>
              </a:rPr>
              <a:t>采用的必定不</a:t>
            </a:r>
            <a:r>
              <a:rPr lang="zh-CN" altLang="zh-CN" sz="3200" dirty="0">
                <a:latin typeface="Times New Roman" panose="02020603050405020304" pitchFamily="18" charset="0"/>
                <a:ea typeface="SimHei" panose="02010609060101010101" pitchFamily="49" charset="-122"/>
              </a:rPr>
              <a:t>是</a:t>
            </a:r>
            <a:r>
              <a:rPr lang="zh-CN" altLang="en-US" sz="3200" dirty="0">
                <a:latin typeface="Times New Roman" panose="02020603050405020304" pitchFamily="18" charset="0"/>
                <a:ea typeface="SimHei" panose="02010609060101010101" pitchFamily="49" charset="-122"/>
              </a:rPr>
              <a:t>犹太教，基督教，而是</a:t>
            </a:r>
            <a:r>
              <a:rPr lang="zh-CN" altLang="zh-CN" sz="3200" dirty="0">
                <a:latin typeface="Times New Roman" panose="02020603050405020304" pitchFamily="18" charset="0"/>
                <a:ea typeface="SimHei" panose="02010609060101010101" pitchFamily="49" charset="-122"/>
              </a:rPr>
              <a:t>个</a:t>
            </a:r>
            <a:r>
              <a:rPr lang="zh-CN" altLang="en-US" sz="3200" dirty="0">
                <a:latin typeface="Times New Roman" panose="02020603050405020304" pitchFamily="18" charset="0"/>
                <a:ea typeface="SimHei" panose="02010609060101010101" pitchFamily="49" charset="-122"/>
              </a:rPr>
              <a:t>伊斯兰</a:t>
            </a:r>
            <a:r>
              <a:rPr lang="zh-CN" altLang="zh-CN" sz="3200" dirty="0">
                <a:latin typeface="Times New Roman" panose="02020603050405020304" pitchFamily="18" charset="0"/>
                <a:ea typeface="SimHei" panose="02010609060101010101" pitchFamily="49" charset="-122"/>
              </a:rPr>
              <a:t>，这是明显的</a:t>
            </a:r>
            <a:r>
              <a:rPr lang="zh-CN" altLang="en-US" sz="3200" dirty="0">
                <a:latin typeface="Times New Roman" panose="02020603050405020304" pitchFamily="18" charset="0"/>
                <a:ea typeface="SimHei" panose="02010609060101010101" pitchFamily="49" charset="-122"/>
              </a:rPr>
              <a:t>逻辑</a:t>
            </a:r>
            <a:r>
              <a:rPr lang="zh-CN" altLang="zh-CN" sz="3200" dirty="0">
                <a:latin typeface="Times New Roman" panose="02020603050405020304" pitchFamily="18" charset="0"/>
                <a:ea typeface="SimHei" panose="02010609060101010101" pitchFamily="49" charset="-122"/>
              </a:rPr>
              <a:t>。</a:t>
            </a:r>
            <a:endParaRPr lang="en-US" altLang="zh-CN" sz="3200" dirty="0">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endParaRPr lang="zh-CN" altLang="en-US" sz="3200" dirty="0">
              <a:latin typeface="Times New Roman" panose="02020603050405020304" pitchFamily="18" charset="0"/>
              <a:ea typeface="SimHei" panose="02010609060101010101" pitchFamily="49" charset="-122"/>
            </a:endParaRPr>
          </a:p>
        </p:txBody>
      </p:sp>
      <p:sp>
        <p:nvSpPr>
          <p:cNvPr id="9113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6E996938-BB35-457E-A006-D8C8D2C3A7A1}"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74</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2604638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Box 6"/>
          <p:cNvSpPr txBox="1">
            <a:spLocks noChangeArrowheads="1"/>
          </p:cNvSpPr>
          <p:nvPr/>
        </p:nvSpPr>
        <p:spPr bwMode="auto">
          <a:xfrm>
            <a:off x="66675" y="1"/>
            <a:ext cx="12201525" cy="60016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3200" b="1" dirty="0">
                <a:solidFill>
                  <a:srgbClr val="FF0000"/>
                </a:solidFill>
                <a:latin typeface="Microsoft JhengHei" panose="020B0604030504040204" pitchFamily="34" charset="-120"/>
                <a:ea typeface="Microsoft JhengHei" panose="020B0604030504040204" pitchFamily="34" charset="-120"/>
              </a:rPr>
              <a:t>2.2 </a:t>
            </a:r>
            <a:r>
              <a:rPr lang="zh-CN" altLang="en-US" sz="3200" b="1" dirty="0">
                <a:solidFill>
                  <a:srgbClr val="FF0000"/>
                </a:solidFill>
                <a:latin typeface="Microsoft JhengHei" panose="020B0604030504040204" pitchFamily="34" charset="-120"/>
                <a:ea typeface="Microsoft JhengHei" panose="020B0604030504040204" pitchFamily="34" charset="-120"/>
              </a:rPr>
              <a:t>伊斯兰的宗教律法</a:t>
            </a:r>
            <a:r>
              <a:rPr lang="en-US" altLang="zh-CN" sz="3200" b="1" dirty="0">
                <a:solidFill>
                  <a:srgbClr val="FF0000"/>
                </a:solidFill>
                <a:latin typeface="Microsoft JhengHei" panose="020B0604030504040204" pitchFamily="34" charset="-120"/>
                <a:ea typeface="Microsoft JhengHei" panose="020B0604030504040204" pitchFamily="34" charset="-120"/>
              </a:rPr>
              <a:t>Sharia Law:</a:t>
            </a:r>
          </a:p>
          <a:p>
            <a:pPr eaLnBrk="1" hangingPunct="1">
              <a:lnSpc>
                <a:spcPct val="100000"/>
              </a:lnSpc>
              <a:spcBef>
                <a:spcPct val="0"/>
              </a:spcBef>
              <a:buFontTx/>
              <a:buNone/>
            </a:pPr>
            <a:r>
              <a:rPr lang="zh-CN" altLang="en-US" sz="3200" b="1" dirty="0">
                <a:latin typeface="Microsoft JhengHei" panose="020B0604030504040204" pitchFamily="34" charset="-120"/>
                <a:ea typeface="Microsoft JhengHei" panose="020B0604030504040204" pitchFamily="34" charset="-120"/>
              </a:rPr>
              <a:t>伊斯兰法</a:t>
            </a:r>
            <a:r>
              <a:rPr lang="zh-SG" altLang="zh-CN" sz="3200" b="1" dirty="0">
                <a:latin typeface="Microsoft JhengHei" panose="020B0604030504040204" pitchFamily="34" charset="-120"/>
                <a:ea typeface="Microsoft JhengHei" panose="020B0604030504040204" pitchFamily="34" charset="-120"/>
              </a:rPr>
              <a:t>意为“道路”，是一套以</a:t>
            </a:r>
            <a:r>
              <a:rPr lang="zh-SG" altLang="zh-CN" sz="3200" b="1" dirty="0">
                <a:latin typeface="Microsoft JhengHei" panose="020B0604030504040204" pitchFamily="34" charset="-120"/>
                <a:ea typeface="Microsoft JhengHei" panose="020B0604030504040204" pitchFamily="34" charset="-120"/>
                <a:hlinkClick r:id="rId2" tooltip="伊斯兰教">
                  <a:extLst>
                    <a:ext uri="{A12FA001-AC4F-418D-AE19-62706E023703}">
                      <ahyp:hlinkClr xmlns:ahyp="http://schemas.microsoft.com/office/drawing/2018/hyperlinkcolor" val="tx"/>
                    </a:ext>
                  </a:extLst>
                </a:hlinkClick>
              </a:rPr>
              <a:t>伊斯兰教</a:t>
            </a:r>
            <a:r>
              <a:rPr lang="zh-SG" altLang="zh-CN" sz="3200" b="1" dirty="0">
                <a:latin typeface="Microsoft JhengHei" panose="020B0604030504040204" pitchFamily="34" charset="-120"/>
                <a:ea typeface="Microsoft JhengHei" panose="020B0604030504040204" pitchFamily="34" charset="-120"/>
              </a:rPr>
              <a:t>教义为准则的</a:t>
            </a:r>
            <a:r>
              <a:rPr lang="zh-SG" altLang="zh-CN" sz="3200" b="1" dirty="0">
                <a:latin typeface="Microsoft JhengHei" panose="020B0604030504040204" pitchFamily="34" charset="-120"/>
                <a:ea typeface="Microsoft JhengHei" panose="020B0604030504040204" pitchFamily="34" charset="-120"/>
                <a:hlinkClick r:id="rId3" tooltip="法律">
                  <a:extLst>
                    <a:ext uri="{A12FA001-AC4F-418D-AE19-62706E023703}">
                      <ahyp:hlinkClr xmlns:ahyp="http://schemas.microsoft.com/office/drawing/2018/hyperlinkcolor" val="tx"/>
                    </a:ext>
                  </a:extLst>
                </a:hlinkClick>
              </a:rPr>
              <a:t>法律</a:t>
            </a:r>
            <a:r>
              <a:rPr lang="zh-CN" altLang="en-US" sz="3200" b="1" dirty="0">
                <a:latin typeface="Microsoft JhengHei" panose="020B0604030504040204" pitchFamily="34" charset="-120"/>
                <a:ea typeface="Microsoft JhengHei" panose="020B0604030504040204" pitchFamily="34" charset="-120"/>
              </a:rPr>
              <a:t>。是从</a:t>
            </a:r>
            <a:r>
              <a:rPr lang="zh-SG" altLang="zh-CN" sz="3200" b="1" dirty="0">
                <a:latin typeface="Microsoft JhengHei" panose="020B0604030504040204" pitchFamily="34" charset="-120"/>
                <a:ea typeface="Microsoft JhengHei" panose="020B0604030504040204" pitchFamily="34" charset="-120"/>
                <a:hlinkClick r:id="rId4" tooltip="古兰经">
                  <a:extLst>
                    <a:ext uri="{A12FA001-AC4F-418D-AE19-62706E023703}">
                      <ahyp:hlinkClr xmlns:ahyp="http://schemas.microsoft.com/office/drawing/2018/hyperlinkcolor" val="tx"/>
                    </a:ext>
                  </a:extLst>
                </a:hlinkClick>
              </a:rPr>
              <a:t>古兰经</a:t>
            </a:r>
            <a:r>
              <a:rPr lang="zh-SG" altLang="zh-CN" sz="3200" b="1" dirty="0">
                <a:latin typeface="Microsoft JhengHei" panose="020B0604030504040204" pitchFamily="34" charset="-120"/>
                <a:ea typeface="Microsoft JhengHei" panose="020B0604030504040204" pitchFamily="34" charset="-120"/>
              </a:rPr>
              <a:t>和可靠</a:t>
            </a:r>
            <a:r>
              <a:rPr lang="zh-SG" altLang="zh-CN" sz="3200" b="1" dirty="0">
                <a:latin typeface="Microsoft JhengHei" panose="020B0604030504040204" pitchFamily="34" charset="-120"/>
                <a:ea typeface="Microsoft JhengHei" panose="020B0604030504040204" pitchFamily="34" charset="-120"/>
                <a:hlinkClick r:id="rId5" tooltip="圣训">
                  <a:extLst>
                    <a:ext uri="{A12FA001-AC4F-418D-AE19-62706E023703}">
                      <ahyp:hlinkClr xmlns:ahyp="http://schemas.microsoft.com/office/drawing/2018/hyperlinkcolor" val="tx"/>
                    </a:ext>
                  </a:extLst>
                </a:hlinkClick>
              </a:rPr>
              <a:t>圣训</a:t>
            </a:r>
            <a:r>
              <a:rPr lang="zh-SG" altLang="zh-CN" sz="3200" b="1" dirty="0">
                <a:latin typeface="Microsoft JhengHei" panose="020B0604030504040204" pitchFamily="34" charset="-120"/>
                <a:ea typeface="Microsoft JhengHei" panose="020B0604030504040204" pitchFamily="34" charset="-120"/>
              </a:rPr>
              <a:t>的内容，</a:t>
            </a:r>
            <a:r>
              <a:rPr lang="zh-CN" altLang="en-US" sz="3200" b="1" dirty="0">
                <a:latin typeface="Microsoft JhengHei" panose="020B0604030504040204" pitchFamily="34" charset="-120"/>
                <a:ea typeface="Microsoft JhengHei" panose="020B0604030504040204" pitchFamily="34" charset="-120"/>
              </a:rPr>
              <a:t>研发出一套</a:t>
            </a:r>
            <a:r>
              <a:rPr lang="zh-SG" altLang="zh-CN" sz="3200" b="1" dirty="0">
                <a:latin typeface="Microsoft JhengHei" panose="020B0604030504040204" pitchFamily="34" charset="-120"/>
                <a:ea typeface="Microsoft JhengHei" panose="020B0604030504040204" pitchFamily="34" charset="-120"/>
              </a:rPr>
              <a:t>日常生活行为</a:t>
            </a:r>
            <a:r>
              <a:rPr lang="zh-CN" altLang="en-US" sz="3200" b="1" dirty="0">
                <a:latin typeface="Microsoft JhengHei" panose="020B0604030504040204" pitchFamily="34" charset="-120"/>
                <a:ea typeface="Microsoft JhengHei" panose="020B0604030504040204" pitchFamily="34" charset="-120"/>
              </a:rPr>
              <a:t>的圣行</a:t>
            </a:r>
            <a:r>
              <a:rPr lang="zh-SG" altLang="zh-CN" sz="3200" b="1" dirty="0">
                <a:latin typeface="Microsoft JhengHei" panose="020B0604030504040204" pitchFamily="34" charset="-120"/>
                <a:ea typeface="Microsoft JhengHei" panose="020B0604030504040204" pitchFamily="34" charset="-120"/>
              </a:rPr>
              <a:t>规定。</a:t>
            </a:r>
            <a:r>
              <a:rPr lang="zh-CN" altLang="en-US" sz="3200" b="1" dirty="0">
                <a:latin typeface="Microsoft JhengHei" panose="020B0604030504040204" pitchFamily="34" charset="-120"/>
                <a:ea typeface="Microsoft JhengHei" panose="020B0604030504040204" pitchFamily="34" charset="-120"/>
              </a:rPr>
              <a:t>又称穆斯林法，是每个穆斯林，必须遵守的基本圣行</a:t>
            </a:r>
            <a:r>
              <a:rPr lang="en-US" altLang="zh-CN" sz="3200" b="1" dirty="0" err="1">
                <a:latin typeface="Microsoft JhengHei" panose="020B0604030504040204" pitchFamily="34" charset="-120"/>
                <a:ea typeface="Microsoft JhengHei" panose="020B0604030504040204" pitchFamily="34" charset="-120"/>
              </a:rPr>
              <a:t>sunna</a:t>
            </a:r>
            <a:r>
              <a:rPr lang="zh-CN" altLang="en-US" sz="3200" b="1" dirty="0">
                <a:latin typeface="Microsoft JhengHei" panose="020B0604030504040204" pitchFamily="34" charset="-120"/>
                <a:ea typeface="Microsoft JhengHei" panose="020B0604030504040204" pitchFamily="34" charset="-120"/>
              </a:rPr>
              <a:t>法则。</a:t>
            </a: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latin typeface="Microsoft JhengHei" panose="020B0604030504040204" pitchFamily="34" charset="-120"/>
                <a:ea typeface="Microsoft JhengHei" panose="020B0604030504040204" pitchFamily="34" charset="-120"/>
              </a:rPr>
              <a:t>伊斯兰法一般对非穆斯林不具约束力。所以又称沙里阿（</a:t>
            </a:r>
            <a:r>
              <a:rPr lang="en-US" altLang="zh-CN" sz="3200" b="1" dirty="0" err="1">
                <a:latin typeface="Microsoft JhengHei" panose="020B0604030504040204" pitchFamily="34" charset="-120"/>
                <a:ea typeface="Microsoft JhengHei" panose="020B0604030504040204" pitchFamily="34" charset="-120"/>
              </a:rPr>
              <a:t>Shari‘a</a:t>
            </a:r>
            <a:r>
              <a:rPr lang="zh-CN" altLang="en-US" sz="3200" b="1" dirty="0">
                <a:latin typeface="Microsoft JhengHei" panose="020B0604030504040204" pitchFamily="34" charset="-120"/>
                <a:ea typeface="Microsoft JhengHei" panose="020B0604030504040204" pitchFamily="34" charset="-120"/>
              </a:rPr>
              <a:t>），意译为“道路的教法”。内容</a:t>
            </a:r>
            <a:r>
              <a:rPr lang="zh-SG" altLang="zh-CN" sz="3200" b="1" dirty="0">
                <a:latin typeface="Microsoft JhengHei" panose="020B0604030504040204" pitchFamily="34" charset="-120"/>
                <a:ea typeface="Microsoft JhengHei" panose="020B0604030504040204" pitchFamily="34" charset="-120"/>
              </a:rPr>
              <a:t>包括</a:t>
            </a:r>
            <a:r>
              <a:rPr lang="zh-CN" altLang="en-US" sz="3200" b="1" dirty="0">
                <a:latin typeface="Microsoft JhengHei" panose="020B0604030504040204" pitchFamily="34" charset="-120"/>
                <a:ea typeface="Microsoft JhengHei" panose="020B0604030504040204" pitchFamily="34" charset="-120"/>
              </a:rPr>
              <a:t>，看，听，想，讲，做，衣食住行，功修生活，</a:t>
            </a:r>
            <a:r>
              <a:rPr lang="zh-SG" altLang="zh-CN" sz="3200" b="1" dirty="0">
                <a:latin typeface="Microsoft JhengHei" panose="020B0604030504040204" pitchFamily="34" charset="-120"/>
                <a:ea typeface="Microsoft JhengHei" panose="020B0604030504040204" pitchFamily="34" charset="-120"/>
                <a:hlinkClick r:id="rId6" tooltip="政治">
                  <a:extLst>
                    <a:ext uri="{A12FA001-AC4F-418D-AE19-62706E023703}">
                      <ahyp:hlinkClr xmlns:ahyp="http://schemas.microsoft.com/office/drawing/2018/hyperlinkcolor" val="tx"/>
                    </a:ext>
                  </a:extLst>
                </a:hlinkClick>
              </a:rPr>
              <a:t>政治</a:t>
            </a:r>
            <a:r>
              <a:rPr lang="zh-SG" altLang="zh-CN" sz="3200" b="1" dirty="0">
                <a:latin typeface="Microsoft JhengHei" panose="020B0604030504040204" pitchFamily="34" charset="-120"/>
                <a:ea typeface="Microsoft JhengHei" panose="020B0604030504040204" pitchFamily="34" charset="-120"/>
              </a:rPr>
              <a:t>、</a:t>
            </a:r>
            <a:r>
              <a:rPr lang="zh-SG" altLang="zh-CN" sz="3200" b="1" dirty="0">
                <a:latin typeface="Microsoft JhengHei" panose="020B0604030504040204" pitchFamily="34" charset="-120"/>
                <a:ea typeface="Microsoft JhengHei" panose="020B0604030504040204" pitchFamily="34" charset="-120"/>
                <a:hlinkClick r:id="rId7" tooltip="经济">
                  <a:extLst>
                    <a:ext uri="{A12FA001-AC4F-418D-AE19-62706E023703}">
                      <ahyp:hlinkClr xmlns:ahyp="http://schemas.microsoft.com/office/drawing/2018/hyperlinkcolor" val="tx"/>
                    </a:ext>
                  </a:extLst>
                </a:hlinkClick>
              </a:rPr>
              <a:t>经济</a:t>
            </a:r>
            <a:r>
              <a:rPr lang="zh-SG" altLang="zh-CN" sz="3200" b="1" dirty="0">
                <a:latin typeface="Microsoft JhengHei" panose="020B0604030504040204" pitchFamily="34" charset="-120"/>
                <a:ea typeface="Microsoft JhengHei" panose="020B0604030504040204" pitchFamily="34" charset="-120"/>
              </a:rPr>
              <a:t>、</a:t>
            </a:r>
            <a:r>
              <a:rPr lang="zh-SG" altLang="zh-CN" sz="3200" b="1" dirty="0">
                <a:latin typeface="Microsoft JhengHei" panose="020B0604030504040204" pitchFamily="34" charset="-120"/>
                <a:ea typeface="Microsoft JhengHei" panose="020B0604030504040204" pitchFamily="34" charset="-120"/>
                <a:hlinkClick r:id="rId8" tooltip="银行">
                  <a:extLst>
                    <a:ext uri="{A12FA001-AC4F-418D-AE19-62706E023703}">
                      <ahyp:hlinkClr xmlns:ahyp="http://schemas.microsoft.com/office/drawing/2018/hyperlinkcolor" val="tx"/>
                    </a:ext>
                  </a:extLst>
                </a:hlinkClick>
              </a:rPr>
              <a:t>银行</a:t>
            </a:r>
            <a:r>
              <a:rPr lang="zh-SG" altLang="zh-CN" sz="3200" b="1" dirty="0">
                <a:latin typeface="Microsoft JhengHei" panose="020B0604030504040204" pitchFamily="34" charset="-120"/>
                <a:ea typeface="Microsoft JhengHei" panose="020B0604030504040204" pitchFamily="34" charset="-120"/>
                <a:hlinkClick r:id="rId9" tooltip="金融">
                  <a:extLst>
                    <a:ext uri="{A12FA001-AC4F-418D-AE19-62706E023703}">
                      <ahyp:hlinkClr xmlns:ahyp="http://schemas.microsoft.com/office/drawing/2018/hyperlinkcolor" val="tx"/>
                    </a:ext>
                  </a:extLst>
                </a:hlinkClick>
              </a:rPr>
              <a:t>金融</a:t>
            </a:r>
            <a:r>
              <a:rPr lang="zh-SG" altLang="zh-CN" sz="3200" b="1" dirty="0">
                <a:latin typeface="Microsoft JhengHei" panose="020B0604030504040204" pitchFamily="34" charset="-120"/>
                <a:ea typeface="Microsoft JhengHei" panose="020B0604030504040204" pitchFamily="34" charset="-120"/>
              </a:rPr>
              <a:t>业、</a:t>
            </a:r>
            <a:r>
              <a:rPr lang="zh-SG" altLang="zh-CN" sz="3200" b="1" dirty="0">
                <a:latin typeface="Microsoft JhengHei" panose="020B0604030504040204" pitchFamily="34" charset="-120"/>
                <a:ea typeface="Microsoft JhengHei" panose="020B0604030504040204" pitchFamily="34" charset="-120"/>
                <a:hlinkClick r:id="rId10" tooltip="商业">
                  <a:extLst>
                    <a:ext uri="{A12FA001-AC4F-418D-AE19-62706E023703}">
                      <ahyp:hlinkClr xmlns:ahyp="http://schemas.microsoft.com/office/drawing/2018/hyperlinkcolor" val="tx"/>
                    </a:ext>
                  </a:extLst>
                </a:hlinkClick>
              </a:rPr>
              <a:t>商业</a:t>
            </a:r>
            <a:r>
              <a:rPr lang="zh-SG" altLang="zh-CN" sz="3200" b="1" dirty="0">
                <a:latin typeface="Microsoft JhengHei" panose="020B0604030504040204" pitchFamily="34" charset="-120"/>
                <a:ea typeface="Microsoft JhengHei" panose="020B0604030504040204" pitchFamily="34" charset="-120"/>
              </a:rPr>
              <a:t>法、合同</a:t>
            </a:r>
            <a:r>
              <a:rPr lang="zh-SG" altLang="zh-CN" sz="3200" b="1" dirty="0">
                <a:latin typeface="Microsoft JhengHei" panose="020B0604030504040204" pitchFamily="34" charset="-120"/>
                <a:ea typeface="Microsoft JhengHei" panose="020B0604030504040204" pitchFamily="34" charset="-120"/>
                <a:hlinkClick r:id="rId3" tooltip="法律">
                  <a:extLst>
                    <a:ext uri="{A12FA001-AC4F-418D-AE19-62706E023703}">
                      <ahyp:hlinkClr xmlns:ahyp="http://schemas.microsoft.com/office/drawing/2018/hyperlinkcolor" val="tx"/>
                    </a:ext>
                  </a:extLst>
                </a:hlinkClick>
              </a:rPr>
              <a:t>法律</a:t>
            </a:r>
            <a:r>
              <a:rPr lang="zh-SG" altLang="zh-CN" sz="3200" b="1" dirty="0">
                <a:latin typeface="Microsoft JhengHei" panose="020B0604030504040204" pitchFamily="34" charset="-120"/>
                <a:ea typeface="Microsoft JhengHei" panose="020B0604030504040204" pitchFamily="34" charset="-120"/>
              </a:rPr>
              <a:t>、</a:t>
            </a:r>
            <a:r>
              <a:rPr lang="zh-SG" altLang="zh-CN" sz="3200" b="1" dirty="0">
                <a:latin typeface="Microsoft JhengHei" panose="020B0604030504040204" pitchFamily="34" charset="-120"/>
                <a:ea typeface="Microsoft JhengHei" panose="020B0604030504040204" pitchFamily="34" charset="-120"/>
                <a:hlinkClick r:id="rId11" tooltip="性别">
                  <a:extLst>
                    <a:ext uri="{A12FA001-AC4F-418D-AE19-62706E023703}">
                      <ahyp:hlinkClr xmlns:ahyp="http://schemas.microsoft.com/office/drawing/2018/hyperlinkcolor" val="tx"/>
                    </a:ext>
                  </a:extLst>
                </a:hlinkClick>
              </a:rPr>
              <a:t>性别</a:t>
            </a:r>
            <a:r>
              <a:rPr lang="zh-SG" altLang="zh-CN" sz="3200" b="1" dirty="0">
                <a:latin typeface="Microsoft JhengHei" panose="020B0604030504040204" pitchFamily="34" charset="-120"/>
                <a:ea typeface="Microsoft JhengHei" panose="020B0604030504040204" pitchFamily="34" charset="-120"/>
              </a:rPr>
              <a:t>、</a:t>
            </a:r>
            <a:r>
              <a:rPr lang="zh-SG" altLang="zh-CN" sz="3200" b="1" dirty="0">
                <a:latin typeface="Microsoft JhengHei" panose="020B0604030504040204" pitchFamily="34" charset="-120"/>
                <a:ea typeface="Microsoft JhengHei" panose="020B0604030504040204" pitchFamily="34" charset="-120"/>
                <a:hlinkClick r:id="rId12" tooltip="婚姻">
                  <a:extLst>
                    <a:ext uri="{A12FA001-AC4F-418D-AE19-62706E023703}">
                      <ahyp:hlinkClr xmlns:ahyp="http://schemas.microsoft.com/office/drawing/2018/hyperlinkcolor" val="tx"/>
                    </a:ext>
                  </a:extLst>
                </a:hlinkClick>
              </a:rPr>
              <a:t>婚姻</a:t>
            </a:r>
            <a:r>
              <a:rPr lang="zh-SG" altLang="zh-CN" sz="3200" b="1" dirty="0">
                <a:latin typeface="Microsoft JhengHei" panose="020B0604030504040204" pitchFamily="34" charset="-120"/>
                <a:ea typeface="Microsoft JhengHei" panose="020B0604030504040204" pitchFamily="34" charset="-120"/>
              </a:rPr>
              <a:t>，和</a:t>
            </a:r>
            <a:r>
              <a:rPr lang="zh-SG" altLang="zh-CN" sz="3200" b="1" dirty="0">
                <a:latin typeface="Microsoft JhengHei" panose="020B0604030504040204" pitchFamily="34" charset="-120"/>
                <a:ea typeface="Microsoft JhengHei" panose="020B0604030504040204" pitchFamily="34" charset="-120"/>
                <a:hlinkClick r:id="rId13" tooltip="社会">
                  <a:extLst>
                    <a:ext uri="{A12FA001-AC4F-418D-AE19-62706E023703}">
                      <ahyp:hlinkClr xmlns:ahyp="http://schemas.microsoft.com/office/drawing/2018/hyperlinkcolor" val="tx"/>
                    </a:ext>
                  </a:extLst>
                </a:hlinkClick>
              </a:rPr>
              <a:t>社会</a:t>
            </a:r>
            <a:r>
              <a:rPr lang="zh-CN" altLang="en-US" sz="3200" b="1" dirty="0">
                <a:latin typeface="Microsoft JhengHei" panose="020B0604030504040204" pitchFamily="34" charset="-120"/>
                <a:ea typeface="Microsoft JhengHei" panose="020B0604030504040204" pitchFamily="34" charset="-120"/>
              </a:rPr>
              <a:t>等等</a:t>
            </a:r>
            <a:r>
              <a:rPr lang="zh-SG" altLang="zh-CN" sz="3200" b="1" dirty="0">
                <a:latin typeface="Microsoft JhengHei" panose="020B0604030504040204" pitchFamily="34" charset="-120"/>
                <a:ea typeface="Microsoft JhengHei" panose="020B0604030504040204" pitchFamily="34" charset="-120"/>
              </a:rPr>
              <a:t>问题。</a:t>
            </a:r>
            <a:endParaRPr lang="en-US" altLang="zh-SG"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latin typeface="Microsoft JhengHei" panose="020B0604030504040204" pitchFamily="34" charset="-120"/>
                <a:ea typeface="Microsoft JhengHei" panose="020B0604030504040204" pitchFamily="34" charset="-120"/>
              </a:rPr>
              <a:t>古兰经</a:t>
            </a:r>
            <a:r>
              <a:rPr lang="en-US" altLang="zh-CN"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圣训</a:t>
            </a:r>
            <a:r>
              <a:rPr lang="en-US" altLang="zh-CN"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圣行法则，把所有的东西，事物，行为分合这样做是法</a:t>
            </a:r>
            <a:r>
              <a:rPr lang="en-US" altLang="zh-CN" sz="3200" b="1" dirty="0">
                <a:latin typeface="Microsoft JhengHei" panose="020B0604030504040204" pitchFamily="34" charset="-120"/>
                <a:ea typeface="Microsoft JhengHei" panose="020B0604030504040204" pitchFamily="34" charset="-120"/>
              </a:rPr>
              <a:t>Hallah</a:t>
            </a:r>
            <a:r>
              <a:rPr lang="zh-CN" altLang="en-US" sz="3200" b="1" dirty="0">
                <a:latin typeface="Microsoft JhengHei" panose="020B0604030504040204" pitchFamily="34" charset="-120"/>
                <a:ea typeface="Microsoft JhengHei" panose="020B0604030504040204" pitchFamily="34" charset="-120"/>
              </a:rPr>
              <a:t>和这样做是不合法</a:t>
            </a:r>
            <a:r>
              <a:rPr lang="en-US" altLang="zh-CN" sz="3200" b="1" dirty="0">
                <a:latin typeface="Microsoft JhengHei" panose="020B0604030504040204" pitchFamily="34" charset="-120"/>
                <a:ea typeface="Microsoft JhengHei" panose="020B0604030504040204" pitchFamily="34" charset="-120"/>
              </a:rPr>
              <a:t>Haram</a:t>
            </a:r>
            <a:endParaRPr lang="zh-CN" altLang="en-US" sz="3200" b="1" dirty="0">
              <a:latin typeface="Microsoft JhengHei" panose="020B0604030504040204" pitchFamily="34" charset="-120"/>
              <a:ea typeface="Microsoft JhengHei" panose="020B0604030504040204" pitchFamily="34" charset="-120"/>
            </a:endParaRPr>
          </a:p>
        </p:txBody>
      </p:sp>
      <p:sp>
        <p:nvSpPr>
          <p:cNvPr id="9216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2AF4131F-EB72-43AC-929A-44E84B8B8ABA}"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75</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1363741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1" y="19050"/>
            <a:ext cx="10487026" cy="699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318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F50DEEB2-BCD6-42D9-88EA-1639C8BCB706}"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76</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77869859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2192000" cy="6971139"/>
          </a:xfrm>
          <a:prstGeom prst="rect">
            <a:avLst/>
          </a:prstGeom>
          <a:noFill/>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拥有一个伊斯兰</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法律</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的政府，对穆斯林是极关重要的事</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这样的思维，影响了穆斯林的政治议题。</a:t>
            </a:r>
            <a:endParaRPr lang="en-US"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endParaRPr lang="en-US" altLang="zh-TW" sz="3200" b="1" dirty="0">
              <a:solidFill>
                <a:srgbClr val="0000FF"/>
              </a:solidFill>
              <a:latin typeface="Microsoft JhengHei" panose="020B0604030504040204" pitchFamily="34" charset="-120"/>
              <a:ea typeface="Microsoft JhengHei" panose="020B0604030504040204" pitchFamily="34" charset="-120"/>
            </a:endParaRPr>
          </a:p>
          <a:p>
            <a:pPr eaLnBrk="1" hangingPunct="1">
              <a:lnSpc>
                <a:spcPct val="90000"/>
              </a:lnSpc>
              <a:defRPr/>
            </a:pPr>
            <a:r>
              <a:rPr lang="zh-CN" altLang="en-US" sz="3000" b="1" dirty="0">
                <a:solidFill>
                  <a:srgbClr val="0000FF"/>
                </a:solidFill>
                <a:latin typeface="Microsoft JhengHei" panose="020B0604030504040204" pitchFamily="34" charset="-120"/>
                <a:ea typeface="Microsoft JhengHei" panose="020B0604030504040204" pitchFamily="34" charset="-120"/>
              </a:rPr>
              <a:t>伊斯兰将这世界分为；</a:t>
            </a:r>
          </a:p>
          <a:p>
            <a:pPr eaLnBrk="1" hangingPunct="1">
              <a:lnSpc>
                <a:spcPct val="90000"/>
              </a:lnSpc>
              <a:defRPr/>
            </a:pP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穆斯林</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的国度（</a:t>
            </a:r>
            <a:r>
              <a:rPr lang="en-US" altLang="zh-CN" sz="30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Umma</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a:t>
            </a:r>
          </a:p>
          <a:p>
            <a:pPr eaLnBrk="1" hangingPunct="1">
              <a:lnSpc>
                <a:spcPct val="90000"/>
              </a:lnSpc>
              <a:defRPr/>
            </a:pP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b) </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异教徒</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的撒旦国</a:t>
            </a:r>
            <a:endPar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lnSpc>
                <a:spcPct val="90000"/>
              </a:lnSpc>
              <a:defRPr/>
            </a:pPr>
            <a:endParaRPr lang="en-MY" altLang="zh-CN" sz="3000" b="1" dirty="0">
              <a:solidFill>
                <a:srgbClr val="006600"/>
              </a:solidFill>
              <a:latin typeface="Microsoft JhengHei" panose="020B0604030504040204" pitchFamily="34" charset="-120"/>
              <a:ea typeface="Microsoft JhengHei" panose="020B0604030504040204" pitchFamily="34" charset="-120"/>
            </a:endParaRPr>
          </a:p>
          <a:p>
            <a:pPr eaLnBrk="1" hangingPunct="1">
              <a:lnSpc>
                <a:spcPct val="90000"/>
              </a:lnSpc>
              <a:defRPr/>
            </a:pPr>
            <a:r>
              <a:rPr lang="zh-CN" altLang="en-US" sz="3000" b="1" dirty="0">
                <a:solidFill>
                  <a:srgbClr val="006600"/>
                </a:solidFill>
                <a:latin typeface="Microsoft JhengHei" panose="020B0604030504040204" pitchFamily="34" charset="-120"/>
                <a:ea typeface="Microsoft JhengHei" panose="020B0604030504040204" pitchFamily="34" charset="-120"/>
              </a:rPr>
              <a:t>伊斯兰学者将它区别为</a:t>
            </a:r>
          </a:p>
          <a:p>
            <a:pPr eaLnBrk="1" hangingPunct="1">
              <a:lnSpc>
                <a:spcPct val="90000"/>
              </a:lnSpc>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平安之地</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a:t>
            </a:r>
            <a:r>
              <a:rPr lang="en-US" altLang="zh-TW" sz="30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Darul</a:t>
            </a:r>
            <a:r>
              <a:rPr lang="en-US"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shalom </a:t>
            </a:r>
            <a:r>
              <a:rPr lang="en-US" altLang="zh-CN"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House of Peace</a:t>
            </a:r>
          </a:p>
          <a:p>
            <a:pPr eaLnBrk="1" hangingPunct="1">
              <a:lnSpc>
                <a:spcPct val="90000"/>
              </a:lnSpc>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争战之地 </a:t>
            </a:r>
            <a:r>
              <a:rPr lang="en-US" altLang="zh-TW" sz="3000" b="1" dirty="0" err="1">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Darul</a:t>
            </a:r>
            <a:r>
              <a:rPr lang="en-US"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Hap </a:t>
            </a:r>
            <a:r>
              <a:rPr lang="en-US" altLang="zh-CN"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House of War.</a:t>
            </a:r>
          </a:p>
          <a:p>
            <a:pPr eaLnBrk="1" hangingPunct="1">
              <a:lnSpc>
                <a:spcPct val="90000"/>
              </a:lnSpc>
              <a:defRPr/>
            </a:pPr>
            <a:endParaRPr lang="zh-CN"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lnSpc>
                <a:spcPct val="90000"/>
              </a:lnSpc>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伊斯兰世界非常看重这样的区分，用尽各样的手段，想要扩展伊斯兰教的宗教，政治，法律势力。显而易见的，圣经预告敌基督要废除民事法</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common law</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和</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calendar</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历法。他一定是信仰伊斯兰的穆斯林，要向全世界使用伊斯兰的律法和历法！让全世界的人成为穆斯林，采用伊斯兰法生活</a:t>
            </a:r>
            <a:r>
              <a:rPr lang="en-US" altLang="zh-CN" sz="3000" b="1" dirty="0">
                <a:solidFill>
                  <a:srgbClr val="0066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solidFill>
                  <a:srgbClr val="0066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天国降临（平安之地）</a:t>
            </a:r>
            <a:endParaRPr lang="en-US" altLang="zh-CN" sz="2800" b="1" dirty="0">
              <a:solidFill>
                <a:srgbClr val="3366FF"/>
              </a:solidFill>
              <a:effectLst>
                <a:outerShdw blurRad="38100" dist="38100" dir="2700000" algn="tl">
                  <a:srgbClr val="000000"/>
                </a:outerShdw>
              </a:effectLst>
              <a:latin typeface="宋体" panose="02010600030101010101" pitchFamily="2" charset="-122"/>
            </a:endParaRPr>
          </a:p>
        </p:txBody>
      </p:sp>
      <p:sp>
        <p:nvSpPr>
          <p:cNvPr id="94211"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9E74B87E-D2E3-48F6-95F5-1EC260186714}" type="slidenum">
              <a:rPr lang="zh-CN" altLang="en-US" sz="1400" b="1">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77</a:t>
            </a:fld>
            <a:endParaRPr lang="zh-CN" altLang="en-US" sz="1400" b="1" dirty="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92051899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1" y="0"/>
            <a:ext cx="5476875"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259" name="矩形 1"/>
          <p:cNvSpPr>
            <a:spLocks noChangeArrowheads="1"/>
          </p:cNvSpPr>
          <p:nvPr/>
        </p:nvSpPr>
        <p:spPr bwMode="auto">
          <a:xfrm>
            <a:off x="6981826" y="1"/>
            <a:ext cx="3914775"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b="1">
                <a:solidFill>
                  <a:srgbClr val="FF0000"/>
                </a:solidFill>
                <a:latin typeface="Arial" panose="020B0604020202020204" pitchFamily="34" charset="0"/>
                <a:ea typeface="宋体" panose="02010600030101010101" pitchFamily="2" charset="-122"/>
              </a:rPr>
              <a:t>3</a:t>
            </a:r>
            <a:r>
              <a:rPr lang="en-US" altLang="en-US" b="1">
                <a:solidFill>
                  <a:srgbClr val="FF0000"/>
                </a:solidFill>
                <a:latin typeface="Arial" panose="020B0604020202020204" pitchFamily="34" charset="0"/>
                <a:ea typeface="宋体" panose="02010600030101010101" pitchFamily="2" charset="-122"/>
              </a:rPr>
              <a:t> </a:t>
            </a:r>
            <a:r>
              <a:rPr lang="zh-CN" altLang="en-US" b="1">
                <a:solidFill>
                  <a:srgbClr val="0000CC"/>
                </a:solidFill>
                <a:latin typeface="Arial" panose="020B0604020202020204" pitchFamily="34" charset="0"/>
                <a:ea typeface="宋体" panose="02010600030101010101" pitchFamily="2" charset="-122"/>
              </a:rPr>
              <a:t>但</a:t>
            </a:r>
            <a:r>
              <a:rPr lang="en-US" altLang="en-US" b="1">
                <a:solidFill>
                  <a:srgbClr val="0000CC"/>
                </a:solidFill>
                <a:latin typeface="Arial" panose="020B0604020202020204" pitchFamily="34" charset="0"/>
                <a:ea typeface="宋体" panose="02010600030101010101" pitchFamily="2" charset="-122"/>
              </a:rPr>
              <a:t>11:37  </a:t>
            </a:r>
            <a:r>
              <a:rPr lang="zh-CN" altLang="en-US" b="1">
                <a:solidFill>
                  <a:srgbClr val="0000CC"/>
                </a:solidFill>
                <a:latin typeface="Arial" panose="020B0604020202020204" pitchFamily="34" charset="0"/>
                <a:ea typeface="宋体" panose="02010600030101010101" pitchFamily="2" charset="-122"/>
              </a:rPr>
              <a:t>他必不顾他列祖的神，也不顾妇女所羡慕的，无论何神他都不顾；因为他必自大高过一切</a:t>
            </a:r>
            <a:r>
              <a:rPr lang="zh-CN" altLang="en-US" b="1">
                <a:latin typeface="Arial" panose="020B0604020202020204" pitchFamily="34" charset="0"/>
                <a:ea typeface="宋体" panose="02010600030101010101" pitchFamily="2" charset="-122"/>
              </a:rPr>
              <a:t>。</a:t>
            </a:r>
            <a:r>
              <a:rPr lang="en-US" altLang="zh-CN" b="1">
                <a:latin typeface="Arial" panose="020B0604020202020204" pitchFamily="34" charset="0"/>
                <a:ea typeface="宋体" panose="02010600030101010101" pitchFamily="2" charset="-122"/>
              </a:rPr>
              <a:t> </a:t>
            </a:r>
            <a:endParaRPr lang="en-US" altLang="en-US" b="1">
              <a:latin typeface="Arial" panose="020B0604020202020204" pitchFamily="34" charset="0"/>
              <a:ea typeface="宋体" panose="02010600030101010101" pitchFamily="2" charset="-122"/>
            </a:endParaRPr>
          </a:p>
        </p:txBody>
      </p:sp>
      <p:pic>
        <p:nvPicPr>
          <p:cNvPr id="9626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0876" y="2219326"/>
            <a:ext cx="3776663" cy="2257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626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2276" y="4505326"/>
            <a:ext cx="3857625" cy="235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626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5451" y="2514600"/>
            <a:ext cx="5286375"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6263"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7600" y="4610100"/>
            <a:ext cx="3505200" cy="2247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6264"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43051" y="4691064"/>
            <a:ext cx="2181225" cy="208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26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2AC15C83-5D56-4AB1-A6D3-3919FB658E8F}"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78</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92734978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extBox 1"/>
          <p:cNvSpPr txBox="1">
            <a:spLocks noChangeArrowheads="1"/>
          </p:cNvSpPr>
          <p:nvPr/>
        </p:nvSpPr>
        <p:spPr bwMode="auto">
          <a:xfrm>
            <a:off x="-76201" y="1"/>
            <a:ext cx="12268201" cy="6494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3200" b="1" dirty="0">
                <a:solidFill>
                  <a:srgbClr val="FF0000"/>
                </a:solidFill>
                <a:latin typeface="Microsoft JhengHei" panose="020B0604030504040204" pitchFamily="34" charset="-120"/>
                <a:ea typeface="Microsoft JhengHei" panose="020B0604030504040204" pitchFamily="34" charset="-120"/>
              </a:rPr>
              <a:t>3.1 </a:t>
            </a:r>
            <a:r>
              <a:rPr lang="zh-CN" altLang="en-US" sz="3200" b="1" dirty="0">
                <a:solidFill>
                  <a:srgbClr val="FF0000"/>
                </a:solidFill>
                <a:latin typeface="Microsoft JhengHei" panose="020B0604030504040204" pitchFamily="34" charset="-120"/>
                <a:ea typeface="Microsoft JhengHei" panose="020B0604030504040204" pitchFamily="34" charset="-120"/>
              </a:rPr>
              <a:t>他必不顾列祖的神，</a:t>
            </a:r>
            <a:endParaRPr lang="en-MY" altLang="zh-CN" sz="32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latin typeface="Microsoft JhengHei" panose="020B0604030504040204" pitchFamily="34" charset="-120"/>
                <a:ea typeface="Microsoft JhengHei" panose="020B0604030504040204" pitchFamily="34" charset="-120"/>
              </a:rPr>
              <a:t>这是犹太人的专有的宗教名词</a:t>
            </a:r>
            <a:endParaRPr lang="en-US"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solidFill>
                  <a:srgbClr val="0000CC"/>
                </a:solidFill>
                <a:latin typeface="Microsoft JhengHei" panose="020B0604030504040204" pitchFamily="34" charset="-120"/>
                <a:ea typeface="Microsoft JhengHei" panose="020B0604030504040204" pitchFamily="34" charset="-120"/>
              </a:rPr>
              <a:t>申</a:t>
            </a:r>
            <a:r>
              <a:rPr lang="en-US" altLang="zh-CN" sz="3200" b="1" dirty="0">
                <a:solidFill>
                  <a:srgbClr val="0000CC"/>
                </a:solidFill>
                <a:latin typeface="Microsoft JhengHei" panose="020B0604030504040204" pitchFamily="34" charset="-120"/>
                <a:ea typeface="Microsoft JhengHei" panose="020B0604030504040204" pitchFamily="34" charset="-120"/>
              </a:rPr>
              <a:t>6</a:t>
            </a:r>
            <a:r>
              <a:rPr lang="zh-CN" altLang="en-US" sz="3200" b="1" dirty="0">
                <a:solidFill>
                  <a:srgbClr val="0000CC"/>
                </a:solidFill>
                <a:latin typeface="Microsoft JhengHei" panose="020B0604030504040204" pitchFamily="34" charset="-120"/>
                <a:ea typeface="Microsoft JhengHei" panose="020B0604030504040204" pitchFamily="34" charset="-120"/>
              </a:rPr>
              <a:t>：</a:t>
            </a:r>
            <a:r>
              <a:rPr lang="en-US" altLang="zh-CN" sz="3200" b="1" dirty="0">
                <a:solidFill>
                  <a:srgbClr val="0000CC"/>
                </a:solidFill>
                <a:latin typeface="Microsoft JhengHei" panose="020B0604030504040204" pitchFamily="34" charset="-120"/>
                <a:ea typeface="Microsoft JhengHei" panose="020B0604030504040204" pitchFamily="34" charset="-120"/>
              </a:rPr>
              <a:t>3</a:t>
            </a:r>
            <a:r>
              <a:rPr lang="zh-CN" altLang="en-US" sz="3200" b="1" dirty="0">
                <a:solidFill>
                  <a:srgbClr val="0000CC"/>
                </a:solidFill>
                <a:latin typeface="Microsoft JhengHei" panose="020B0604030504040204" pitchFamily="34" charset="-120"/>
                <a:ea typeface="Microsoft JhengHei" panose="020B0604030504040204" pitchFamily="34" charset="-120"/>
              </a:rPr>
              <a:t>以色列啊，你要听，要谨守遵行，使你可以在那流奶与蜜之地得以享福，人数极其增多，正如</a:t>
            </a:r>
            <a:r>
              <a:rPr lang="zh-CN" altLang="en-US" sz="3200" b="1" dirty="0">
                <a:solidFill>
                  <a:srgbClr val="FF0000"/>
                </a:solidFill>
                <a:latin typeface="Microsoft JhengHei" panose="020B0604030504040204" pitchFamily="34" charset="-120"/>
                <a:ea typeface="Microsoft JhengHei" panose="020B0604030504040204" pitchFamily="34" charset="-120"/>
              </a:rPr>
              <a:t>耶和华你列祖的神</a:t>
            </a:r>
            <a:r>
              <a:rPr lang="zh-CN" altLang="en-US" sz="3200" b="1" dirty="0">
                <a:solidFill>
                  <a:srgbClr val="0000CC"/>
                </a:solidFill>
                <a:latin typeface="Microsoft JhengHei" panose="020B0604030504040204" pitchFamily="34" charset="-120"/>
                <a:ea typeface="Microsoft JhengHei" panose="020B0604030504040204" pitchFamily="34" charset="-120"/>
              </a:rPr>
              <a:t>所应许你的</a:t>
            </a:r>
            <a:r>
              <a:rPr lang="zh-CN" altLang="en-US" sz="3200" b="1" dirty="0">
                <a:latin typeface="Microsoft JhengHei" panose="020B0604030504040204" pitchFamily="34" charset="-120"/>
                <a:ea typeface="Microsoft JhengHei" panose="020B0604030504040204" pitchFamily="34" charset="-120"/>
              </a:rPr>
              <a:t>。</a:t>
            </a:r>
            <a:r>
              <a:rPr lang="en-US" altLang="zh-CN" sz="3200" b="1" dirty="0">
                <a:latin typeface="Microsoft JhengHei" panose="020B0604030504040204" pitchFamily="34" charset="-120"/>
                <a:ea typeface="Microsoft JhengHei" panose="020B0604030504040204" pitchFamily="34" charset="-120"/>
              </a:rPr>
              <a:t> </a:t>
            </a:r>
          </a:p>
          <a:p>
            <a:pPr eaLnBrk="1" hangingPunct="1">
              <a:lnSpc>
                <a:spcPct val="100000"/>
              </a:lnSpc>
              <a:spcBef>
                <a:spcPct val="0"/>
              </a:spcBef>
              <a:buFontTx/>
              <a:buNone/>
            </a:pPr>
            <a:endParaRPr lang="en-MY" altLang="zh-CN" sz="3200" b="1" dirty="0">
              <a:solidFill>
                <a:srgbClr val="0000CC"/>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solidFill>
                  <a:srgbClr val="0000CC"/>
                </a:solidFill>
                <a:latin typeface="Microsoft JhengHei" panose="020B0604030504040204" pitchFamily="34" charset="-120"/>
                <a:ea typeface="Microsoft JhengHei" panose="020B0604030504040204" pitchFamily="34" charset="-120"/>
              </a:rPr>
              <a:t>但</a:t>
            </a:r>
            <a:r>
              <a:rPr lang="en-US" altLang="zh-CN" sz="3200" b="1" dirty="0">
                <a:solidFill>
                  <a:srgbClr val="0000CC"/>
                </a:solidFill>
                <a:latin typeface="Microsoft JhengHei" panose="020B0604030504040204" pitchFamily="34" charset="-120"/>
                <a:ea typeface="Microsoft JhengHei" panose="020B0604030504040204" pitchFamily="34" charset="-120"/>
              </a:rPr>
              <a:t>2:23</a:t>
            </a:r>
            <a:r>
              <a:rPr lang="zh-CN" altLang="en-US" sz="3200" b="1" dirty="0">
                <a:solidFill>
                  <a:srgbClr val="0000CC"/>
                </a:solidFill>
                <a:latin typeface="Microsoft JhengHei" panose="020B0604030504040204" pitchFamily="34" charset="-120"/>
                <a:ea typeface="Microsoft JhengHei" panose="020B0604030504040204" pitchFamily="34" charset="-120"/>
              </a:rPr>
              <a:t>  </a:t>
            </a:r>
            <a:r>
              <a:rPr lang="zh-CN" altLang="en-US" sz="3200" b="1" dirty="0">
                <a:solidFill>
                  <a:srgbClr val="FF0000"/>
                </a:solidFill>
                <a:latin typeface="Microsoft JhengHei" panose="020B0604030504040204" pitchFamily="34" charset="-120"/>
                <a:ea typeface="Microsoft JhengHei" panose="020B0604030504040204" pitchFamily="34" charset="-120"/>
              </a:rPr>
              <a:t>我列祖的神啊</a:t>
            </a:r>
            <a:r>
              <a:rPr lang="zh-CN" altLang="en-US" sz="3200" b="1" dirty="0">
                <a:latin typeface="Microsoft JhengHei" panose="020B0604030504040204" pitchFamily="34" charset="-120"/>
                <a:ea typeface="Microsoft JhengHei" panose="020B0604030504040204" pitchFamily="34" charset="-120"/>
              </a:rPr>
              <a:t>，</a:t>
            </a:r>
            <a:r>
              <a:rPr lang="zh-CN" altLang="en-US" sz="3200" b="1" dirty="0">
                <a:solidFill>
                  <a:srgbClr val="0000CC"/>
                </a:solidFill>
                <a:latin typeface="Microsoft JhengHei" panose="020B0604030504040204" pitchFamily="34" charset="-120"/>
                <a:ea typeface="Microsoft JhengHei" panose="020B0604030504040204" pitchFamily="34" charset="-120"/>
              </a:rPr>
              <a:t>我感谢你，赞美你，因你将智慧才能赐给我，允准我们所求的，把王的事给我们指明。</a:t>
            </a:r>
            <a:endParaRPr lang="en-MY" altLang="zh-CN" sz="3200" b="1" dirty="0">
              <a:solidFill>
                <a:srgbClr val="0000CC"/>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sz="3200" b="1" dirty="0">
              <a:solidFill>
                <a:srgbClr val="0000CC"/>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solidFill>
                  <a:srgbClr val="006600"/>
                </a:solidFill>
                <a:latin typeface="Microsoft JhengHei" panose="020B0604030504040204" pitchFamily="34" charset="-120"/>
                <a:ea typeface="Microsoft JhengHei" panose="020B0604030504040204" pitchFamily="34" charset="-120"/>
              </a:rPr>
              <a:t>说明：此段</a:t>
            </a:r>
            <a:r>
              <a:rPr lang="zh-CN" altLang="en-US" sz="3200" b="1" dirty="0">
                <a:latin typeface="Microsoft JhengHei" panose="020B0604030504040204" pitchFamily="34" charset="-120"/>
                <a:ea typeface="Microsoft JhengHei" panose="020B0604030504040204" pitchFamily="34" charset="-120"/>
              </a:rPr>
              <a:t>经文论述的是小角敌基督，明显预告了敌基督，他是犹太人，他信的不是他列祖的神，耶和华上帝。他信了另外一个，一神论的信仰。</a:t>
            </a:r>
            <a:endParaRPr lang="en-MY"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MY"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latin typeface="Microsoft JhengHei" panose="020B0604030504040204" pitchFamily="34" charset="-120"/>
                <a:ea typeface="Microsoft JhengHei" panose="020B0604030504040204" pitchFamily="34" charset="-120"/>
              </a:rPr>
              <a:t>普世只有</a:t>
            </a:r>
            <a:r>
              <a:rPr lang="en-US" altLang="zh-CN" sz="3200" b="1" dirty="0">
                <a:latin typeface="Microsoft JhengHei" panose="020B0604030504040204" pitchFamily="34" charset="-120"/>
                <a:ea typeface="Microsoft JhengHei" panose="020B0604030504040204" pitchFamily="34" charset="-120"/>
              </a:rPr>
              <a:t>3</a:t>
            </a:r>
            <a:r>
              <a:rPr lang="zh-CN" altLang="en-US" sz="3200" b="1" dirty="0">
                <a:latin typeface="Microsoft JhengHei" panose="020B0604030504040204" pitchFamily="34" charset="-120"/>
                <a:ea typeface="Microsoft JhengHei" panose="020B0604030504040204" pitchFamily="34" charset="-120"/>
              </a:rPr>
              <a:t>个一神论的信仰：</a:t>
            </a:r>
            <a:r>
              <a:rPr lang="zh-CN" altLang="en-US" sz="3200" b="1" dirty="0">
                <a:solidFill>
                  <a:srgbClr val="000099"/>
                </a:solidFill>
                <a:latin typeface="Microsoft JhengHei" panose="020B0604030504040204" pitchFamily="34" charset="-120"/>
                <a:ea typeface="Microsoft JhengHei" panose="020B0604030504040204" pitchFamily="34" charset="-120"/>
              </a:rPr>
              <a:t>犹太教，基督教，伊斯兰教</a:t>
            </a:r>
            <a:endParaRPr lang="en-US" altLang="zh-CN" sz="3200" b="1" dirty="0">
              <a:solidFill>
                <a:srgbClr val="000099"/>
              </a:solidFill>
              <a:latin typeface="Microsoft JhengHei" panose="020B0604030504040204" pitchFamily="34" charset="-120"/>
              <a:ea typeface="Microsoft JhengHei" panose="020B0604030504040204" pitchFamily="34" charset="-120"/>
            </a:endParaRPr>
          </a:p>
        </p:txBody>
      </p:sp>
      <p:sp>
        <p:nvSpPr>
          <p:cNvPr id="9728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EE1A3B1A-D19F-4EE9-81F3-FFF72297A49E}"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79</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757292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268200" cy="6555641"/>
          </a:xfrm>
          <a:prstGeom prst="rect">
            <a:avLst/>
          </a:prstGeom>
        </p:spPr>
        <p:txBody>
          <a:bodyPr wrap="square">
            <a:spAutoFit/>
          </a:bodyPr>
          <a:lstStyle/>
          <a:p>
            <a:pPr algn="just">
              <a:spcAft>
                <a:spcPts val="0"/>
              </a:spcAft>
            </a:pPr>
            <a:r>
              <a:rPr lang="en-US" altLang="zh-CN" sz="2800" b="1" kern="100" dirty="0">
                <a:solidFill>
                  <a:srgbClr val="990099"/>
                </a:solidFill>
                <a:latin typeface="SimHei" panose="02010609060101010101" pitchFamily="49" charset="-122"/>
                <a:ea typeface="SimSun" panose="02010600030101010101" pitchFamily="2" charset="-122"/>
                <a:cs typeface="Times New Roman" panose="02020603050405020304" pitchFamily="18" charset="0"/>
              </a:rPr>
              <a:t>2) </a:t>
            </a:r>
            <a:r>
              <a:rPr lang="zh-CN" altLang="zh-CN" sz="2800" b="1" kern="100" dirty="0">
                <a:solidFill>
                  <a:srgbClr val="990099"/>
                </a:solidFill>
                <a:latin typeface="Calibri" panose="020F0502020204030204" pitchFamily="34" charset="0"/>
                <a:ea typeface="SimHei" panose="02010609060101010101" pitchFamily="49" charset="-122"/>
                <a:cs typeface="Times New Roman" panose="02020603050405020304" pitchFamily="18" charset="0"/>
              </a:rPr>
              <a:t>伊斯兰否认三位一体</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被认为是亵渎上帝的</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 </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还包括信仰三位一体的人：</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古</a:t>
            </a:r>
            <a:r>
              <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5</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73 </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妄言真主确是三位中的一位的人，确已不信道了。除独一的主宰外，绝无应受崇拜的。如果他们不停止妄言，那末，他们中不信道的人，必遭痛苦的刑罚。</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古兰经</a:t>
            </a:r>
            <a:r>
              <a:rPr lang="en-SG" altLang="zh-CN" sz="2800" b="1" kern="100" dirty="0">
                <a:solidFill>
                  <a:srgbClr val="008000"/>
                </a:solidFill>
                <a:latin typeface="SimHei" panose="02010609060101010101" pitchFamily="49" charset="-122"/>
                <a:ea typeface="SimSun" panose="02010600030101010101" pitchFamily="2" charset="-122"/>
                <a:cs typeface="Times New Roman" panose="02020603050405020304" pitchFamily="18" charset="0"/>
              </a:rPr>
              <a:t>4</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a:t>
            </a:r>
            <a:r>
              <a:rPr lang="en-SG" altLang="zh-CN" sz="2800" b="1" kern="100" dirty="0">
                <a:solidFill>
                  <a:srgbClr val="008000"/>
                </a:solidFill>
                <a:latin typeface="SimHei" panose="02010609060101010101" pitchFamily="49" charset="-122"/>
                <a:ea typeface="SimSun" panose="02010600030101010101" pitchFamily="2" charset="-122"/>
                <a:cs typeface="Times New Roman" panose="02020603050405020304" pitchFamily="18" charset="0"/>
              </a:rPr>
              <a:t>171</a:t>
            </a:r>
            <a:r>
              <a:rPr lang="zh-CN" altLang="zh-CN" sz="2800" b="1" kern="100" dirty="0">
                <a:solidFill>
                  <a:srgbClr val="008000"/>
                </a:solidFill>
                <a:latin typeface="Calibri" panose="020F0502020204030204" pitchFamily="34" charset="0"/>
                <a:ea typeface="SimHei" panose="02010609060101010101" pitchFamily="49" charset="-122"/>
                <a:cs typeface="Times New Roman" panose="02020603050405020304" pitchFamily="18" charset="0"/>
              </a:rPr>
              <a:t>「你们不要说三位。你们当停止谬说，这对于你们是有益的。真主是独一的主宰，赞颂真主，超绝万物，他绝无子嗣」</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信仰三位一体，也被定义为是不信道的妄言。落在信这信仰的人头上，只有“痛苦的刑罚”</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 </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solidFill>
                  <a:srgbClr val="000099"/>
                </a:solidFill>
                <a:latin typeface="Calibri" panose="020F0502020204030204" pitchFamily="34" charset="0"/>
                <a:ea typeface="SimHei" panose="02010609060101010101" pitchFamily="49" charset="-122"/>
                <a:cs typeface="Times New Roman" panose="02020603050405020304" pitchFamily="18" charset="0"/>
              </a:rPr>
              <a:t>古兰经记录说：尔撒（耶稣）自己否认三位一体：</a:t>
            </a:r>
            <a:endParaRPr lang="zh-CN" altLang="zh-CN" sz="2800" kern="100" dirty="0">
              <a:solidFill>
                <a:srgbClr val="000099"/>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古</a:t>
            </a:r>
            <a:r>
              <a:rPr lang="en-US" altLang="zh-CN" sz="2800" b="1" kern="100" dirty="0">
                <a:latin typeface="Calibri" panose="020F0502020204030204" pitchFamily="34" charset="0"/>
                <a:ea typeface="SimHei" panose="02010609060101010101" pitchFamily="49" charset="-122"/>
                <a:cs typeface="Times New Roman" panose="02020603050405020304" pitchFamily="18" charset="0"/>
              </a:rPr>
              <a:t>5:116</a:t>
            </a: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当时，真主将说：「麦尔彦之子尔撒啊！你曾对众人说过这句话吗？『你们当舍真主而以我和我母亲为主宰』。」尔撒说：「我赞颂你超绝万物，我不会说出我不该说的话。如果我说了，那你一定知道。你知道我心里的事，我却不知道你心里的事。你确是深知一切幽玄的。 </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2637169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215DF22-D23E-9061-B126-AE0EFF996DAF}"/>
              </a:ext>
            </a:extLst>
          </p:cNvPr>
          <p:cNvSpPr txBox="1"/>
          <p:nvPr/>
        </p:nvSpPr>
        <p:spPr>
          <a:xfrm>
            <a:off x="1860" y="111040"/>
            <a:ext cx="12108364" cy="5632311"/>
          </a:xfrm>
          <a:prstGeom prst="rect">
            <a:avLst/>
          </a:prstGeom>
          <a:noFill/>
        </p:spPr>
        <p:txBody>
          <a:bodyPr wrap="square">
            <a:spAutoFit/>
          </a:bodyPr>
          <a:lstStyle/>
          <a:p>
            <a:pPr>
              <a:defRPr/>
            </a:pPr>
            <a:r>
              <a:rPr lang="en-US" altLang="zh-CN" sz="3000" b="1" dirty="0">
                <a:solidFill>
                  <a:srgbClr val="FF0000"/>
                </a:solidFill>
                <a:latin typeface="Microsoft JhengHei" panose="020B0604030504040204" pitchFamily="34" charset="-120"/>
                <a:ea typeface="Microsoft JhengHei" panose="020B0604030504040204" pitchFamily="34" charset="-120"/>
              </a:rPr>
              <a:t>3.2 </a:t>
            </a:r>
            <a:r>
              <a:rPr lang="zh-CN" altLang="en-US" sz="3000" b="1" dirty="0">
                <a:solidFill>
                  <a:srgbClr val="FF0000"/>
                </a:solidFill>
                <a:latin typeface="Microsoft JhengHei" panose="020B0604030504040204" pitchFamily="34" charset="-120"/>
                <a:ea typeface="Microsoft JhengHei" panose="020B0604030504040204" pitchFamily="34" charset="-120"/>
              </a:rPr>
              <a:t>无论何神他都不顾；</a:t>
            </a:r>
            <a:endParaRPr lang="en-US" altLang="zh-CN" sz="3000" b="1" dirty="0">
              <a:solidFill>
                <a:srgbClr val="FF0000"/>
              </a:solidFill>
              <a:latin typeface="Microsoft JhengHei" panose="020B0604030504040204" pitchFamily="34" charset="-120"/>
              <a:ea typeface="Microsoft JhengHei" panose="020B0604030504040204" pitchFamily="34" charset="-120"/>
            </a:endParaRPr>
          </a:p>
          <a:p>
            <a:pPr>
              <a:buNone/>
              <a:defRPr/>
            </a:pPr>
            <a:r>
              <a:rPr lang="zh-CN" altLang="en-US" sz="3000" b="1" dirty="0">
                <a:latin typeface="Microsoft JhengHei" panose="020B0604030504040204" pitchFamily="34" charset="-120"/>
                <a:ea typeface="Microsoft JhengHei" panose="020B0604030504040204" pitchFamily="34" charset="-120"/>
              </a:rPr>
              <a:t>穆斯林认为只有伊斯兰教才是上帝合法的宗教。其他都是得罪神的偏差信仰。穆斯林的天命就和终极目标就是：使用任何手段，废除伊斯兰以外所有的宗教。让伊斯兰成为唯一的宗教，所有人类成为穆斯林</a:t>
            </a:r>
            <a:endParaRPr lang="en-US" altLang="zh-CN" sz="3000" b="1" dirty="0">
              <a:latin typeface="Microsoft JhengHei" panose="020B0604030504040204" pitchFamily="34" charset="-120"/>
              <a:ea typeface="Microsoft JhengHei" panose="020B0604030504040204" pitchFamily="34" charset="-120"/>
            </a:endParaRPr>
          </a:p>
          <a:p>
            <a:pPr>
              <a:buNone/>
              <a:defRPr/>
            </a:pPr>
            <a:endParaRPr lang="en-US" altLang="zh-CN" sz="3000" b="1" dirty="0">
              <a:latin typeface="Microsoft JhengHei" panose="020B0604030504040204" pitchFamily="34" charset="-120"/>
              <a:ea typeface="Microsoft JhengHei" panose="020B0604030504040204" pitchFamily="34" charset="-120"/>
            </a:endParaRPr>
          </a:p>
          <a:p>
            <a:pPr>
              <a:buNone/>
              <a:defRPr/>
            </a:pPr>
            <a:r>
              <a:rPr lang="en-US" altLang="zh-CN" sz="3000" b="1" dirty="0">
                <a:solidFill>
                  <a:srgbClr val="FF0000"/>
                </a:solidFill>
                <a:latin typeface="Microsoft JhengHei" panose="020B0604030504040204" pitchFamily="34" charset="-120"/>
                <a:ea typeface="Microsoft JhengHei" panose="020B0604030504040204" pitchFamily="34" charset="-120"/>
              </a:rPr>
              <a:t>3.3 </a:t>
            </a:r>
            <a:r>
              <a:rPr lang="zh-CN" altLang="en-US" sz="3000" b="1" dirty="0">
                <a:solidFill>
                  <a:srgbClr val="FF0000"/>
                </a:solidFill>
                <a:latin typeface="Microsoft JhengHei" panose="020B0604030504040204" pitchFamily="34" charset="-120"/>
                <a:ea typeface="Microsoft JhengHei" panose="020B0604030504040204" pitchFamily="34" charset="-120"/>
              </a:rPr>
              <a:t>他必自大，高过一切</a:t>
            </a:r>
            <a:endParaRPr lang="en-US" altLang="zh-CN" sz="3000" b="1" dirty="0">
              <a:solidFill>
                <a:srgbClr val="FF0000"/>
              </a:solidFill>
              <a:latin typeface="Microsoft JhengHei" panose="020B0604030504040204" pitchFamily="34" charset="-120"/>
              <a:ea typeface="Microsoft JhengHei" panose="020B0604030504040204" pitchFamily="34" charset="-120"/>
            </a:endParaRPr>
          </a:p>
          <a:p>
            <a:pPr marL="0" lvl="2">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伊斯兰认为，他们已经得到了神的授权，如果异教徒在给予悔改的机会，还不要悔改，他们可以代替神废除，除灭一切异教徒。</a:t>
            </a:r>
            <a:endParaRPr lang="en-MY"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marL="0" lvl="2">
              <a:defRPr/>
            </a:pPr>
            <a:endParaRPr lang="en-MY"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marL="0" lvl="2">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穆罕默德说国</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 </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他被命令与人战斗，直到他们说只有真主配得被敬拜，穆罕默德是他的</a:t>
            </a:r>
            <a:r>
              <a:rPr lang="en-US" altLang="zh-CN"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布哈里圣训</a:t>
            </a:r>
            <a:r>
              <a:rPr lang="en-US" altLang="zh-CN"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4</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en-US" altLang="zh-CN"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52</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en-US" altLang="zh-CN"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196)</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endParaRPr lang="en-MY" altLang="zh-CN"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marL="0" lvl="2">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这使命也传承给了整个伊斯兰世界每个信徒</a:t>
            </a:r>
            <a:endParaRPr lang="zh-CN" altLang="en-US" sz="30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66926027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Box 1"/>
          <p:cNvSpPr txBox="1">
            <a:spLocks noChangeArrowheads="1"/>
          </p:cNvSpPr>
          <p:nvPr/>
        </p:nvSpPr>
        <p:spPr bwMode="auto">
          <a:xfrm>
            <a:off x="0" y="0"/>
            <a:ext cx="12192000"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3000" b="1" dirty="0">
                <a:solidFill>
                  <a:srgbClr val="FF0000"/>
                </a:solidFill>
                <a:latin typeface="Microsoft JhengHei" panose="020B0604030504040204" pitchFamily="34" charset="-120"/>
                <a:ea typeface="Microsoft JhengHei" panose="020B0604030504040204" pitchFamily="34" charset="-120"/>
              </a:rPr>
              <a:t>3.4</a:t>
            </a:r>
            <a:r>
              <a:rPr lang="zh-CN" altLang="en-US" sz="3000" b="1" dirty="0">
                <a:solidFill>
                  <a:srgbClr val="FF0000"/>
                </a:solidFill>
                <a:latin typeface="Microsoft JhengHei" panose="020B0604030504040204" pitchFamily="34" charset="-120"/>
                <a:ea typeface="Microsoft JhengHei" panose="020B0604030504040204" pitchFamily="34" charset="-120"/>
              </a:rPr>
              <a:t> 他不顾妇女所羡慕的（贬低妇女）</a:t>
            </a:r>
            <a:endParaRPr lang="en-US" altLang="zh-CN" sz="30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zh-CN" sz="3000" b="1" dirty="0">
                <a:latin typeface="Microsoft JhengHei" panose="020B0604030504040204" pitchFamily="34" charset="-120"/>
                <a:ea typeface="Microsoft JhengHei" panose="020B0604030504040204" pitchFamily="34" charset="-120"/>
              </a:rPr>
              <a:t>丈夫打妻子的背景可见于布哈里圣训</a:t>
            </a:r>
            <a:r>
              <a:rPr lang="en-US" altLang="zh-CN" sz="3000" b="1" dirty="0">
                <a:latin typeface="Microsoft JhengHei" panose="020B0604030504040204" pitchFamily="34" charset="-120"/>
                <a:ea typeface="Microsoft JhengHei" panose="020B0604030504040204" pitchFamily="34" charset="-120"/>
              </a:rPr>
              <a:t> 7</a:t>
            </a:r>
            <a:r>
              <a:rPr lang="zh-CN" altLang="zh-CN" sz="3000" b="1" dirty="0">
                <a:latin typeface="Microsoft JhengHei" panose="020B0604030504040204" pitchFamily="34" charset="-120"/>
                <a:ea typeface="Microsoft JhengHei" panose="020B0604030504040204" pitchFamily="34" charset="-120"/>
              </a:rPr>
              <a:t>：</a:t>
            </a:r>
            <a:r>
              <a:rPr lang="en-US" altLang="zh-CN" sz="3000" b="1" dirty="0">
                <a:latin typeface="Microsoft JhengHei" panose="020B0604030504040204" pitchFamily="34" charset="-120"/>
                <a:ea typeface="Microsoft JhengHei" panose="020B0604030504040204" pitchFamily="34" charset="-120"/>
              </a:rPr>
              <a:t>72</a:t>
            </a:r>
            <a:r>
              <a:rPr lang="zh-CN" altLang="zh-CN" sz="3000" b="1" dirty="0">
                <a:latin typeface="Microsoft JhengHei" panose="020B0604030504040204" pitchFamily="34" charset="-120"/>
                <a:ea typeface="Microsoft JhengHei" panose="020B0604030504040204" pitchFamily="34" charset="-120"/>
              </a:rPr>
              <a:t>：</a:t>
            </a:r>
            <a:r>
              <a:rPr lang="en-US" altLang="zh-CN" sz="3000" b="1" dirty="0">
                <a:latin typeface="Microsoft JhengHei" panose="020B0604030504040204" pitchFamily="34" charset="-120"/>
                <a:ea typeface="Microsoft JhengHei" panose="020B0604030504040204" pitchFamily="34" charset="-120"/>
              </a:rPr>
              <a:t>715 </a:t>
            </a:r>
            <a:endParaRPr lang="zh-CN" altLang="zh-CN" sz="30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sz="30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zh-CN" sz="3000" b="1" dirty="0">
                <a:latin typeface="Microsoft JhengHei" panose="020B0604030504040204" pitchFamily="34" charset="-120"/>
                <a:ea typeface="Microsoft JhengHei" panose="020B0604030504040204" pitchFamily="34" charset="-120"/>
              </a:rPr>
              <a:t>圣训有这样的话说：「不要教她们写字，或请她们帮忙。要常拒绝她们，因为应允太多，她们就索要更多。」「百个女人仅有一人进天园，其余九十九人皆下火狱。」「男人顺从女人就招灭亡。」「男人只要不顺从女人，就事事顺利。」女人没有权影响丈夫，因穆罕默德「禁止女人在丈夫没有许可时说话」。「如非必要，女人不可出外，大节和小节时例外。女人也不可走大道，只能在道旁走。</a:t>
            </a:r>
            <a:endParaRPr lang="en-US" altLang="zh-CN" sz="30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b="1" dirty="0">
              <a:latin typeface="Arial" panose="020B0604020202020204" pitchFamily="34" charset="0"/>
              <a:ea typeface="宋体" panose="02010600030101010101" pitchFamily="2" charset="-122"/>
            </a:endParaRPr>
          </a:p>
        </p:txBody>
      </p:sp>
      <p:sp>
        <p:nvSpPr>
          <p:cNvPr id="9933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F2AFEED7-BDC9-436B-AF6D-36F1FE9D3846}"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81</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62123823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26C5652E-3638-DBEC-F767-B93ACCA5A4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099" y="-1"/>
            <a:ext cx="5476875"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3">
            <a:extLst>
              <a:ext uri="{FF2B5EF4-FFF2-40B4-BE49-F238E27FC236}">
                <a16:creationId xmlns:a16="http://schemas.microsoft.com/office/drawing/2014/main" id="{8CBAF9C5-6F20-AAC1-8CA8-98FD2F6E9A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7629" y="4471641"/>
            <a:ext cx="4056254" cy="250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4">
            <a:extLst>
              <a:ext uri="{FF2B5EF4-FFF2-40B4-BE49-F238E27FC236}">
                <a16:creationId xmlns:a16="http://schemas.microsoft.com/office/drawing/2014/main" id="{005FADB5-A0A0-ECC3-241F-CBE79499BB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0004" y="4471640"/>
            <a:ext cx="3857625" cy="2717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5">
            <a:extLst>
              <a:ext uri="{FF2B5EF4-FFF2-40B4-BE49-F238E27FC236}">
                <a16:creationId xmlns:a16="http://schemas.microsoft.com/office/drawing/2014/main" id="{F08F036F-2C83-A90F-3D71-17D067D54B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099" y="2530500"/>
            <a:ext cx="5286375"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6">
            <a:extLst>
              <a:ext uri="{FF2B5EF4-FFF2-40B4-BE49-F238E27FC236}">
                <a16:creationId xmlns:a16="http://schemas.microsoft.com/office/drawing/2014/main" id="{516B31A9-E74F-913B-4642-FF061D3774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401" y="4836014"/>
            <a:ext cx="3505200" cy="2247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extLst>
              <a:ext uri="{FF2B5EF4-FFF2-40B4-BE49-F238E27FC236}">
                <a16:creationId xmlns:a16="http://schemas.microsoft.com/office/drawing/2014/main" id="{272C8451-9A70-9D49-9F4A-59AE9CE635EB}"/>
              </a:ext>
            </a:extLst>
          </p:cNvPr>
          <p:cNvSpPr txBox="1"/>
          <p:nvPr/>
        </p:nvSpPr>
        <p:spPr>
          <a:xfrm>
            <a:off x="5606974" y="95251"/>
            <a:ext cx="6585026" cy="3785652"/>
          </a:xfrm>
          <a:prstGeom prst="rect">
            <a:avLst/>
          </a:prstGeom>
          <a:noFill/>
        </p:spPr>
        <p:txBody>
          <a:bodyPr wrap="square">
            <a:spAutoFit/>
          </a:bodyPr>
          <a:lstStyle/>
          <a:p>
            <a:pPr>
              <a:lnSpc>
                <a:spcPct val="100000"/>
              </a:lnSpc>
              <a:spcBef>
                <a:spcPct val="0"/>
              </a:spcBef>
              <a:buNone/>
            </a:pPr>
            <a:r>
              <a:rPr lang="zh-CN" altLang="en-US" sz="3000" b="1" dirty="0">
                <a:solidFill>
                  <a:srgbClr val="FF00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穆罕默德启示男人可以殴打妇女 </a:t>
            </a:r>
            <a:endParaRPr lang="zh-CN" altLang="zh-CN" sz="3000" b="1" dirty="0">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古</a:t>
            </a:r>
            <a:r>
              <a:rPr lang="en-US" altLang="zh-CN"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4:34 </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贤淑</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的女子是服</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从</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的，是借真主的保</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祐</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而保守</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隐</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微的。你</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们</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怕她</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们执</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拗的</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妇</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女，你</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们应该劝</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戒她</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们</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，可以和她</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们</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同床</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异</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被，</a:t>
            </a:r>
            <a:r>
              <a:rPr lang="zh-TW" altLang="en-US" sz="3000" b="1" dirty="0">
                <a:solidFill>
                  <a:srgbClr val="C00000"/>
                </a:solidFill>
                <a:latin typeface="Microsoft JhengHei" panose="020B0604030504040204" pitchFamily="34" charset="-120"/>
                <a:ea typeface="Microsoft JhengHei" panose="020B0604030504040204" pitchFamily="34" charset="-120"/>
              </a:rPr>
              <a:t>可以打她</a:t>
            </a:r>
            <a:r>
              <a:rPr lang="zh-CN" altLang="en-US" sz="3000" b="1" dirty="0">
                <a:solidFill>
                  <a:srgbClr val="C00000"/>
                </a:solidFill>
                <a:latin typeface="Microsoft JhengHei" panose="020B0604030504040204" pitchFamily="34" charset="-120"/>
                <a:ea typeface="Microsoft JhengHei" panose="020B0604030504040204" pitchFamily="34" charset="-120"/>
              </a:rPr>
              <a:t>们</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。如果她</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们</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服</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从了</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，那末，你</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们</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不要再想法欺</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负</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她</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们</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。真主</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确</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是至尊的，</a:t>
            </a:r>
            <a:r>
              <a:rPr lang="zh-CN"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确</a:t>
            </a:r>
            <a:r>
              <a:rPr lang="zh-TW" altLang="en-US" sz="3000" b="1" dirty="0">
                <a:solidFill>
                  <a:srgbClr val="0099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是至大的</a:t>
            </a:r>
            <a:endParaRPr lang="zh-CN" altLang="en-US" sz="3000" b="1" dirty="0">
              <a:solidFill>
                <a:srgbClr val="009900"/>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39810614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183E6E0-E9EA-4320-9E3E-18D9AA6B9192}"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83</a:t>
            </a:fld>
            <a:endParaRPr lang="en-US" altLang="zh-CN" sz="1200">
              <a:solidFill>
                <a:srgbClr val="898989"/>
              </a:solidFill>
              <a:latin typeface="Arial" panose="020B0604020202020204" pitchFamily="34" charset="0"/>
              <a:ea typeface="SimHei" panose="02010609060101010101" pitchFamily="49" charset="-122"/>
            </a:endParaRPr>
          </a:p>
        </p:txBody>
      </p:sp>
      <p:sp>
        <p:nvSpPr>
          <p:cNvPr id="152578" name="Text Box 2"/>
          <p:cNvSpPr txBox="1">
            <a:spLocks noChangeArrowheads="1"/>
          </p:cNvSpPr>
          <p:nvPr/>
        </p:nvSpPr>
        <p:spPr bwMode="auto">
          <a:xfrm>
            <a:off x="0" y="38101"/>
            <a:ext cx="12192000" cy="5016758"/>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en-US" altLang="zh-CN"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4.</a:t>
            </a:r>
            <a:r>
              <a:rPr lang="zh-CN"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圣经启示末日大</a:t>
            </a:r>
            <a:r>
              <a:rPr lang="zh-TW"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背道的</a:t>
            </a:r>
            <a:r>
              <a:rPr lang="zh-CN" altLang="en-US" sz="32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心理因素：</a:t>
            </a:r>
            <a:r>
              <a:rPr lang="zh-TW" altLang="en-US" sz="32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被值入心中的</a:t>
            </a:r>
            <a:r>
              <a:rPr lang="zh-CN" altLang="en-US" sz="3200" b="1" dirty="0">
                <a:solidFill>
                  <a:srgbClr val="0033CC"/>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恐怖</a:t>
            </a:r>
            <a:r>
              <a:rPr lang="zh-CN" altLang="en-US" sz="32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endParaRPr lang="en-US" altLang="zh-CN" sz="32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在启示录中</a:t>
            </a:r>
            <a:r>
              <a:rPr lang="zh-TW"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a:t>
            </a: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经文说</a:t>
            </a:r>
            <a:r>
              <a:rPr lang="zh-CN" altLang="en-US" sz="32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endParaRPr lang="en-US" altLang="zh-CN" sz="32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200" b="1" dirty="0">
                <a:solidFill>
                  <a:srgbClr val="0033CC"/>
                </a:solidFill>
                <a:latin typeface="Microsoft JhengHei" panose="020B0604030504040204" pitchFamily="34" charset="-120"/>
                <a:ea typeface="Microsoft JhengHei" panose="020B0604030504040204" pitchFamily="34" charset="-120"/>
              </a:rPr>
              <a:t>启</a:t>
            </a:r>
            <a:r>
              <a:rPr lang="en-US" altLang="zh-CN" sz="3200" b="1" dirty="0">
                <a:solidFill>
                  <a:srgbClr val="0033CC"/>
                </a:solidFill>
                <a:latin typeface="Microsoft JhengHei" panose="020B0604030504040204" pitchFamily="34" charset="-120"/>
                <a:ea typeface="Microsoft JhengHei" panose="020B0604030504040204" pitchFamily="34" charset="-120"/>
              </a:rPr>
              <a:t>13</a:t>
            </a:r>
            <a:r>
              <a:rPr lang="zh-CN" altLang="en-US" sz="3200" b="1" dirty="0">
                <a:solidFill>
                  <a:srgbClr val="0033CC"/>
                </a:solidFill>
                <a:latin typeface="Microsoft JhengHei" panose="020B0604030504040204" pitchFamily="34" charset="-120"/>
                <a:ea typeface="Microsoft JhengHei" panose="020B0604030504040204" pitchFamily="34" charset="-120"/>
              </a:rPr>
              <a:t>：</a:t>
            </a:r>
            <a:r>
              <a:rPr lang="en-US" altLang="zh-CN" sz="3200" b="1" dirty="0">
                <a:solidFill>
                  <a:srgbClr val="0033CC"/>
                </a:solidFill>
                <a:latin typeface="Microsoft JhengHei" panose="020B0604030504040204" pitchFamily="34" charset="-120"/>
                <a:ea typeface="Microsoft JhengHei" panose="020B0604030504040204" pitchFamily="34" charset="-120"/>
              </a:rPr>
              <a:t>4-5</a:t>
            </a:r>
            <a:r>
              <a:rPr lang="zh-CN" altLang="en-US" sz="3200" b="1" dirty="0">
                <a:solidFill>
                  <a:srgbClr val="0033CC"/>
                </a:solidFill>
                <a:latin typeface="Microsoft JhengHei" panose="020B0604030504040204" pitchFamily="34" charset="-120"/>
                <a:ea typeface="Microsoft JhengHei" panose="020B0604030504040204" pitchFamily="34" charset="-120"/>
              </a:rPr>
              <a:t>“人们拜那龙，因为他将自己的权柄给了兽。他们也拜兽并问道，</a:t>
            </a:r>
            <a:r>
              <a:rPr lang="zh-CN" altLang="en-US" sz="3200" b="1" dirty="0">
                <a:solidFill>
                  <a:srgbClr val="009900"/>
                </a:solidFill>
                <a:latin typeface="Microsoft JhengHei" panose="020B0604030504040204" pitchFamily="34" charset="-120"/>
                <a:ea typeface="Microsoft JhengHei" panose="020B0604030504040204" pitchFamily="34" charset="-120"/>
              </a:rPr>
              <a:t>‘谁能比这兽，谁能与他交战呢？</a:t>
            </a:r>
            <a:r>
              <a:rPr lang="zh-CN" altLang="en-US" sz="3200" b="1" dirty="0">
                <a:solidFill>
                  <a:srgbClr val="0033CC"/>
                </a:solidFill>
                <a:latin typeface="Microsoft JhengHei" panose="020B0604030504040204" pitchFamily="34" charset="-120"/>
                <a:ea typeface="Microsoft JhengHei" panose="020B0604030504040204" pitchFamily="34" charset="-120"/>
              </a:rPr>
              <a:t>又赐给他说夸大亵渎话的口，可以任意而行四十二个月。</a:t>
            </a:r>
            <a:r>
              <a:rPr lang="en-US" altLang="zh-CN" sz="3200" b="1" dirty="0">
                <a:solidFill>
                  <a:srgbClr val="0033CC"/>
                </a:solidFill>
                <a:latin typeface="Microsoft JhengHei" panose="020B0604030504040204" pitchFamily="34" charset="-120"/>
                <a:ea typeface="Microsoft JhengHei" panose="020B0604030504040204" pitchFamily="34" charset="-120"/>
              </a:rPr>
              <a:t> </a:t>
            </a:r>
          </a:p>
          <a:p>
            <a:pPr eaLnBrk="1" hangingPunct="1">
              <a:defRPr/>
            </a:pPr>
            <a:endParaRPr lang="en-US"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从这句话带给你什么感受？</a:t>
            </a:r>
            <a:endParaRPr lang="en-US"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endParaRPr lang="en-US"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有没有一种惧怕和恐惧的味道？</a:t>
            </a:r>
            <a:endParaRPr lang="en-US" altLang="zh-CN" sz="32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89045784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6555641"/>
          </a:xfrm>
          <a:prstGeom prst="rect">
            <a:avLst/>
          </a:prstGeom>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TW" altLang="en-US" sz="2800" b="1" dirty="0">
                <a:effectLst>
                  <a:outerShdw blurRad="38100" dist="38100" dir="2700000" algn="tl">
                    <a:srgbClr val="FFFFFF"/>
                  </a:outerShdw>
                </a:effectLst>
                <a:latin typeface="Microsoft YaHei UI" panose="020B0503020204020204" pitchFamily="34" charset="-122"/>
                <a:ea typeface="Microsoft YaHei UI" panose="020B0503020204020204" pitchFamily="34" charset="-122"/>
              </a:rPr>
              <a:t>为了</a:t>
            </a:r>
            <a:r>
              <a:rPr lang="zh-CN" altLang="en-US" sz="2800" b="1" dirty="0">
                <a:effectLst>
                  <a:outerShdw blurRad="38100" dist="38100" dir="2700000" algn="tl">
                    <a:srgbClr val="FFFFFF"/>
                  </a:outerShdw>
                </a:effectLst>
                <a:latin typeface="Microsoft YaHei UI" panose="020B0503020204020204" pitchFamily="34" charset="-122"/>
                <a:ea typeface="Microsoft YaHei UI" panose="020B0503020204020204" pitchFamily="34" charset="-122"/>
              </a:rPr>
              <a:t>胜利</a:t>
            </a:r>
            <a:r>
              <a:rPr lang="zh-TW" altLang="en-US" sz="2800" b="1" dirty="0">
                <a:effectLst>
                  <a:outerShdw blurRad="38100" dist="38100" dir="2700000" algn="tl">
                    <a:srgbClr val="FFFFFF"/>
                  </a:outerShdw>
                </a:effectLst>
                <a:latin typeface="Microsoft YaHei UI" panose="020B0503020204020204" pitchFamily="34" charset="-122"/>
                <a:ea typeface="Microsoft YaHei UI" panose="020B0503020204020204" pitchFamily="34" charset="-122"/>
              </a:rPr>
              <a:t>，伊斯兰合法一切的</a:t>
            </a:r>
            <a:r>
              <a:rPr lang="zh-CN" altLang="en-US" sz="2800" b="1" dirty="0">
                <a:effectLst>
                  <a:outerShdw blurRad="38100" dist="38100" dir="2700000" algn="tl">
                    <a:srgbClr val="FFFFFF"/>
                  </a:outerShdw>
                </a:effectLst>
                <a:latin typeface="Microsoft YaHei UI" panose="020B0503020204020204" pitchFamily="34" charset="-122"/>
                <a:ea typeface="Microsoft YaHei UI" panose="020B0503020204020204" pitchFamily="34" charset="-122"/>
              </a:rPr>
              <a:t>手段。可以任意而行，包括残暴的迫害和谋杀</a:t>
            </a:r>
            <a:r>
              <a:rPr lang="en-US" altLang="zh-TW" sz="2800" b="1" dirty="0">
                <a:effectLst>
                  <a:outerShdw blurRad="38100" dist="38100" dir="2700000" algn="tl">
                    <a:srgbClr val="FFFFFF"/>
                  </a:outerShdw>
                </a:effectLst>
                <a:latin typeface="Microsoft YaHei UI" panose="020B0503020204020204" pitchFamily="34" charset="-122"/>
                <a:ea typeface="Microsoft YaHei UI" panose="020B0503020204020204" pitchFamily="34" charset="-122"/>
              </a:rPr>
              <a:t>---</a:t>
            </a:r>
            <a:r>
              <a:rPr lang="zh-CN" altLang="en-US" sz="2800" b="1" dirty="0">
                <a:effectLst>
                  <a:outerShdw blurRad="38100" dist="38100" dir="2700000" algn="tl">
                    <a:srgbClr val="FFFFFF"/>
                  </a:outerShdw>
                </a:effectLst>
                <a:latin typeface="Microsoft YaHei UI" panose="020B0503020204020204" pitchFamily="34" charset="-122"/>
                <a:ea typeface="Microsoft YaHei UI" panose="020B0503020204020204" pitchFamily="34" charset="-122"/>
              </a:rPr>
              <a:t>都被认为情有可原</a:t>
            </a:r>
            <a:r>
              <a:rPr lang="zh-TW" altLang="en-US" sz="2800" b="1" dirty="0">
                <a:effectLst>
                  <a:outerShdw blurRad="38100" dist="38100" dir="2700000" algn="tl">
                    <a:srgbClr val="FFFFFF"/>
                  </a:outerShdw>
                </a:effectLst>
                <a:latin typeface="Microsoft YaHei UI" panose="020B0503020204020204" pitchFamily="34" charset="-122"/>
                <a:ea typeface="Microsoft YaHei UI" panose="020B0503020204020204" pitchFamily="34" charset="-122"/>
              </a:rPr>
              <a:t>。</a:t>
            </a:r>
            <a:r>
              <a:rPr lang="zh-CN" altLang="en-US" sz="2800" b="1" dirty="0">
                <a:effectLst>
                  <a:outerShdw blurRad="38100" dist="38100" dir="2700000" algn="tl">
                    <a:srgbClr val="FFFFFF"/>
                  </a:outerShdw>
                </a:effectLst>
                <a:latin typeface="Microsoft YaHei UI" panose="020B0503020204020204" pitchFamily="34" charset="-122"/>
                <a:ea typeface="Microsoft YaHei UI" panose="020B0503020204020204" pitchFamily="34" charset="-122"/>
              </a:rPr>
              <a:t>这</a:t>
            </a:r>
            <a:r>
              <a:rPr lang="zh-TW" altLang="en-US" sz="2800" b="1" dirty="0">
                <a:effectLst>
                  <a:outerShdw blurRad="38100" dist="38100" dir="2700000" algn="tl">
                    <a:srgbClr val="FFFFFF"/>
                  </a:outerShdw>
                </a:effectLst>
                <a:latin typeface="Microsoft YaHei UI" panose="020B0503020204020204" pitchFamily="34" charset="-122"/>
                <a:ea typeface="Microsoft YaHei UI" panose="020B0503020204020204" pitchFamily="34" charset="-122"/>
              </a:rPr>
              <a:t>样</a:t>
            </a:r>
            <a:r>
              <a:rPr lang="zh-CN" altLang="en-US" sz="2800" b="1" dirty="0">
                <a:effectLst>
                  <a:outerShdw blurRad="38100" dist="38100" dir="2700000" algn="tl">
                    <a:srgbClr val="FFFFFF"/>
                  </a:outerShdw>
                </a:effectLst>
                <a:latin typeface="Microsoft YaHei UI" panose="020B0503020204020204" pitchFamily="34" charset="-122"/>
                <a:ea typeface="Microsoft YaHei UI" panose="020B0503020204020204" pitchFamily="34" charset="-122"/>
              </a:rPr>
              <a:t>的心理作用不可低估。</a:t>
            </a:r>
            <a:endParaRPr lang="en-US" altLang="zh-CN" sz="2800" b="1" dirty="0">
              <a:effectLst>
                <a:outerShdw blurRad="38100" dist="38100" dir="2700000" algn="tl">
                  <a:srgbClr val="FFFFFF"/>
                </a:outerShdw>
              </a:effectLst>
              <a:latin typeface="Microsoft YaHei UI" panose="020B0503020204020204" pitchFamily="34" charset="-122"/>
              <a:ea typeface="Microsoft YaHei UI" panose="020B0503020204020204" pitchFamily="34" charset="-122"/>
            </a:endParaRPr>
          </a:p>
          <a:p>
            <a:pPr eaLnBrk="1" hangingPunct="1">
              <a:defRPr/>
            </a:pPr>
            <a:endParaRPr lang="en-US" altLang="zh-CN" sz="2800" b="1" dirty="0">
              <a:solidFill>
                <a:srgbClr val="0000FF"/>
              </a:solidFill>
              <a:effectLst>
                <a:outerShdw blurRad="38100" dist="38100" dir="2700000" algn="tl">
                  <a:srgbClr val="000000"/>
                </a:outerShdw>
              </a:effectLst>
              <a:latin typeface="Microsoft YaHei UI" panose="020B0503020204020204" pitchFamily="34" charset="-122"/>
              <a:ea typeface="Microsoft YaHei UI" panose="020B0503020204020204" pitchFamily="34" charset="-122"/>
            </a:endParaRPr>
          </a:p>
          <a:p>
            <a:pPr eaLnBrk="1" hangingPunct="1">
              <a:defRPr/>
            </a:pPr>
            <a:r>
              <a:rPr lang="zh-CN" altLang="en-US" sz="2800" b="1" dirty="0">
                <a:solidFill>
                  <a:srgbClr val="0000FF"/>
                </a:solidFill>
                <a:latin typeface="Microsoft YaHei UI" panose="020B0503020204020204" pitchFamily="34" charset="-122"/>
                <a:ea typeface="Microsoft YaHei UI" panose="020B0503020204020204" pitchFamily="34" charset="-122"/>
              </a:rPr>
              <a:t>将恐怖置于非穆斯林心中，并夺取他们的一切，乃是古兰经的正统教义：</a:t>
            </a:r>
            <a:endParaRPr lang="en-US" altLang="zh-CN" sz="2800" b="1" dirty="0">
              <a:solidFill>
                <a:srgbClr val="0000FF"/>
              </a:solidFill>
              <a:latin typeface="Microsoft YaHei UI" panose="020B0503020204020204" pitchFamily="34" charset="-122"/>
              <a:ea typeface="Microsoft YaHei UI" panose="020B0503020204020204" pitchFamily="34" charset="-122"/>
            </a:endParaRPr>
          </a:p>
          <a:p>
            <a:pPr eaLnBrk="1" hangingPunct="1">
              <a:defRPr/>
            </a:pPr>
            <a:r>
              <a:rPr lang="zh-CN" altLang="en-US" sz="2800" b="1" dirty="0">
                <a:solidFill>
                  <a:srgbClr val="009900"/>
                </a:solidFill>
                <a:latin typeface="Microsoft YaHei UI" panose="020B0503020204020204" pitchFamily="34" charset="-122"/>
                <a:ea typeface="Microsoft YaHei UI" panose="020B0503020204020204" pitchFamily="34" charset="-122"/>
              </a:rPr>
              <a:t>古</a:t>
            </a:r>
            <a:r>
              <a:rPr lang="en-US" altLang="zh-CN" sz="2800" b="1" dirty="0">
                <a:solidFill>
                  <a:srgbClr val="009900"/>
                </a:solidFill>
                <a:latin typeface="Microsoft YaHei UI" panose="020B0503020204020204" pitchFamily="34" charset="-122"/>
                <a:ea typeface="Microsoft YaHei UI" panose="020B0503020204020204" pitchFamily="34" charset="-122"/>
              </a:rPr>
              <a:t>33:26-27</a:t>
            </a:r>
            <a:r>
              <a:rPr lang="zh-CN" altLang="en-US" sz="2800" b="1" dirty="0">
                <a:solidFill>
                  <a:srgbClr val="009900"/>
                </a:solidFill>
                <a:latin typeface="Microsoft YaHei UI" panose="020B0503020204020204" pitchFamily="34" charset="-122"/>
                <a:ea typeface="Microsoft YaHei UI" panose="020B0503020204020204" pitchFamily="34" charset="-122"/>
              </a:rPr>
              <a:t>他（安拉）曾使那些信奉天经者，从自己的堡垒上下来，并且把恐怖投在他们心里，你们杀戮一部分，俘掳一部分。他使你们继承他们的土地、房屋、</a:t>
            </a:r>
            <a:endParaRPr lang="en-US" altLang="zh-CN" sz="2800" b="1" dirty="0">
              <a:solidFill>
                <a:srgbClr val="009900"/>
              </a:solidFill>
              <a:latin typeface="Microsoft YaHei UI" panose="020B0503020204020204" pitchFamily="34" charset="-122"/>
              <a:ea typeface="Microsoft YaHei UI" panose="020B0503020204020204" pitchFamily="34" charset="-122"/>
            </a:endParaRPr>
          </a:p>
          <a:p>
            <a:pPr eaLnBrk="1" hangingPunct="1">
              <a:defRPr/>
            </a:pPr>
            <a:endParaRPr lang="en-US" altLang="zh-TW" sz="2800" b="1" dirty="0">
              <a:solidFill>
                <a:srgbClr val="009900"/>
              </a:solidFill>
              <a:latin typeface="Microsoft YaHei UI" panose="020B0503020204020204" pitchFamily="34" charset="-122"/>
              <a:ea typeface="Microsoft YaHei UI" panose="020B0503020204020204" pitchFamily="34" charset="-122"/>
            </a:endParaRPr>
          </a:p>
          <a:p>
            <a:pPr eaLnBrk="1" hangingPunct="1">
              <a:defRPr/>
            </a:pPr>
            <a:r>
              <a:rPr lang="zh-TW" altLang="en-US" sz="2800" b="1" dirty="0">
                <a:solidFill>
                  <a:srgbClr val="009900"/>
                </a:solidFill>
                <a:latin typeface="Microsoft YaHei UI" panose="020B0503020204020204" pitchFamily="34" charset="-122"/>
                <a:ea typeface="Microsoft YaHei UI" panose="020B0503020204020204" pitchFamily="34" charset="-122"/>
              </a:rPr>
              <a:t>古</a:t>
            </a:r>
            <a:r>
              <a:rPr lang="en-US" altLang="zh-TW" sz="2800" b="1" dirty="0">
                <a:solidFill>
                  <a:srgbClr val="009900"/>
                </a:solidFill>
                <a:latin typeface="Microsoft YaHei UI" panose="020B0503020204020204" pitchFamily="34" charset="-122"/>
                <a:ea typeface="Microsoft YaHei UI" panose="020B0503020204020204" pitchFamily="34" charset="-122"/>
              </a:rPr>
              <a:t>8:12-17</a:t>
            </a:r>
            <a:r>
              <a:rPr lang="zh-TW" altLang="en-US" sz="2800" b="1" dirty="0">
                <a:solidFill>
                  <a:srgbClr val="009900"/>
                </a:solidFill>
                <a:latin typeface="Microsoft YaHei UI" panose="020B0503020204020204" pitchFamily="34" charset="-122"/>
                <a:ea typeface="Microsoft YaHei UI" panose="020B0503020204020204" pitchFamily="34" charset="-122"/>
              </a:rPr>
              <a:t>　我是与你们同在的，故你们当使信道者坚定。</a:t>
            </a:r>
            <a:r>
              <a:rPr lang="zh-TW" altLang="en-US" sz="2800" b="1" dirty="0">
                <a:solidFill>
                  <a:srgbClr val="FF3300"/>
                </a:solidFill>
                <a:latin typeface="Microsoft YaHei UI" panose="020B0503020204020204" pitchFamily="34" charset="-122"/>
                <a:ea typeface="Microsoft YaHei UI" panose="020B0503020204020204" pitchFamily="34" charset="-122"/>
              </a:rPr>
              <a:t>我要把恐怖投在不信道的人的心中。」</a:t>
            </a:r>
            <a:r>
              <a:rPr lang="zh-TW" altLang="en-US" sz="2800" b="1" dirty="0">
                <a:solidFill>
                  <a:srgbClr val="FF0000"/>
                </a:solidFill>
                <a:latin typeface="Microsoft YaHei UI" panose="020B0503020204020204" pitchFamily="34" charset="-122"/>
                <a:ea typeface="Microsoft YaHei UI" panose="020B0503020204020204" pitchFamily="34" charset="-122"/>
              </a:rPr>
              <a:t>故你们当斩他们的首级，断他们的指头。</a:t>
            </a:r>
            <a:r>
              <a:rPr lang="zh-TW" altLang="en-US" sz="2800" b="1" dirty="0">
                <a:solidFill>
                  <a:srgbClr val="009900"/>
                </a:solidFill>
                <a:latin typeface="Microsoft YaHei UI" panose="020B0503020204020204" pitchFamily="34" charset="-122"/>
                <a:ea typeface="Microsoft YaHei UI" panose="020B0503020204020204" pitchFamily="34" charset="-122"/>
              </a:rPr>
              <a:t>这是因为他们违抗真主及其使者。谁违抗真主及其使者，真主就严惩谁。这种（刑罚）你们尝试一下吧</a:t>
            </a:r>
            <a:r>
              <a:rPr lang="en-US" altLang="zh-TW" sz="2800" b="1" dirty="0">
                <a:solidFill>
                  <a:srgbClr val="009900"/>
                </a:solidFill>
                <a:latin typeface="Microsoft YaHei UI" panose="020B0503020204020204" pitchFamily="34" charset="-122"/>
                <a:ea typeface="Microsoft YaHei UI" panose="020B0503020204020204" pitchFamily="34" charset="-122"/>
              </a:rPr>
              <a:t>………</a:t>
            </a:r>
          </a:p>
          <a:p>
            <a:pPr eaLnBrk="1" hangingPunct="1">
              <a:defRPr/>
            </a:pPr>
            <a:endParaRPr lang="en-US" altLang="zh-TW" sz="2800" b="1" dirty="0">
              <a:solidFill>
                <a:srgbClr val="009900"/>
              </a:solidFill>
              <a:latin typeface="Microsoft YaHei UI" panose="020B0503020204020204" pitchFamily="34" charset="-122"/>
              <a:ea typeface="Microsoft YaHei UI" panose="020B0503020204020204" pitchFamily="34" charset="-122"/>
            </a:endParaRPr>
          </a:p>
          <a:p>
            <a:pPr eaLnBrk="1" hangingPunct="1">
              <a:defRPr/>
            </a:pPr>
            <a:r>
              <a:rPr lang="zh-TW" altLang="en-US" sz="2800" b="1" dirty="0">
                <a:solidFill>
                  <a:srgbClr val="009900"/>
                </a:solidFill>
                <a:latin typeface="Microsoft YaHei UI" panose="020B0503020204020204" pitchFamily="34" charset="-122"/>
                <a:ea typeface="Microsoft YaHei UI" panose="020B0503020204020204" pitchFamily="34" charset="-122"/>
              </a:rPr>
              <a:t>你们没有杀戮他们，而是真主杀戮了他们；当你射击的时候，其实你并没有射击，而是真主射击了</a:t>
            </a:r>
            <a:r>
              <a:rPr lang="en-US" altLang="zh-TW" sz="2800" b="1" dirty="0">
                <a:solidFill>
                  <a:srgbClr val="009900"/>
                </a:solidFill>
                <a:latin typeface="Microsoft YaHei UI" panose="020B0503020204020204" pitchFamily="34" charset="-122"/>
                <a:ea typeface="Microsoft YaHei UI" panose="020B0503020204020204" pitchFamily="34" charset="-122"/>
              </a:rPr>
              <a:t>.</a:t>
            </a:r>
            <a:r>
              <a:rPr lang="zh-TW" altLang="en-US" sz="2800" b="1" dirty="0">
                <a:solidFill>
                  <a:srgbClr val="009900"/>
                </a:solidFill>
                <a:latin typeface="Microsoft YaHei UI" panose="020B0503020204020204" pitchFamily="34" charset="-122"/>
                <a:ea typeface="Microsoft YaHei UI" panose="020B0503020204020204" pitchFamily="34" charset="-122"/>
              </a:rPr>
              <a:t>原为要把从自己发出的嘉惠赏赐信道的人们</a:t>
            </a:r>
            <a:r>
              <a:rPr lang="en-US" altLang="zh-TW" sz="2800" b="1" dirty="0">
                <a:solidFill>
                  <a:srgbClr val="009900"/>
                </a:solidFill>
                <a:latin typeface="Microsoft YaHei UI" panose="020B0503020204020204" pitchFamily="34" charset="-122"/>
                <a:ea typeface="Microsoft YaHei UI" panose="020B0503020204020204" pitchFamily="34" charset="-122"/>
              </a:rPr>
              <a:t>…</a:t>
            </a:r>
            <a:endParaRPr lang="zh-CN" altLang="en-US" sz="2800" b="1" dirty="0">
              <a:solidFill>
                <a:srgbClr val="009900"/>
              </a:solidFill>
              <a:latin typeface="Microsoft YaHei UI" panose="020B0503020204020204" pitchFamily="34" charset="-122"/>
              <a:ea typeface="Microsoft YaHei UI" panose="020B0503020204020204" pitchFamily="34" charset="-122"/>
            </a:endParaRPr>
          </a:p>
        </p:txBody>
      </p:sp>
      <p:sp>
        <p:nvSpPr>
          <p:cNvPr id="10240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F4811A98-51D4-4403-8C24-B62373E4EAFB}"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84</a:t>
            </a:fld>
            <a:endParaRPr lang="zh-CN" altLang="en-US" sz="1200" dirty="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77572501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47EB2B28-1A96-4D76-99CE-0F2FEE29299E}" type="slidenum">
              <a:rPr lang="en-US" altLang="zh-CN"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85</a:t>
            </a:fld>
            <a:endParaRPr lang="en-US" altLang="zh-CN" sz="1200">
              <a:solidFill>
                <a:srgbClr val="898989"/>
              </a:solidFill>
              <a:latin typeface="Arial" panose="020B0604020202020204" pitchFamily="34" charset="0"/>
              <a:ea typeface="SimHei" panose="02010609060101010101" pitchFamily="49" charset="-122"/>
            </a:endParaRPr>
          </a:p>
        </p:txBody>
      </p:sp>
      <p:sp>
        <p:nvSpPr>
          <p:cNvPr id="5" name="矩形 4"/>
          <p:cNvSpPr/>
          <p:nvPr/>
        </p:nvSpPr>
        <p:spPr>
          <a:xfrm>
            <a:off x="0" y="-63500"/>
            <a:ext cx="12192000" cy="6340197"/>
          </a:xfrm>
          <a:prstGeom prst="rect">
            <a:avLst/>
          </a:prstGeom>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2800" b="1" dirty="0">
                <a:solidFill>
                  <a:srgbClr val="0000FF"/>
                </a:solidFill>
                <a:latin typeface="Microsoft JhengHei" panose="020B0604030504040204" pitchFamily="34" charset="-120"/>
                <a:ea typeface="Microsoft JhengHei" panose="020B0604030504040204" pitchFamily="34" charset="-120"/>
              </a:rPr>
              <a:t>斯德哥尔摩综合症</a:t>
            </a:r>
            <a:r>
              <a:rPr lang="zh-TW" altLang="en-US" sz="2800" b="1" dirty="0">
                <a:solidFill>
                  <a:srgbClr val="0000FF"/>
                </a:solidFill>
                <a:latin typeface="Microsoft JhengHei" panose="020B0604030504040204" pitchFamily="34" charset="-120"/>
                <a:ea typeface="Microsoft JhengHei" panose="020B0604030504040204" pitchFamily="34" charset="-120"/>
              </a:rPr>
              <a:t>　　　　　　　　　　　　　　　　　</a:t>
            </a:r>
            <a:endParaRPr lang="en-US" altLang="zh-TW" sz="2800" b="1" dirty="0">
              <a:solidFill>
                <a:srgbClr val="0000FF"/>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2800" b="1" dirty="0">
                <a:solidFill>
                  <a:srgbClr val="FF3300"/>
                </a:solidFill>
                <a:latin typeface="Microsoft JhengHei" panose="020B0604030504040204" pitchFamily="34" charset="-120"/>
                <a:ea typeface="Microsoft JhengHei" panose="020B0604030504040204" pitchFamily="34" charset="-120"/>
              </a:rPr>
              <a:t>斯德哥尔摩综合症</a:t>
            </a:r>
            <a:r>
              <a:rPr lang="zh-TW" altLang="en-US" sz="2800" b="1" dirty="0">
                <a:solidFill>
                  <a:srgbClr val="FF3300"/>
                </a:solidFill>
                <a:latin typeface="Microsoft JhengHei" panose="020B0604030504040204" pitchFamily="34" charset="-120"/>
                <a:ea typeface="Microsoft JhengHei" panose="020B0604030504040204" pitchFamily="34" charset="-120"/>
              </a:rPr>
              <a:t>，</a:t>
            </a:r>
            <a:r>
              <a:rPr lang="zh-CN" altLang="en-US" sz="2800" b="1" dirty="0">
                <a:solidFill>
                  <a:srgbClr val="FF3300"/>
                </a:solidFill>
                <a:latin typeface="Microsoft JhengHei" panose="020B0604030504040204" pitchFamily="34" charset="-120"/>
                <a:ea typeface="Microsoft JhengHei" panose="020B0604030504040204" pitchFamily="34" charset="-120"/>
              </a:rPr>
              <a:t>实质上是一种心理上的转变，指的是通常当一个人被监禁、被虐待或被恐吓的情况下，最后认同并支持他的绑架者或虐待者。</a:t>
            </a:r>
            <a:endParaRPr lang="en-US" altLang="zh-CN" sz="2800" b="1" dirty="0">
              <a:solidFill>
                <a:srgbClr val="FF3300"/>
              </a:solidFill>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2800" b="1" dirty="0">
                <a:latin typeface="Microsoft JhengHei" panose="020B0604030504040204" pitchFamily="34" charset="-120"/>
                <a:ea typeface="Microsoft JhengHei" panose="020B0604030504040204" pitchFamily="34" charset="-120"/>
              </a:rPr>
              <a:t>心理学家认为“恐惧感”是</a:t>
            </a:r>
            <a:r>
              <a:rPr lang="zh-TW" altLang="en-US" sz="2800" b="1" dirty="0">
                <a:latin typeface="Microsoft JhengHei" panose="020B0604030504040204" pitchFamily="34" charset="-120"/>
                <a:ea typeface="Microsoft JhengHei" panose="020B0604030504040204" pitchFamily="34" charset="-120"/>
              </a:rPr>
              <a:t>引发</a:t>
            </a:r>
            <a:r>
              <a:rPr lang="zh-CN" altLang="en-US" sz="2800" b="1" dirty="0">
                <a:solidFill>
                  <a:srgbClr val="0033CC"/>
                </a:solidFill>
                <a:latin typeface="Microsoft JhengHei" panose="020B0604030504040204" pitchFamily="34" charset="-120"/>
                <a:ea typeface="Microsoft JhengHei" panose="020B0604030504040204" pitchFamily="34" charset="-120"/>
              </a:rPr>
              <a:t>“斯德哥尔摩综合症</a:t>
            </a:r>
            <a:r>
              <a:rPr lang="en-US" altLang="zh-CN" sz="2800" b="1" dirty="0">
                <a:solidFill>
                  <a:srgbClr val="0033CC"/>
                </a:solidFill>
                <a:latin typeface="Microsoft JhengHei" panose="020B0604030504040204" pitchFamily="34" charset="-120"/>
                <a:ea typeface="Microsoft JhengHei" panose="020B0604030504040204" pitchFamily="34" charset="-120"/>
              </a:rPr>
              <a:t>The Stockholm Syndrome</a:t>
            </a:r>
            <a:r>
              <a:rPr lang="zh-TW" altLang="en-US" sz="2800" b="1" dirty="0">
                <a:solidFill>
                  <a:srgbClr val="0033CC"/>
                </a:solidFill>
                <a:latin typeface="Microsoft JhengHei" panose="020B0604030504040204" pitchFamily="34" charset="-120"/>
                <a:ea typeface="Microsoft JhengHei" panose="020B0604030504040204" pitchFamily="34" charset="-120"/>
              </a:rPr>
              <a:t>”</a:t>
            </a:r>
            <a:r>
              <a:rPr lang="zh-TW" altLang="en-US" sz="2800" b="1" dirty="0">
                <a:latin typeface="Microsoft JhengHei" panose="020B0604030504040204" pitchFamily="34" charset="-120"/>
                <a:ea typeface="Microsoft JhengHei" panose="020B0604030504040204" pitchFamily="34" charset="-120"/>
              </a:rPr>
              <a:t>的来源。</a:t>
            </a:r>
            <a:r>
              <a:rPr lang="zh-CN" altLang="en-US" sz="2800" b="1" dirty="0">
                <a:latin typeface="Microsoft JhengHei" panose="020B0604030504040204" pitchFamily="34" charset="-120"/>
                <a:ea typeface="Microsoft JhengHei" panose="020B0604030504040204" pitchFamily="34" charset="-120"/>
              </a:rPr>
              <a:t>斯德哥尔摩综合症</a:t>
            </a:r>
            <a:r>
              <a:rPr lang="zh-TW" altLang="en-US"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常会在恐怖主义的受害者当中显现。敌基督领导的兽帝国</a:t>
            </a:r>
            <a:r>
              <a:rPr lang="zh-TW" altLang="en-US"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将同样会让全世界都感染这种症状。人们将被恐怖所战胜，最终完全屈服崇拜那兽。折磨者将成为救世者。</a:t>
            </a:r>
            <a:endParaRPr lang="en-US" altLang="zh-CN" sz="2800" b="1" dirty="0">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2800" b="1" dirty="0">
                <a:solidFill>
                  <a:srgbClr val="0000FF"/>
                </a:solidFill>
                <a:latin typeface="Microsoft JhengHei" panose="020B0604030504040204" pitchFamily="34" charset="-120"/>
                <a:ea typeface="Microsoft JhengHei" panose="020B0604030504040204" pitchFamily="34" charset="-120"/>
              </a:rPr>
              <a:t>斯德哥尔摩综合症是一种情感上的依赖，是当“一个人威胁你的生命，恐吓你，</a:t>
            </a:r>
            <a:r>
              <a:rPr lang="zh-TW" altLang="en-US" sz="2800" b="1" dirty="0">
                <a:solidFill>
                  <a:srgbClr val="0000FF"/>
                </a:solidFill>
                <a:latin typeface="Microsoft JhengHei" panose="020B0604030504040204" pitchFamily="34" charset="-120"/>
                <a:ea typeface="Microsoft JhengHei" panose="020B0604030504040204" pitchFamily="34" charset="-120"/>
              </a:rPr>
              <a:t>在还</a:t>
            </a:r>
            <a:r>
              <a:rPr lang="zh-CN" altLang="en-US" sz="2800" b="1" dirty="0">
                <a:solidFill>
                  <a:srgbClr val="0000FF"/>
                </a:solidFill>
                <a:latin typeface="Microsoft JhengHei" panose="020B0604030504040204" pitchFamily="34" charset="-120"/>
                <a:ea typeface="Microsoft JhengHei" panose="020B0604030504040204" pitchFamily="34" charset="-120"/>
              </a:rPr>
              <a:t>没有杀了你”的时候， </a:t>
            </a:r>
            <a:r>
              <a:rPr lang="en-US" altLang="zh-CN" sz="2800" b="1" dirty="0">
                <a:solidFill>
                  <a:srgbClr val="0000FF"/>
                </a:solidFill>
                <a:latin typeface="Microsoft JhengHei" panose="020B0604030504040204" pitchFamily="34" charset="-120"/>
                <a:ea typeface="Microsoft JhengHei" panose="020B0604030504040204" pitchFamily="34" charset="-120"/>
              </a:rPr>
              <a:t>…</a:t>
            </a:r>
            <a:r>
              <a:rPr lang="zh-CN" altLang="en-US" sz="2800" b="1" dirty="0">
                <a:solidFill>
                  <a:srgbClr val="0000FF"/>
                </a:solidFill>
                <a:latin typeface="Microsoft JhengHei" panose="020B0604030504040204" pitchFamily="34" charset="-120"/>
                <a:ea typeface="Microsoft JhengHei" panose="020B0604030504040204" pitchFamily="34" charset="-120"/>
              </a:rPr>
              <a:t>在确定不会死亡的情况下，这种局势的缓和会让被劫人质</a:t>
            </a:r>
            <a:r>
              <a:rPr lang="zh-TW" altLang="en-US" sz="2800" b="1" dirty="0">
                <a:solidFill>
                  <a:srgbClr val="0000FF"/>
                </a:solidFill>
                <a:latin typeface="Microsoft JhengHei" panose="020B0604030504040204" pitchFamily="34" charset="-120"/>
                <a:ea typeface="Microsoft JhengHei" panose="020B0604030504040204" pitchFamily="34" charset="-120"/>
              </a:rPr>
              <a:t>，</a:t>
            </a:r>
            <a:r>
              <a:rPr lang="zh-CN" altLang="en-US" sz="2800" b="1" dirty="0">
                <a:solidFill>
                  <a:srgbClr val="0000FF"/>
                </a:solidFill>
                <a:latin typeface="Microsoft JhengHei" panose="020B0604030504040204" pitchFamily="34" charset="-120"/>
                <a:ea typeface="Microsoft JhengHei" panose="020B0604030504040204" pitchFamily="34" charset="-120"/>
              </a:rPr>
              <a:t>产生强烈的感恩感和恐惧感，这两种情绪结合在一起</a:t>
            </a:r>
            <a:r>
              <a:rPr lang="zh-TW" altLang="en-US" sz="2800" b="1" dirty="0">
                <a:solidFill>
                  <a:srgbClr val="0000FF"/>
                </a:solidFill>
                <a:latin typeface="Microsoft JhengHei" panose="020B0604030504040204" pitchFamily="34" charset="-120"/>
                <a:ea typeface="Microsoft JhengHei" panose="020B0604030504040204" pitchFamily="34" charset="-120"/>
              </a:rPr>
              <a:t>，</a:t>
            </a:r>
            <a:r>
              <a:rPr lang="zh-CN" altLang="en-US" sz="2800" b="1" dirty="0">
                <a:solidFill>
                  <a:srgbClr val="0000FF"/>
                </a:solidFill>
                <a:latin typeface="Microsoft JhengHei" panose="020B0604030504040204" pitchFamily="34" charset="-120"/>
                <a:ea typeface="Microsoft JhengHei" panose="020B0604030504040204" pitchFamily="34" charset="-120"/>
              </a:rPr>
              <a:t>使被劫持者，不愿意向劫持者或恐怖分子</a:t>
            </a:r>
            <a:r>
              <a:rPr lang="zh-TW" altLang="en-US" sz="2800" b="1" dirty="0">
                <a:solidFill>
                  <a:srgbClr val="0000FF"/>
                </a:solidFill>
                <a:latin typeface="Microsoft JhengHei" panose="020B0604030504040204" pitchFamily="34" charset="-120"/>
                <a:ea typeface="Microsoft JhengHei" panose="020B0604030504040204" pitchFamily="34" charset="-120"/>
              </a:rPr>
              <a:t>，</a:t>
            </a:r>
            <a:r>
              <a:rPr lang="zh-CN" altLang="en-US" sz="2800" b="1" dirty="0">
                <a:solidFill>
                  <a:srgbClr val="0000FF"/>
                </a:solidFill>
                <a:latin typeface="Microsoft JhengHei" panose="020B0604030504040204" pitchFamily="34" charset="-120"/>
                <a:ea typeface="Microsoft JhengHei" panose="020B0604030504040204" pitchFamily="34" charset="-120"/>
              </a:rPr>
              <a:t>表现出负面的情绪。“受害者求生的欲望</a:t>
            </a:r>
            <a:r>
              <a:rPr lang="zh-TW" altLang="en-US" sz="2800" b="1" dirty="0">
                <a:solidFill>
                  <a:srgbClr val="0000FF"/>
                </a:solidFill>
                <a:latin typeface="Microsoft JhengHei" panose="020B0604030504040204" pitchFamily="34" charset="-120"/>
                <a:ea typeface="Microsoft JhengHei" panose="020B0604030504040204" pitchFamily="34" charset="-120"/>
              </a:rPr>
              <a:t>，</a:t>
            </a:r>
            <a:r>
              <a:rPr lang="zh-CN" altLang="en-US" sz="2800" b="1" dirty="0">
                <a:solidFill>
                  <a:srgbClr val="0000FF"/>
                </a:solidFill>
                <a:latin typeface="Microsoft JhengHei" panose="020B0604030504040204" pitchFamily="34" charset="-120"/>
                <a:ea typeface="Microsoft JhengHei" panose="020B0604030504040204" pitchFamily="34" charset="-120"/>
              </a:rPr>
              <a:t>强于对制造他这种窘境的人的仇恨”</a:t>
            </a:r>
            <a:r>
              <a:rPr lang="en-US" altLang="zh-CN" sz="2800" b="1" dirty="0">
                <a:solidFill>
                  <a:srgbClr val="0000FF"/>
                </a:solidFill>
                <a:latin typeface="Microsoft JhengHei" panose="020B0604030504040204" pitchFamily="34" charset="-120"/>
                <a:ea typeface="Microsoft JhengHei" panose="020B0604030504040204" pitchFamily="34" charset="-120"/>
              </a:rPr>
              <a:t>… </a:t>
            </a:r>
            <a:r>
              <a:rPr lang="zh-CN" altLang="en-US" sz="2800" b="1" dirty="0">
                <a:solidFill>
                  <a:srgbClr val="0000FF"/>
                </a:solidFill>
                <a:latin typeface="Microsoft JhengHei" panose="020B0604030504040204" pitchFamily="34" charset="-120"/>
                <a:ea typeface="Microsoft JhengHei" panose="020B0604030504040204" pitchFamily="34" charset="-120"/>
              </a:rPr>
              <a:t>受害人开始把劫持者看成是“好人”，甚至是救命恩人</a:t>
            </a:r>
            <a:r>
              <a:rPr lang="zh-CN" altLang="en-US" sz="2800" dirty="0">
                <a:solidFill>
                  <a:srgbClr val="0000FF"/>
                </a:solidFill>
                <a:latin typeface="Microsoft YaHei UI" panose="020B0503020204020204" pitchFamily="34" charset="-122"/>
                <a:ea typeface="Microsoft YaHei UI" panose="020B0503020204020204" pitchFamily="34" charset="-122"/>
              </a:rPr>
              <a:t>。</a:t>
            </a:r>
            <a:endParaRPr lang="zh-CN" altLang="en-US" sz="3200" dirty="0">
              <a:solidFill>
                <a:srgbClr val="FF3300"/>
              </a:solidFill>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332265951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8E03171B-0A77-4876-AAD1-689D6E41B969}"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86</a:t>
            </a:fld>
            <a:endParaRPr lang="en-US" altLang="zh-CN" sz="1200">
              <a:solidFill>
                <a:srgbClr val="898989"/>
              </a:solidFill>
              <a:latin typeface="Arial" panose="020B0604020202020204" pitchFamily="34" charset="0"/>
              <a:ea typeface="SimHei" panose="02010609060101010101" pitchFamily="49" charset="-122"/>
            </a:endParaRPr>
          </a:p>
        </p:txBody>
      </p:sp>
      <p:sp>
        <p:nvSpPr>
          <p:cNvPr id="157698" name="Text Box 2"/>
          <p:cNvSpPr txBox="1">
            <a:spLocks noChangeArrowheads="1"/>
          </p:cNvSpPr>
          <p:nvPr/>
        </p:nvSpPr>
        <p:spPr bwMode="auto">
          <a:xfrm>
            <a:off x="0" y="1"/>
            <a:ext cx="12192000" cy="4970591"/>
          </a:xfrm>
          <a:prstGeom prst="rect">
            <a:avLst/>
          </a:prstGeom>
          <a:noFill/>
          <a:ln w="9525">
            <a:noFill/>
            <a:miter lim="800000"/>
            <a:headEnd/>
            <a:tailEnd/>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斯德哥尔摩综合症</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常会在恐怖主义的受害者当中显现。敌基督领导的兽帝国</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将同样会让全世界都感染这种症状。人们将被恐怖所战胜，最终完全屈服崇拜那兽。折磨者将成为救世者。</a:t>
            </a:r>
            <a:endPar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因为在启示录中</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经文说</a:t>
            </a:r>
            <a:r>
              <a:rPr lang="zh-CN" altLang="en-US"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：“人们拜那龙，因为他将自己的权柄给了兽。他们也拜兽并问道，‘谁能比这兽，谁能与他交战呢？’”</a:t>
            </a:r>
            <a:endParaRPr lang="zh-CN" altLang="zh-TW"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末世出现大量“背道反教”</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信仰者，相信是受到这样心态的影响。</a:t>
            </a:r>
            <a:r>
              <a:rPr lang="zh-CN" altLang="en-US" sz="3000" b="1" dirty="0">
                <a:solidFill>
                  <a:srgbClr val="0000FF"/>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如果你打不过他，最好就加入他，</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这是被</a:t>
            </a:r>
            <a:r>
              <a:rPr lang="zh-CN" altLang="en-US" sz="3000" b="1" dirty="0">
                <a:solidFill>
                  <a:srgbClr val="FF33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惧怕和恐怖</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所逼出来的心态。</a:t>
            </a:r>
            <a:endParaRPr lang="zh-CN"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这里有</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明显</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的</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斯德哥尔摩综合症的</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情景。</a:t>
            </a:r>
            <a:endPar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200" b="1" dirty="0">
                <a:effectLst>
                  <a:outerShdw blurRad="38100" dist="38100" dir="2700000" algn="tl">
                    <a:srgbClr val="FFFFFF"/>
                  </a:outerShdw>
                </a:effectLst>
              </a:rPr>
              <a:t> </a:t>
            </a:r>
          </a:p>
        </p:txBody>
      </p:sp>
    </p:spTree>
    <p:extLst>
      <p:ext uri="{BB962C8B-B14F-4D97-AF65-F5344CB8AC3E}">
        <p14:creationId xmlns:p14="http://schemas.microsoft.com/office/powerpoint/2010/main" val="238539763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Box 1"/>
          <p:cNvSpPr txBox="1">
            <a:spLocks noChangeArrowheads="1"/>
          </p:cNvSpPr>
          <p:nvPr/>
        </p:nvSpPr>
        <p:spPr bwMode="auto">
          <a:xfrm>
            <a:off x="0" y="1"/>
            <a:ext cx="1219200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SimHei"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SimHei"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SimHei"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SimHei"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SimHei"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SimHei"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SimHei"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SimHei"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SimHei" panose="02010609060101010101" pitchFamily="49" charset="-122"/>
              </a:defRPr>
            </a:lvl9pPr>
          </a:lstStyle>
          <a:p>
            <a:pPr>
              <a:spcBef>
                <a:spcPct val="0"/>
              </a:spcBef>
              <a:buNone/>
              <a:defRPr/>
            </a:pPr>
            <a:r>
              <a:rPr lang="en-US" altLang="zh-CN" b="1" dirty="0">
                <a:solidFill>
                  <a:srgbClr val="FF0000"/>
                </a:solidFill>
                <a:latin typeface="SimHei" panose="02010609060101010101" pitchFamily="49" charset="-122"/>
              </a:rPr>
              <a:t>5</a:t>
            </a:r>
            <a:r>
              <a:rPr lang="en-US" altLang="en-US" b="1" dirty="0">
                <a:solidFill>
                  <a:srgbClr val="FF0000"/>
                </a:solidFill>
                <a:latin typeface="SimHei" panose="02010609060101010101" pitchFamily="49" charset="-122"/>
              </a:rPr>
              <a:t>)</a:t>
            </a:r>
            <a:r>
              <a:rPr lang="zh-CN" altLang="en-US" b="1" dirty="0">
                <a:solidFill>
                  <a:srgbClr val="FF0000"/>
                </a:solidFill>
                <a:latin typeface="SimHei" panose="02010609060101010101" pitchFamily="49" charset="-122"/>
              </a:rPr>
              <a:t>圣经提示将来敌基督会使用兽名，兽数目与兽印记</a:t>
            </a:r>
            <a:endParaRPr lang="en-US" altLang="zh-CN" b="1" dirty="0">
              <a:solidFill>
                <a:srgbClr val="FF0000"/>
              </a:solidFill>
              <a:latin typeface="SimHei" panose="02010609060101010101" pitchFamily="49" charset="-122"/>
            </a:endParaRPr>
          </a:p>
          <a:p>
            <a:pPr>
              <a:spcBef>
                <a:spcPct val="0"/>
              </a:spcBef>
              <a:buNone/>
              <a:defRPr/>
            </a:pPr>
            <a:r>
              <a:rPr lang="zh-CN" altLang="en-US" b="1" dirty="0">
                <a:solidFill>
                  <a:srgbClr val="0000CC"/>
                </a:solidFill>
                <a:latin typeface="SimHei" panose="02010609060101010101" pitchFamily="49" charset="-122"/>
              </a:rPr>
              <a:t>启</a:t>
            </a:r>
            <a:r>
              <a:rPr lang="en-US" altLang="en-US" b="1" dirty="0">
                <a:solidFill>
                  <a:srgbClr val="0000CC"/>
                </a:solidFill>
                <a:latin typeface="SimHei" panose="02010609060101010101" pitchFamily="49" charset="-122"/>
              </a:rPr>
              <a:t> 13:16</a:t>
            </a:r>
            <a:r>
              <a:rPr lang="en-US" altLang="zh-CN" b="1" dirty="0">
                <a:solidFill>
                  <a:srgbClr val="0000CC"/>
                </a:solidFill>
                <a:latin typeface="SimHei" panose="02010609060101010101" pitchFamily="49" charset="-122"/>
              </a:rPr>
              <a:t>-17</a:t>
            </a:r>
            <a:r>
              <a:rPr lang="en-US" altLang="en-US" b="1" dirty="0">
                <a:solidFill>
                  <a:srgbClr val="0000CC"/>
                </a:solidFill>
                <a:latin typeface="SimHei" panose="02010609060101010101" pitchFamily="49" charset="-122"/>
              </a:rPr>
              <a:t>  </a:t>
            </a:r>
            <a:r>
              <a:rPr lang="zh-CN" altLang="en-US" b="1" dirty="0">
                <a:solidFill>
                  <a:srgbClr val="0000CC"/>
                </a:solidFill>
                <a:latin typeface="SimHei" panose="02010609060101010101" pitchFamily="49" charset="-122"/>
              </a:rPr>
              <a:t>他（敌基督）又叫众人，无论大小、贫富、自主的、为奴的，都在右手上或是在额上受一个印记。</a:t>
            </a:r>
            <a:r>
              <a:rPr lang="en-US" altLang="zh-CN" b="1" dirty="0">
                <a:solidFill>
                  <a:srgbClr val="0000CC"/>
                </a:solidFill>
                <a:latin typeface="SimHei" panose="02010609060101010101" pitchFamily="49" charset="-122"/>
              </a:rPr>
              <a:t> </a:t>
            </a:r>
            <a:r>
              <a:rPr lang="zh-CN" altLang="en-US" b="1" dirty="0">
                <a:solidFill>
                  <a:srgbClr val="0000CC"/>
                </a:solidFill>
                <a:latin typeface="SimHei" panose="02010609060101010101" pitchFamily="49" charset="-122"/>
              </a:rPr>
              <a:t>除了那受印记、有了兽名或有兽名数目的，都不得作买卖。</a:t>
            </a:r>
            <a:r>
              <a:rPr lang="en-US" altLang="zh-CN" b="1" dirty="0">
                <a:solidFill>
                  <a:srgbClr val="0000CC"/>
                </a:solidFill>
                <a:latin typeface="SimHei" panose="02010609060101010101" pitchFamily="49" charset="-122"/>
              </a:rPr>
              <a:t> </a:t>
            </a:r>
          </a:p>
          <a:p>
            <a:pPr>
              <a:spcBef>
                <a:spcPct val="0"/>
              </a:spcBef>
              <a:buNone/>
              <a:defRPr/>
            </a:pPr>
            <a:endParaRPr lang="en-US" altLang="zh-CN" b="1" dirty="0">
              <a:latin typeface="SimHei" panose="02010609060101010101" pitchFamily="49" charset="-122"/>
            </a:endParaRPr>
          </a:p>
          <a:p>
            <a:pPr>
              <a:spcBef>
                <a:spcPct val="0"/>
              </a:spcBef>
              <a:buNone/>
              <a:defRPr/>
            </a:pPr>
            <a:r>
              <a:rPr lang="zh-CN" altLang="en-US" b="1" dirty="0">
                <a:solidFill>
                  <a:srgbClr val="FF0000"/>
                </a:solidFill>
                <a:latin typeface="SimHei" panose="02010609060101010101" pitchFamily="49" charset="-122"/>
              </a:rPr>
              <a:t>兽名</a:t>
            </a:r>
            <a:r>
              <a:rPr lang="el-GR" altLang="zh-CN" b="1" dirty="0">
                <a:latin typeface="SimHei" panose="02010609060101010101" pitchFamily="49" charset="-122"/>
              </a:rPr>
              <a:t>χξς</a:t>
            </a:r>
            <a:r>
              <a:rPr lang="en-US" altLang="zh-CN" b="1" dirty="0">
                <a:latin typeface="SimHei" panose="02010609060101010101" pitchFamily="49" charset="-122"/>
              </a:rPr>
              <a:t>  </a:t>
            </a:r>
            <a:r>
              <a:rPr lang="zh-CN" altLang="en-US" b="1" dirty="0">
                <a:latin typeface="SimHei" panose="02010609060101010101" pitchFamily="49" charset="-122"/>
              </a:rPr>
              <a:t>（</a:t>
            </a:r>
            <a:r>
              <a:rPr lang="en-US" altLang="zh-CN" b="1" dirty="0">
                <a:solidFill>
                  <a:srgbClr val="000099"/>
                </a:solidFill>
                <a:latin typeface="SimHei" panose="02010609060101010101" pitchFamily="49" charset="-122"/>
              </a:rPr>
              <a:t>chi xi sigma</a:t>
            </a:r>
            <a:r>
              <a:rPr lang="zh-CN" altLang="en-US" b="1" dirty="0">
                <a:solidFill>
                  <a:srgbClr val="000099"/>
                </a:solidFill>
                <a:latin typeface="SimHei" panose="02010609060101010101" pitchFamily="49" charset="-122"/>
              </a:rPr>
              <a:t>）</a:t>
            </a:r>
            <a:r>
              <a:rPr lang="en-US" altLang="zh-CN" b="1" dirty="0">
                <a:solidFill>
                  <a:srgbClr val="000099"/>
                </a:solidFill>
                <a:latin typeface="SimHei" panose="02010609060101010101" pitchFamily="49" charset="-122"/>
              </a:rPr>
              <a:t> </a:t>
            </a:r>
            <a:r>
              <a:rPr lang="zh-CN" altLang="en-US" b="1" dirty="0">
                <a:solidFill>
                  <a:srgbClr val="FF0000"/>
                </a:solidFill>
                <a:latin typeface="SimHei" panose="02010609060101010101" pitchFamily="49" charset="-122"/>
              </a:rPr>
              <a:t>，兽数目（</a:t>
            </a:r>
            <a:r>
              <a:rPr lang="en-US" altLang="zh-CN" b="1" dirty="0">
                <a:solidFill>
                  <a:srgbClr val="FF0000"/>
                </a:solidFill>
                <a:latin typeface="SimHei" panose="02010609060101010101" pitchFamily="49" charset="-122"/>
              </a:rPr>
              <a:t>600-60-6</a:t>
            </a:r>
            <a:r>
              <a:rPr lang="zh-CN" altLang="en-US" b="1" dirty="0">
                <a:solidFill>
                  <a:srgbClr val="FF0000"/>
                </a:solidFill>
                <a:latin typeface="SimHei" panose="02010609060101010101" pitchFamily="49" charset="-122"/>
              </a:rPr>
              <a:t>）与兽印记 </a:t>
            </a:r>
            <a:endParaRPr lang="en-US" altLang="zh-CN" b="1" dirty="0">
              <a:solidFill>
                <a:srgbClr val="FF0000"/>
              </a:solidFill>
              <a:latin typeface="SimHei" panose="02010609060101010101" pitchFamily="49" charset="-122"/>
            </a:endParaRPr>
          </a:p>
          <a:p>
            <a:pPr>
              <a:spcBef>
                <a:spcPct val="0"/>
              </a:spcBef>
              <a:buNone/>
              <a:defRPr/>
            </a:pPr>
            <a:r>
              <a:rPr lang="zh-CN" altLang="en-US" b="1" dirty="0">
                <a:latin typeface="SimHei" panose="02010609060101010101" pitchFamily="49" charset="-122"/>
              </a:rPr>
              <a:t>在运用上，这是三样不同的东西</a:t>
            </a:r>
            <a:endParaRPr lang="en-US" altLang="zh-CN" b="1" dirty="0">
              <a:latin typeface="SimHei" panose="02010609060101010101" pitchFamily="49" charset="-122"/>
            </a:endParaRPr>
          </a:p>
          <a:p>
            <a:pPr>
              <a:spcBef>
                <a:spcPct val="0"/>
              </a:spcBef>
              <a:buNone/>
              <a:defRPr/>
            </a:pPr>
            <a:endParaRPr lang="en-US" altLang="zh-CN" b="1" dirty="0">
              <a:ea typeface="宋体" panose="02010600030101010101" pitchFamily="2" charset="-122"/>
            </a:endParaRPr>
          </a:p>
        </p:txBody>
      </p:sp>
      <p:sp>
        <p:nvSpPr>
          <p:cNvPr id="107523" name="灯片编号占位符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13E795D5-390E-453E-9D68-D2A414DEEC93}"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87</a:t>
            </a:fld>
            <a:endParaRPr lang="zh-CN" altLang="en-US" sz="1200">
              <a:solidFill>
                <a:srgbClr val="898989"/>
              </a:solidFill>
              <a:latin typeface="Arial" panose="020B0604020202020204" pitchFamily="34" charset="0"/>
              <a:ea typeface="SimHei" panose="02010609060101010101" pitchFamily="49" charset="-122"/>
            </a:endParaRPr>
          </a:p>
        </p:txBody>
      </p:sp>
      <p:cxnSp>
        <p:nvCxnSpPr>
          <p:cNvPr id="3" name="Straight Connector 2"/>
          <p:cNvCxnSpPr/>
          <p:nvPr/>
        </p:nvCxnSpPr>
        <p:spPr>
          <a:xfrm>
            <a:off x="4248150" y="217170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606013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944563"/>
            <a:ext cx="7772400" cy="2728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8547" name="TextBox 1"/>
          <p:cNvSpPr txBox="1">
            <a:spLocks noChangeArrowheads="1"/>
          </p:cNvSpPr>
          <p:nvPr/>
        </p:nvSpPr>
        <p:spPr bwMode="auto">
          <a:xfrm>
            <a:off x="1447800" y="4389439"/>
            <a:ext cx="92202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dirty="0">
                <a:solidFill>
                  <a:srgbClr val="FF0000"/>
                </a:solidFill>
                <a:latin typeface="Microsoft JhengHei" panose="020B0604030504040204" pitchFamily="34" charset="-120"/>
                <a:ea typeface="Microsoft JhengHei" panose="020B0604030504040204" pitchFamily="34" charset="-120"/>
              </a:rPr>
              <a:t>最直接和清楚的兽名对照：</a:t>
            </a:r>
            <a:endParaRPr lang="en-US" altLang="zh-CN" sz="32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latin typeface="Microsoft JhengHei" panose="020B0604030504040204" pitchFamily="34" charset="-120"/>
                <a:ea typeface="Microsoft JhengHei" panose="020B0604030504040204" pitchFamily="34" charset="-120"/>
              </a:rPr>
              <a:t>亚拉伯文：</a:t>
            </a:r>
            <a:r>
              <a:rPr lang="en-US" altLang="zh-CN" sz="3200" b="1" dirty="0">
                <a:latin typeface="Microsoft JhengHei" panose="020B0604030504040204" pitchFamily="34" charset="-120"/>
                <a:ea typeface="Microsoft JhengHei" panose="020B0604030504040204" pitchFamily="34" charset="-120"/>
              </a:rPr>
              <a:t>Bismillah</a:t>
            </a:r>
            <a:r>
              <a:rPr lang="zh-CN" altLang="en-US" sz="3200" b="1" dirty="0">
                <a:latin typeface="Microsoft JhengHei" panose="020B0604030504040204" pitchFamily="34" charset="-120"/>
                <a:ea typeface="Microsoft JhengHei" panose="020B0604030504040204" pitchFamily="34" charset="-120"/>
              </a:rPr>
              <a:t>奉真主之名，与</a:t>
            </a:r>
            <a:endParaRPr lang="en-MY"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latin typeface="Microsoft JhengHei" panose="020B0604030504040204" pitchFamily="34" charset="-120"/>
                <a:ea typeface="Microsoft JhengHei" panose="020B0604030504040204" pitchFamily="34" charset="-120"/>
              </a:rPr>
              <a:t>希腊文兽名的印记对照</a:t>
            </a:r>
            <a:endParaRPr lang="en-US" altLang="en-US" sz="3200" b="1" dirty="0">
              <a:latin typeface="Microsoft JhengHei" panose="020B0604030504040204" pitchFamily="34" charset="-120"/>
              <a:ea typeface="Microsoft JhengHei" panose="020B0604030504040204" pitchFamily="34" charset="-120"/>
            </a:endParaRPr>
          </a:p>
        </p:txBody>
      </p:sp>
      <p:sp>
        <p:nvSpPr>
          <p:cNvPr id="108548" name="TextBox 2"/>
          <p:cNvSpPr txBox="1">
            <a:spLocks noChangeArrowheads="1"/>
          </p:cNvSpPr>
          <p:nvPr/>
        </p:nvSpPr>
        <p:spPr bwMode="auto">
          <a:xfrm>
            <a:off x="2286000" y="3675064"/>
            <a:ext cx="31623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dirty="0">
                <a:solidFill>
                  <a:srgbClr val="003399"/>
                </a:solidFill>
                <a:latin typeface="Microsoft JhengHei" panose="020B0604030504040204" pitchFamily="34" charset="-120"/>
                <a:ea typeface="Microsoft JhengHei" panose="020B0604030504040204" pitchFamily="34" charset="-120"/>
              </a:rPr>
              <a:t>奉真主之名的符号</a:t>
            </a:r>
            <a:endParaRPr lang="en-US" altLang="en-US" b="1" dirty="0">
              <a:solidFill>
                <a:srgbClr val="003399"/>
              </a:solidFill>
              <a:latin typeface="Microsoft JhengHei" panose="020B0604030504040204" pitchFamily="34" charset="-120"/>
              <a:ea typeface="Microsoft JhengHei" panose="020B0604030504040204" pitchFamily="34" charset="-120"/>
            </a:endParaRPr>
          </a:p>
        </p:txBody>
      </p:sp>
      <p:sp>
        <p:nvSpPr>
          <p:cNvPr id="108549" name="TextBox 3"/>
          <p:cNvSpPr txBox="1">
            <a:spLocks noChangeArrowheads="1"/>
          </p:cNvSpPr>
          <p:nvPr/>
        </p:nvSpPr>
        <p:spPr bwMode="auto">
          <a:xfrm>
            <a:off x="5867400" y="3643314"/>
            <a:ext cx="480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dirty="0">
                <a:solidFill>
                  <a:srgbClr val="003399"/>
                </a:solidFill>
                <a:latin typeface="Microsoft JhengHei" panose="020B0604030504040204" pitchFamily="34" charset="-120"/>
                <a:ea typeface="Microsoft JhengHei" panose="020B0604030504040204" pitchFamily="34" charset="-120"/>
              </a:rPr>
              <a:t>希腊文兽名</a:t>
            </a:r>
            <a:r>
              <a:rPr lang="en-US" altLang="zh-CN" b="1" dirty="0">
                <a:solidFill>
                  <a:srgbClr val="003399"/>
                </a:solidFill>
                <a:latin typeface="Microsoft JhengHei" panose="020B0604030504040204" pitchFamily="34" charset="-120"/>
                <a:ea typeface="Microsoft JhengHei" panose="020B0604030504040204" pitchFamily="34" charset="-120"/>
              </a:rPr>
              <a:t>666</a:t>
            </a:r>
            <a:r>
              <a:rPr lang="zh-CN" altLang="en-US" b="1" dirty="0">
                <a:solidFill>
                  <a:srgbClr val="003399"/>
                </a:solidFill>
                <a:latin typeface="Microsoft JhengHei" panose="020B0604030504040204" pitchFamily="34" charset="-120"/>
                <a:ea typeface="Microsoft JhengHei" panose="020B0604030504040204" pitchFamily="34" charset="-120"/>
              </a:rPr>
              <a:t>的符号的书写</a:t>
            </a:r>
            <a:endParaRPr lang="en-US" altLang="en-US" b="1" dirty="0">
              <a:solidFill>
                <a:srgbClr val="003399"/>
              </a:solidFill>
              <a:latin typeface="Microsoft JhengHei" panose="020B0604030504040204" pitchFamily="34" charset="-120"/>
              <a:ea typeface="Microsoft JhengHei" panose="020B0604030504040204" pitchFamily="34" charset="-120"/>
            </a:endParaRPr>
          </a:p>
        </p:txBody>
      </p:sp>
      <p:sp>
        <p:nvSpPr>
          <p:cNvPr id="108550" name="灯片编号占位符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A96F8535-43ED-4491-8A65-CBB6BF490D79}"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88</a:t>
            </a:fld>
            <a:endParaRPr lang="zh-CN" altLang="en-US" sz="1200">
              <a:solidFill>
                <a:srgbClr val="898989"/>
              </a:solidFill>
              <a:latin typeface="Arial" panose="020B0604020202020204" pitchFamily="34" charset="0"/>
              <a:ea typeface="SimHei" panose="02010609060101010101" pitchFamily="49" charset="-122"/>
            </a:endParaRPr>
          </a:p>
        </p:txBody>
      </p:sp>
      <p:sp>
        <p:nvSpPr>
          <p:cNvPr id="108551" name="TextBox 2"/>
          <p:cNvSpPr txBox="1">
            <a:spLocks noChangeArrowheads="1"/>
          </p:cNvSpPr>
          <p:nvPr/>
        </p:nvSpPr>
        <p:spPr bwMode="auto">
          <a:xfrm>
            <a:off x="1524000" y="0"/>
            <a:ext cx="7696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3200" b="1">
                <a:solidFill>
                  <a:srgbClr val="FF0000"/>
                </a:solidFill>
                <a:latin typeface="SimHei" panose="02010609060101010101" pitchFamily="49" charset="-122"/>
                <a:ea typeface="SimHei" panose="02010609060101010101" pitchFamily="49" charset="-122"/>
              </a:rPr>
              <a:t>5.1 </a:t>
            </a:r>
            <a:r>
              <a:rPr lang="zh-CN" altLang="en-US" sz="3200" b="1">
                <a:solidFill>
                  <a:srgbClr val="FF0000"/>
                </a:solidFill>
                <a:latin typeface="SimHei" panose="02010609060101010101" pitchFamily="49" charset="-122"/>
                <a:ea typeface="SimHei" panose="02010609060101010101" pitchFamily="49" charset="-122"/>
              </a:rPr>
              <a:t>兽名 </a:t>
            </a:r>
            <a:r>
              <a:rPr lang="en-US" altLang="zh-CN" sz="3200" b="1">
                <a:solidFill>
                  <a:srgbClr val="FF0000"/>
                </a:solidFill>
                <a:latin typeface="SimHei" panose="02010609060101010101" pitchFamily="49" charset="-122"/>
                <a:ea typeface="SimHei" panose="02010609060101010101" pitchFamily="49" charset="-122"/>
              </a:rPr>
              <a:t>=</a:t>
            </a:r>
            <a:r>
              <a:rPr lang="zh-CN" altLang="en-US" sz="3200" b="1">
                <a:solidFill>
                  <a:srgbClr val="FF0000"/>
                </a:solidFill>
                <a:latin typeface="SimHei" panose="02010609060101010101" pitchFamily="49" charset="-122"/>
                <a:ea typeface="SimHei" panose="02010609060101010101" pitchFamily="49" charset="-122"/>
              </a:rPr>
              <a:t>奉真主之名</a:t>
            </a:r>
            <a:r>
              <a:rPr lang="en-US" altLang="zh-CN" sz="3200" b="1">
                <a:solidFill>
                  <a:srgbClr val="FF0000"/>
                </a:solidFill>
                <a:latin typeface="SimHei" panose="02010609060101010101" pitchFamily="49" charset="-122"/>
                <a:ea typeface="SimHei" panose="02010609060101010101" pitchFamily="49" charset="-122"/>
              </a:rPr>
              <a:t>BISMILLAH</a:t>
            </a:r>
            <a:endParaRPr lang="zh-CN" altLang="en-US" sz="3200" b="1">
              <a:solidFill>
                <a:srgbClr val="FF0000"/>
              </a:solidFill>
              <a:latin typeface="SimHei" panose="02010609060101010101" pitchFamily="49" charset="-122"/>
              <a:ea typeface="SimHei" panose="02010609060101010101" pitchFamily="49" charset="-122"/>
            </a:endParaRPr>
          </a:p>
        </p:txBody>
      </p:sp>
    </p:spTree>
    <p:extLst>
      <p:ext uri="{BB962C8B-B14F-4D97-AF65-F5344CB8AC3E}">
        <p14:creationId xmlns:p14="http://schemas.microsoft.com/office/powerpoint/2010/main" val="268107031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il_fi" descr="barcode66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512" y="762001"/>
            <a:ext cx="4283088" cy="1508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1" name="TextBox 1"/>
          <p:cNvSpPr txBox="1">
            <a:spLocks noChangeArrowheads="1"/>
          </p:cNvSpPr>
          <p:nvPr/>
        </p:nvSpPr>
        <p:spPr bwMode="auto">
          <a:xfrm>
            <a:off x="1524000" y="0"/>
            <a:ext cx="8153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3200" b="1" dirty="0">
                <a:solidFill>
                  <a:srgbClr val="FF0000"/>
                </a:solidFill>
                <a:latin typeface="SimHei" panose="02010609060101010101" pitchFamily="49" charset="-122"/>
                <a:ea typeface="SimHei" panose="02010609060101010101" pitchFamily="49" charset="-122"/>
              </a:rPr>
              <a:t>5.2 </a:t>
            </a:r>
            <a:r>
              <a:rPr lang="zh-CN" altLang="en-US" sz="3200" b="1" dirty="0">
                <a:solidFill>
                  <a:srgbClr val="FF0000"/>
                </a:solidFill>
                <a:latin typeface="SimHei" panose="02010609060101010101" pitchFamily="49" charset="-122"/>
                <a:ea typeface="SimHei" panose="02010609060101010101" pitchFamily="49" charset="-122"/>
              </a:rPr>
              <a:t>兽名数目：</a:t>
            </a:r>
            <a:r>
              <a:rPr lang="en-US" altLang="zh-CN" sz="3200" b="1" dirty="0">
                <a:solidFill>
                  <a:srgbClr val="FF0000"/>
                </a:solidFill>
                <a:latin typeface="SimHei" panose="02010609060101010101" pitchFamily="49" charset="-122"/>
                <a:ea typeface="SimHei" panose="02010609060101010101" pitchFamily="49" charset="-122"/>
              </a:rPr>
              <a:t>600-60-6</a:t>
            </a:r>
            <a:r>
              <a:rPr lang="zh-CN" altLang="en-US" sz="3200" b="1" dirty="0">
                <a:solidFill>
                  <a:srgbClr val="FF0000"/>
                </a:solidFill>
                <a:latin typeface="SimHei" panose="02010609060101010101" pitchFamily="49" charset="-122"/>
                <a:ea typeface="SimHei" panose="02010609060101010101" pitchFamily="49" charset="-122"/>
              </a:rPr>
              <a:t>（</a:t>
            </a:r>
            <a:r>
              <a:rPr lang="en-US" altLang="zh-CN" sz="3200" b="1" dirty="0">
                <a:solidFill>
                  <a:srgbClr val="FF0000"/>
                </a:solidFill>
                <a:latin typeface="SimHei" panose="02010609060101010101" pitchFamily="49" charset="-122"/>
                <a:ea typeface="SimHei" panose="02010609060101010101" pitchFamily="49" charset="-122"/>
              </a:rPr>
              <a:t>666</a:t>
            </a:r>
            <a:r>
              <a:rPr lang="zh-CN" altLang="en-US" sz="3200" b="1" dirty="0">
                <a:solidFill>
                  <a:srgbClr val="FF0000"/>
                </a:solidFill>
                <a:latin typeface="SimHei" panose="02010609060101010101" pitchFamily="49" charset="-122"/>
                <a:ea typeface="SimHei" panose="02010609060101010101" pitchFamily="49" charset="-122"/>
              </a:rPr>
              <a:t>）条码</a:t>
            </a:r>
          </a:p>
        </p:txBody>
      </p:sp>
      <p:pic>
        <p:nvPicPr>
          <p:cNvPr id="109572" name="Picture 4" descr="http://www.appsbarcode.com/images/code%2012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5525" y="584201"/>
            <a:ext cx="5703888" cy="211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3"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BAB8A022-2325-497D-A675-96AD03C65942}"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89</a:t>
            </a:fld>
            <a:endParaRPr lang="zh-CN" altLang="en-US" sz="1200" dirty="0">
              <a:solidFill>
                <a:srgbClr val="898989"/>
              </a:solidFill>
              <a:latin typeface="Arial" panose="020B0604020202020204" pitchFamily="34" charset="0"/>
              <a:ea typeface="SimHei" panose="02010609060101010101" pitchFamily="49" charset="-122"/>
            </a:endParaRPr>
          </a:p>
        </p:txBody>
      </p:sp>
      <p:pic>
        <p:nvPicPr>
          <p:cNvPr id="109574"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3655368"/>
            <a:ext cx="2552700" cy="25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5" name="TextBox 3"/>
          <p:cNvSpPr txBox="1">
            <a:spLocks noChangeArrowheads="1"/>
          </p:cNvSpPr>
          <p:nvPr/>
        </p:nvSpPr>
        <p:spPr bwMode="auto">
          <a:xfrm>
            <a:off x="5867400" y="3124201"/>
            <a:ext cx="175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n-US" altLang="zh-CN" sz="1800"/>
          </a:p>
          <a:p>
            <a:pPr eaLnBrk="1" hangingPunct="1">
              <a:lnSpc>
                <a:spcPct val="100000"/>
              </a:lnSpc>
              <a:spcBef>
                <a:spcPct val="0"/>
              </a:spcBef>
              <a:buFontTx/>
              <a:buNone/>
            </a:pPr>
            <a:endParaRPr lang="zh-CN" altLang="en-US" sz="1800"/>
          </a:p>
        </p:txBody>
      </p:sp>
      <p:sp>
        <p:nvSpPr>
          <p:cNvPr id="109576" name="TextBox 4"/>
          <p:cNvSpPr txBox="1">
            <a:spLocks noChangeArrowheads="1"/>
          </p:cNvSpPr>
          <p:nvPr/>
        </p:nvSpPr>
        <p:spPr bwMode="auto">
          <a:xfrm>
            <a:off x="4153694" y="3318570"/>
            <a:ext cx="5180012"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b="1" dirty="0"/>
              <a:t>二维码又称</a:t>
            </a:r>
            <a:r>
              <a:rPr lang="en-US" altLang="zh-CN" b="1" dirty="0"/>
              <a:t>QR Code</a:t>
            </a:r>
            <a:r>
              <a:rPr lang="zh-CN" altLang="en-US" b="1" dirty="0"/>
              <a:t>，</a:t>
            </a:r>
            <a:r>
              <a:rPr lang="en-US" altLang="zh-CN" b="1" dirty="0"/>
              <a:t>QR=Quick Response</a:t>
            </a:r>
            <a:r>
              <a:rPr lang="zh-CN" altLang="en-US" b="1" dirty="0"/>
              <a:t>，是一个近几年来移动设备上超流行的一种编码方式，它比传统的</a:t>
            </a:r>
            <a:r>
              <a:rPr lang="en-US" altLang="zh-CN" b="1" dirty="0"/>
              <a:t>Bar Code</a:t>
            </a:r>
            <a:r>
              <a:rPr lang="zh-CN" altLang="en-US" b="1" dirty="0"/>
              <a:t>条形码，能保存更多的信息，单位和数据。</a:t>
            </a:r>
            <a:endParaRPr lang="en-MY" altLang="zh-CN" b="1" dirty="0"/>
          </a:p>
          <a:p>
            <a:pPr eaLnBrk="1" hangingPunct="1">
              <a:lnSpc>
                <a:spcPct val="100000"/>
              </a:lnSpc>
              <a:spcBef>
                <a:spcPct val="0"/>
              </a:spcBef>
              <a:buFontTx/>
              <a:buNone/>
            </a:pPr>
            <a:endParaRPr lang="en-MY" altLang="zh-CN" b="1" dirty="0"/>
          </a:p>
          <a:p>
            <a:pPr eaLnBrk="1" hangingPunct="1">
              <a:lnSpc>
                <a:spcPct val="100000"/>
              </a:lnSpc>
              <a:spcBef>
                <a:spcPct val="0"/>
              </a:spcBef>
              <a:buFontTx/>
              <a:buNone/>
            </a:pPr>
            <a:r>
              <a:rPr lang="zh-CN" altLang="en-US" b="1" dirty="0"/>
              <a:t>相信敌基督将使会用它来作为，个人的身份，编号，数据库</a:t>
            </a:r>
          </a:p>
        </p:txBody>
      </p:sp>
      <p:sp>
        <p:nvSpPr>
          <p:cNvPr id="2" name="TextBox 1">
            <a:extLst>
              <a:ext uri="{FF2B5EF4-FFF2-40B4-BE49-F238E27FC236}">
                <a16:creationId xmlns:a16="http://schemas.microsoft.com/office/drawing/2014/main" id="{827F4E31-1D8C-19EE-81EB-904A6AA2453D}"/>
              </a:ext>
            </a:extLst>
          </p:cNvPr>
          <p:cNvSpPr txBox="1"/>
          <p:nvPr/>
        </p:nvSpPr>
        <p:spPr>
          <a:xfrm>
            <a:off x="356840" y="2701388"/>
            <a:ext cx="11310656" cy="523220"/>
          </a:xfrm>
          <a:prstGeom prst="rect">
            <a:avLst/>
          </a:prstGeom>
          <a:noFill/>
        </p:spPr>
        <p:txBody>
          <a:bodyPr wrap="square" rtlCol="0">
            <a:spAutoFit/>
          </a:bodyPr>
          <a:lstStyle/>
          <a:p>
            <a:r>
              <a:rPr lang="zh-CN" altLang="en-US" sz="2800" b="1" dirty="0">
                <a:latin typeface="Microsoft JhengHei" panose="020B0604030504040204" pitchFamily="34" charset="-120"/>
                <a:ea typeface="Microsoft JhengHei" panose="020B0604030504040204" pitchFamily="34" charset="-120"/>
              </a:rPr>
              <a:t>条码：</a:t>
            </a:r>
            <a:r>
              <a:rPr lang="en-US" altLang="zh-CN" sz="2800" b="1" dirty="0">
                <a:latin typeface="Microsoft JhengHei" panose="020B0604030504040204" pitchFamily="34" charset="-120"/>
                <a:ea typeface="Microsoft JhengHei" panose="020B0604030504040204" pitchFamily="34" charset="-120"/>
              </a:rPr>
              <a:t>1974</a:t>
            </a:r>
            <a:r>
              <a:rPr lang="zh-CN" altLang="en-US" sz="2800" b="1" dirty="0">
                <a:latin typeface="Microsoft JhengHei" panose="020B0604030504040204" pitchFamily="34" charset="-120"/>
                <a:ea typeface="Microsoft JhengHei" panose="020B0604030504040204" pitchFamily="34" charset="-120"/>
              </a:rPr>
              <a:t>年开始，现今已经普遍使用在百货公司的统计货物和商品</a:t>
            </a:r>
            <a:endParaRPr lang="en-MY" sz="28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969101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5262979"/>
          </a:xfrm>
          <a:prstGeom prst="rect">
            <a:avLst/>
          </a:prstGeom>
        </p:spPr>
        <p:txBody>
          <a:bodyPr wrap="square">
            <a:spAutoFit/>
          </a:bodyPr>
          <a:lstStyle/>
          <a:p>
            <a:pPr algn="just">
              <a:spcAft>
                <a:spcPts val="0"/>
              </a:spcAft>
            </a:pPr>
            <a:r>
              <a:rPr lang="en-US" altLang="zh-CN" sz="2800" b="1" kern="100" dirty="0">
                <a:solidFill>
                  <a:srgbClr val="990099"/>
                </a:solidFill>
                <a:latin typeface="SimHei" panose="02010609060101010101" pitchFamily="49" charset="-122"/>
                <a:ea typeface="SimSun" panose="02010600030101010101" pitchFamily="2" charset="-122"/>
                <a:cs typeface="Times New Roman" panose="02020603050405020304" pitchFamily="18" charset="0"/>
              </a:rPr>
              <a:t>3) </a:t>
            </a:r>
            <a:r>
              <a:rPr lang="zh-CN" altLang="zh-CN" sz="2800" b="1" kern="100" dirty="0">
                <a:solidFill>
                  <a:srgbClr val="990099"/>
                </a:solidFill>
                <a:latin typeface="Calibri" panose="020F0502020204030204" pitchFamily="34" charset="0"/>
                <a:ea typeface="SimHei" panose="02010609060101010101" pitchFamily="49" charset="-122"/>
                <a:cs typeface="Times New Roman" panose="02020603050405020304" pitchFamily="18" charset="0"/>
              </a:rPr>
              <a:t>伊斯兰否认耶稣的十字架</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古兰经说：他们（犹太人自夸地）说：“我们确已杀死麦尔彦之子麦西哈．尔撒，真主的使者。”他们没有杀死他，也没有把他钉死在十字架上，但他们不明白这件事的真相。为尔撒而争论的人，对于他的被杀害，确是在迷惑之中。他们对于这件事，毫无认识，不过根据猜想罢了。他们没能确实地杀死他。不然，真主已把他擢升到自己那里</a:t>
            </a:r>
            <a:r>
              <a:rPr lang="en-US" altLang="zh-CN" sz="28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a:t>
            </a:r>
            <a:r>
              <a:rPr lang="zh-CN" altLang="zh-CN" sz="28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。（古兰经</a:t>
            </a:r>
            <a:r>
              <a:rPr lang="en-US" altLang="zh-CN" sz="28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4</a:t>
            </a:r>
            <a:r>
              <a:rPr lang="zh-CN" altLang="zh-CN" sz="28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157</a:t>
            </a:r>
            <a:r>
              <a:rPr lang="zh-CN" altLang="zh-CN" sz="28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a:t>
            </a:r>
            <a:r>
              <a:rPr lang="en-US" altLang="zh-CN" sz="28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158</a:t>
            </a:r>
            <a:r>
              <a:rPr lang="zh-CN" altLang="zh-CN" sz="2800" b="1" kern="100" dirty="0">
                <a:solidFill>
                  <a:srgbClr val="009900"/>
                </a:solidFill>
                <a:latin typeface="Calibri" panose="020F0502020204030204" pitchFamily="34" charset="0"/>
                <a:ea typeface="SimHei" panose="02010609060101010101" pitchFamily="49" charset="-122"/>
                <a:cs typeface="Times New Roman" panose="02020603050405020304" pitchFamily="18" charset="0"/>
              </a:rPr>
              <a:t>）</a:t>
            </a:r>
            <a:endParaRPr lang="zh-CN" altLang="zh-CN" sz="2800" kern="100" dirty="0">
              <a:solidFill>
                <a:srgbClr val="009900"/>
              </a:solidFill>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en-US" altLang="zh-CN" sz="2800" b="1" kern="100" dirty="0">
                <a:latin typeface="SimHei" panose="02010609060101010101" pitchFamily="49" charset="-122"/>
                <a:ea typeface="SimSun" panose="02010600030101010101" pitchFamily="2" charset="-122"/>
                <a:cs typeface="Times New Roman" panose="02020603050405020304" pitchFamily="18" charset="0"/>
              </a:rPr>
              <a:t> </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spcAft>
                <a:spcPts val="0"/>
              </a:spcAft>
            </a:pPr>
            <a:r>
              <a:rPr lang="zh-CN" altLang="zh-CN" sz="2800" b="1" kern="100" dirty="0">
                <a:latin typeface="Calibri" panose="020F0502020204030204" pitchFamily="34" charset="0"/>
                <a:ea typeface="SimHei" panose="02010609060101010101" pitchFamily="49" charset="-122"/>
                <a:cs typeface="Times New Roman" panose="02020603050405020304" pitchFamily="18" charset="0"/>
              </a:rPr>
              <a:t>穆斯林认为：所有发生在耶稣身上的事，都被当年的犹太人，基督徒误解并错传信息。穆斯林中有个共同的传说：耶稣没有钉死在十字架上！古兰经上面的经文，就这点是说的得很清楚了。「他们没有杀死他，也没有把他钉死在十字架上，但他们不明白这件事的真相。为尔撒而争论的人，对于他的被杀害，确是在迷惑之中」。</a:t>
            </a:r>
            <a:endParaRPr lang="zh-CN" altLang="zh-CN" sz="2800" kern="1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7581219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extBox 1"/>
          <p:cNvSpPr txBox="1">
            <a:spLocks noChangeArrowheads="1"/>
          </p:cNvSpPr>
          <p:nvPr/>
        </p:nvSpPr>
        <p:spPr bwMode="auto">
          <a:xfrm>
            <a:off x="0" y="1"/>
            <a:ext cx="12192000"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b="1" dirty="0">
                <a:solidFill>
                  <a:srgbClr val="FF0000"/>
                </a:solidFill>
                <a:latin typeface="Microsoft JhengHei" panose="020B0604030504040204" pitchFamily="34" charset="-120"/>
                <a:ea typeface="Microsoft JhengHei" panose="020B0604030504040204" pitchFamily="34" charset="-120"/>
              </a:rPr>
              <a:t>5.3 </a:t>
            </a:r>
            <a:r>
              <a:rPr lang="zh-CN" altLang="en-US" b="1" dirty="0">
                <a:solidFill>
                  <a:srgbClr val="FF0000"/>
                </a:solidFill>
                <a:latin typeface="Microsoft JhengHei" panose="020B0604030504040204" pitchFamily="34" charset="-120"/>
                <a:ea typeface="Microsoft JhengHei" panose="020B0604030504040204" pitchFamily="34" charset="-120"/>
              </a:rPr>
              <a:t>兽的印记包含了什么？</a:t>
            </a:r>
            <a:endParaRPr lang="en-US" altLang="zh-CN"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b="1" dirty="0">
                <a:latin typeface="Microsoft JhengHei" panose="020B0604030504040204" pitchFamily="34" charset="-120"/>
                <a:ea typeface="Microsoft JhengHei" panose="020B0604030504040204" pitchFamily="34" charset="-120"/>
              </a:rPr>
              <a:t>兽的印记还包含了一种永久放置入人的额头或右手上，能发出电波的物件（</a:t>
            </a:r>
            <a:r>
              <a:rPr lang="en-US" altLang="zh-CN" b="1" dirty="0" err="1">
                <a:latin typeface="Microsoft JhengHei" panose="020B0604030504040204" pitchFamily="34" charset="-120"/>
                <a:ea typeface="Microsoft JhengHei" panose="020B0604030504040204" pitchFamily="34" charset="-120"/>
              </a:rPr>
              <a:t>vedichip</a:t>
            </a:r>
            <a:r>
              <a:rPr lang="en-US" altLang="zh-CN" b="1" dirty="0">
                <a:latin typeface="Microsoft JhengHei" panose="020B0604030504040204" pitchFamily="34" charset="-120"/>
                <a:ea typeface="Microsoft JhengHei" panose="020B0604030504040204" pitchFamily="34" charset="-120"/>
              </a:rPr>
              <a:t>)</a:t>
            </a:r>
            <a:r>
              <a:rPr lang="zh-CN" altLang="en-US" b="1" dirty="0">
                <a:latin typeface="Microsoft JhengHei" panose="020B0604030504040204" pitchFamily="34" charset="-120"/>
                <a:ea typeface="Microsoft JhengHei" panose="020B0604030504040204" pitchFamily="34" charset="-120"/>
              </a:rPr>
              <a:t>，它也包含了字母和符号的组合。兽的印记将被放置在选择接受兽的宗教，新的世界文化，次序，经济制度的人。末世的时候，当地，海，河，空，（第</a:t>
            </a:r>
            <a:r>
              <a:rPr lang="en-US" altLang="zh-CN" b="1" dirty="0">
                <a:latin typeface="Microsoft JhengHei" panose="020B0604030504040204" pitchFamily="34" charset="-120"/>
                <a:ea typeface="Microsoft JhengHei" panose="020B0604030504040204" pitchFamily="34" charset="-120"/>
              </a:rPr>
              <a:t>1</a:t>
            </a:r>
            <a:r>
              <a:rPr lang="zh-CN" altLang="en-US" b="1" dirty="0">
                <a:latin typeface="Microsoft JhengHei" panose="020B0604030504040204" pitchFamily="34" charset="-120"/>
                <a:ea typeface="Microsoft JhengHei" panose="020B0604030504040204" pitchFamily="34" charset="-120"/>
              </a:rPr>
              <a:t>号至第</a:t>
            </a:r>
            <a:r>
              <a:rPr lang="en-US" altLang="zh-CN" b="1" dirty="0">
                <a:latin typeface="Microsoft JhengHei" panose="020B0604030504040204" pitchFamily="34" charset="-120"/>
                <a:ea typeface="Microsoft JhengHei" panose="020B0604030504040204" pitchFamily="34" charset="-120"/>
              </a:rPr>
              <a:t>4</a:t>
            </a:r>
            <a:r>
              <a:rPr lang="zh-CN" altLang="en-US" b="1" dirty="0">
                <a:latin typeface="Microsoft JhengHei" panose="020B0604030504040204" pitchFamily="34" charset="-120"/>
                <a:ea typeface="Microsoft JhengHei" panose="020B0604030504040204" pitchFamily="34" charset="-120"/>
              </a:rPr>
              <a:t>号的灾；第</a:t>
            </a:r>
            <a:r>
              <a:rPr lang="en-US" altLang="zh-CN" b="1" dirty="0">
                <a:latin typeface="Microsoft JhengHei" panose="020B0604030504040204" pitchFamily="34" charset="-120"/>
                <a:ea typeface="Microsoft JhengHei" panose="020B0604030504040204" pitchFamily="34" charset="-120"/>
              </a:rPr>
              <a:t>1</a:t>
            </a:r>
            <a:r>
              <a:rPr lang="zh-CN" altLang="en-US" b="1" dirty="0">
                <a:latin typeface="Microsoft JhengHei" panose="020B0604030504040204" pitchFamily="34" charset="-120"/>
                <a:ea typeface="Microsoft JhengHei" panose="020B0604030504040204" pitchFamily="34" charset="-120"/>
              </a:rPr>
              <a:t>碗至第</a:t>
            </a:r>
            <a:r>
              <a:rPr lang="en-US" altLang="zh-CN" b="1" dirty="0">
                <a:latin typeface="Microsoft JhengHei" panose="020B0604030504040204" pitchFamily="34" charset="-120"/>
                <a:ea typeface="Microsoft JhengHei" panose="020B0604030504040204" pitchFamily="34" charset="-120"/>
              </a:rPr>
              <a:t>4</a:t>
            </a:r>
            <a:r>
              <a:rPr lang="zh-CN" altLang="en-US" b="1" dirty="0">
                <a:latin typeface="Microsoft JhengHei" panose="020B0604030504040204" pitchFamily="34" charset="-120"/>
                <a:ea typeface="Microsoft JhengHei" panose="020B0604030504040204" pitchFamily="34" charset="-120"/>
              </a:rPr>
              <a:t>碗的灾）全面达到污染，地球的资源告急的灾况下；人类会被强制接受分配，若有人拒绝这个系统和标志，将无法自由买卖，被限制甚至杀害。</a:t>
            </a:r>
            <a:endParaRPr lang="en-US" altLang="zh-CN"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b="1" dirty="0">
                <a:latin typeface="Microsoft JhengHei" panose="020B0604030504040204" pitchFamily="34" charset="-120"/>
                <a:ea typeface="Microsoft JhengHei" panose="020B0604030504040204" pitchFamily="34" charset="-120"/>
              </a:rPr>
              <a:t>末世时刻，敌基督会要求人们接受兽的印记。这会是一个电波芯片，可以植入在人的额头或右手属兽国度的标记。该晶片</a:t>
            </a:r>
            <a:r>
              <a:rPr lang="en-US" altLang="zh-CN" b="1" dirty="0" err="1">
                <a:latin typeface="Microsoft JhengHei" panose="020B0604030504040204" pitchFamily="34" charset="-120"/>
                <a:ea typeface="Microsoft JhengHei" panose="020B0604030504040204" pitchFamily="34" charset="-120"/>
              </a:rPr>
              <a:t>VeriChip</a:t>
            </a:r>
            <a:r>
              <a:rPr lang="zh-CN" altLang="en-US" b="1" dirty="0">
                <a:latin typeface="Microsoft JhengHei" panose="020B0604030504040204" pitchFamily="34" charset="-120"/>
                <a:ea typeface="Microsoft JhengHei" panose="020B0604030504040204" pitchFamily="34" charset="-120"/>
              </a:rPr>
              <a:t>是一个极小有射频识别的装置。它有一个标识号，能用体温发电，目前它只有米粒般大小的尺寸。</a:t>
            </a:r>
            <a:endParaRPr lang="en-MY" altLang="zh-CN"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MY" altLang="zh-CN"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b="1" dirty="0">
                <a:latin typeface="Microsoft JhengHei" panose="020B0604030504040204" pitchFamily="34" charset="-120"/>
                <a:ea typeface="Microsoft JhengHei" panose="020B0604030504040204" pitchFamily="34" charset="-120"/>
              </a:rPr>
              <a:t>现今在一些国家已经开始用在的医疗信息使用。就其设置而言，目前该芯片还不是兽的印记。末世敌基督出来来了之后，兽的印记将会设置为更精准的工具。</a:t>
            </a:r>
          </a:p>
        </p:txBody>
      </p:sp>
      <p:sp>
        <p:nvSpPr>
          <p:cNvPr id="110595"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AF41AE77-5FF6-4E02-B065-63BFBE4F9418}"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90</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406411276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图片 1" descr="http://media5.picsearch.com/is?QQmNkyOvcVlpsTQqfCjycf-Al2G9Hmoz7VOfbc-PXo0&amp;height=1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4" y="19050"/>
            <a:ext cx="3557587"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619" name="图片 2" descr="http://media1.picsearch.com/is?u1t6SjfrDOc7cb2tXR4yr5VzS1Xpqg1--vnGPWUmtQw&amp;height=2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33338"/>
            <a:ext cx="3429000" cy="23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620" name="TextBox 3"/>
          <p:cNvSpPr txBox="1">
            <a:spLocks noChangeArrowheads="1"/>
          </p:cNvSpPr>
          <p:nvPr/>
        </p:nvSpPr>
        <p:spPr bwMode="auto">
          <a:xfrm>
            <a:off x="1547814" y="2362200"/>
            <a:ext cx="9805986"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dirty="0">
                <a:latin typeface="Microsoft JhengHei" panose="020B0604030504040204" pitchFamily="34" charset="-120"/>
                <a:ea typeface="Microsoft JhengHei" panose="020B0604030504040204" pitchFamily="34" charset="-120"/>
              </a:rPr>
              <a:t>末世时刻，全球落难，需要推出一个新的世界次序，敌基督乘机而进入掌控。</a:t>
            </a:r>
            <a:r>
              <a:rPr lang="zh-CN" altLang="en-US" sz="3200" b="1" dirty="0">
                <a:solidFill>
                  <a:srgbClr val="009900"/>
                </a:solidFill>
                <a:latin typeface="Microsoft JhengHei" panose="020B0604030504040204" pitchFamily="34" charset="-120"/>
                <a:ea typeface="Microsoft JhengHei" panose="020B0604030504040204" pitchFamily="34" charset="-120"/>
              </a:rPr>
              <a:t>启</a:t>
            </a:r>
            <a:r>
              <a:rPr lang="en-US" altLang="zh-CN" sz="3200" b="1" dirty="0">
                <a:solidFill>
                  <a:srgbClr val="009900"/>
                </a:solidFill>
                <a:latin typeface="Microsoft JhengHei" panose="020B0604030504040204" pitchFamily="34" charset="-120"/>
                <a:ea typeface="Microsoft JhengHei" panose="020B0604030504040204" pitchFamily="34" charset="-120"/>
              </a:rPr>
              <a:t>13</a:t>
            </a:r>
            <a:r>
              <a:rPr lang="zh-CN" altLang="en-US" sz="3200" b="1" dirty="0">
                <a:solidFill>
                  <a:srgbClr val="009900"/>
                </a:solidFill>
                <a:latin typeface="Microsoft JhengHei" panose="020B0604030504040204" pitchFamily="34" charset="-120"/>
                <a:ea typeface="Microsoft JhengHei" panose="020B0604030504040204" pitchFamily="34" charset="-120"/>
              </a:rPr>
              <a:t>：</a:t>
            </a:r>
            <a:r>
              <a:rPr lang="en-US" altLang="zh-CN" sz="3200" b="1" dirty="0">
                <a:solidFill>
                  <a:srgbClr val="009900"/>
                </a:solidFill>
                <a:latin typeface="Microsoft JhengHei" panose="020B0604030504040204" pitchFamily="34" charset="-120"/>
                <a:ea typeface="Microsoft JhengHei" panose="020B0604030504040204" pitchFamily="34" charset="-120"/>
              </a:rPr>
              <a:t>4</a:t>
            </a:r>
            <a:r>
              <a:rPr lang="zh-CN" altLang="en-US" sz="3200" b="1" dirty="0">
                <a:solidFill>
                  <a:srgbClr val="009900"/>
                </a:solidFill>
                <a:latin typeface="Microsoft JhengHei" panose="020B0604030504040204" pitchFamily="34" charset="-120"/>
                <a:ea typeface="Microsoft JhengHei" panose="020B0604030504040204" pitchFamily="34" charset="-120"/>
              </a:rPr>
              <a:t>说龙（撒旦）藉着光明会，把一切都预备好，就交给兽敌基督</a:t>
            </a:r>
            <a:r>
              <a:rPr lang="zh-CN" altLang="en-US" sz="3200" b="1" dirty="0">
                <a:latin typeface="Microsoft JhengHei" panose="020B0604030504040204" pitchFamily="34" charset="-120"/>
                <a:ea typeface="Microsoft JhengHei" panose="020B0604030504040204" pitchFamily="34" charset="-120"/>
              </a:rPr>
              <a:t>。</a:t>
            </a:r>
            <a:endParaRPr lang="en-MY"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MY" altLang="zh-CN" sz="32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3200" b="1" dirty="0">
                <a:latin typeface="Microsoft JhengHei" panose="020B0604030504040204" pitchFamily="34" charset="-120"/>
                <a:ea typeface="Microsoft JhengHei" panose="020B0604030504040204" pitchFamily="34" charset="-120"/>
              </a:rPr>
              <a:t>敌基督将推出一个新的世界持续，并成功占据全世界的金融和贸易体系。那些不服从敌基督宗教和其社会制度，（经济，宗教，社会，文化，法制）的人，将无法有效生活。</a:t>
            </a:r>
          </a:p>
        </p:txBody>
      </p:sp>
      <p:sp>
        <p:nvSpPr>
          <p:cNvPr id="111621" name="灯片编号占位符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354DC917-4F36-49B4-B302-C098DB8F28F7}"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91</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251057572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2192000" cy="6555641"/>
          </a:xfrm>
          <a:prstGeom prst="rect">
            <a:avLst/>
          </a:prstGeom>
          <a:noFill/>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1" dirty="0">
                <a:latin typeface="SimHei" panose="02010609060101010101" pitchFamily="49" charset="-122"/>
                <a:ea typeface="SimHei" panose="02010609060101010101" pitchFamily="49" charset="-122"/>
              </a:rPr>
              <a:t>在伊斯兰里也有一个启示，说到伊教的末世领袖马帝，被说成将来，他的神要让他对这个世界，进行呼风唤雨，支配地上一切的资源和买卖：</a:t>
            </a:r>
            <a:endParaRPr lang="en-US" altLang="zh-CN" sz="2800" b="1" dirty="0">
              <a:latin typeface="SimHei" panose="02010609060101010101" pitchFamily="49" charset="-122"/>
              <a:ea typeface="SimHei" panose="02010609060101010101" pitchFamily="49" charset="-122"/>
            </a:endParaRPr>
          </a:p>
          <a:p>
            <a:pPr eaLnBrk="1" hangingPunct="1">
              <a:defRPr/>
            </a:pPr>
            <a:endParaRPr lang="en-US" altLang="zh-CN" sz="2800" b="1" dirty="0">
              <a:latin typeface="SimHei" panose="02010609060101010101" pitchFamily="49" charset="-122"/>
              <a:ea typeface="SimHei" panose="02010609060101010101" pitchFamily="49" charset="-122"/>
            </a:endParaRPr>
          </a:p>
          <a:p>
            <a:pPr eaLnBrk="1" hangingPunct="1">
              <a:defRPr/>
            </a:pPr>
            <a:r>
              <a:rPr lang="zh-CN" altLang="en-US" sz="2800" b="1" dirty="0">
                <a:effectLst>
                  <a:outerShdw blurRad="38100" dist="38100" dir="2700000" algn="tl">
                    <a:srgbClr val="FFFFFF"/>
                  </a:outerShdw>
                </a:effectLst>
                <a:latin typeface="SimHei" panose="02010609060101010101" pitchFamily="49" charset="-122"/>
                <a:ea typeface="SimHei" panose="02010609060101010101" pitchFamily="49" charset="-122"/>
              </a:rPr>
              <a:t>穆氏曾说</a:t>
            </a:r>
            <a:r>
              <a:rPr lang="zh-CN" altLang="en-US" sz="2800" b="1" dirty="0">
                <a:latin typeface="SimHei" panose="02010609060101010101" pitchFamily="49" charset="-122"/>
                <a:ea typeface="SimHei" panose="02010609060101010101" pitchFamily="49" charset="-122"/>
              </a:rPr>
              <a:t>：  “</a:t>
            </a:r>
            <a:r>
              <a:rPr lang="zh-CN" altLang="en-US" sz="2800" b="1" dirty="0">
                <a:solidFill>
                  <a:srgbClr val="008000"/>
                </a:solidFill>
                <a:latin typeface="SimHei" panose="02010609060101010101" pitchFamily="49" charset="-122"/>
                <a:ea typeface="SimHei" panose="02010609060101010101" pitchFamily="49" charset="-122"/>
              </a:rPr>
              <a:t>在我的乌玛（</a:t>
            </a:r>
            <a:r>
              <a:rPr lang="en-US" altLang="zh-CN" sz="2800" b="1" dirty="0" err="1">
                <a:solidFill>
                  <a:srgbClr val="008000"/>
                </a:solidFill>
                <a:latin typeface="SimHei" panose="02010609060101010101" pitchFamily="49" charset="-122"/>
                <a:ea typeface="SimHei" panose="02010609060101010101" pitchFamily="49" charset="-122"/>
              </a:rPr>
              <a:t>Ummah</a:t>
            </a:r>
            <a:r>
              <a:rPr lang="zh-CN" altLang="en-US" sz="2800" b="1" dirty="0">
                <a:solidFill>
                  <a:srgbClr val="008000"/>
                </a:solidFill>
                <a:latin typeface="SimHei" panose="02010609060101010101" pitchFamily="49" charset="-122"/>
                <a:ea typeface="SimHei" panose="02010609060101010101" pitchFamily="49" charset="-122"/>
              </a:rPr>
              <a:t>，伊教总体）的最后的日子里，马帝将会显现。安拉将赋予他驾驭风雨的大能，地上将有丰收。他将大量地施舍财富；牛羊也将成群，乌玛将会越来越强大和荣耀</a:t>
            </a:r>
            <a:r>
              <a:rPr lang="en-US" altLang="zh-CN" sz="2800" b="1" dirty="0">
                <a:solidFill>
                  <a:srgbClr val="008000"/>
                </a:solidFill>
                <a:latin typeface="SimHei" panose="02010609060101010101" pitchFamily="49" charset="-122"/>
                <a:ea typeface="SimHei" panose="02010609060101010101" pitchFamily="49" charset="-122"/>
              </a:rPr>
              <a:t>…</a:t>
            </a:r>
            <a:r>
              <a:rPr lang="zh-CN" altLang="en-US" sz="2800" b="1" dirty="0">
                <a:solidFill>
                  <a:srgbClr val="008000"/>
                </a:solidFill>
                <a:latin typeface="SimHei" panose="02010609060101010101" pitchFamily="49" charset="-122"/>
                <a:ea typeface="SimHei" panose="02010609060101010101" pitchFamily="49" charset="-122"/>
              </a:rPr>
              <a:t>在那些年月里，我的社群将享受前所未有的幸福时光，财富将临到每一个人。有人会说：「马帝，请赐予我吧！」，马帝就会说，「拿去吧。」</a:t>
            </a:r>
            <a:endParaRPr lang="en-US" altLang="zh-CN" sz="2800" b="1" dirty="0">
              <a:solidFill>
                <a:srgbClr val="008000"/>
              </a:solidFill>
              <a:latin typeface="SimHei" panose="02010609060101010101" pitchFamily="49" charset="-122"/>
              <a:ea typeface="SimHei" panose="02010609060101010101" pitchFamily="49" charset="-122"/>
            </a:endParaRPr>
          </a:p>
          <a:p>
            <a:pPr eaLnBrk="1" hangingPunct="1">
              <a:lnSpc>
                <a:spcPct val="100000"/>
              </a:lnSpc>
              <a:spcBef>
                <a:spcPct val="0"/>
              </a:spcBef>
              <a:buFontTx/>
              <a:buNone/>
            </a:pPr>
            <a:endParaRPr lang="en-US" altLang="zh-CN" sz="2800" b="1" dirty="0">
              <a:solidFill>
                <a:srgbClr val="FF0000"/>
              </a:solidFill>
              <a:latin typeface="新宋体" panose="02010609030101010101" pitchFamily="49" charset="-122"/>
              <a:ea typeface="新宋体" panose="02010609030101010101" pitchFamily="49" charset="-122"/>
            </a:endParaRPr>
          </a:p>
          <a:p>
            <a:pPr eaLnBrk="1" hangingPunct="1">
              <a:lnSpc>
                <a:spcPct val="100000"/>
              </a:lnSpc>
              <a:spcBef>
                <a:spcPct val="0"/>
              </a:spcBef>
              <a:buFontTx/>
              <a:buNone/>
            </a:pPr>
            <a:r>
              <a:rPr lang="zh-CN" altLang="en-US" sz="2800" b="1" dirty="0">
                <a:solidFill>
                  <a:srgbClr val="FF0000"/>
                </a:solidFill>
                <a:latin typeface="SimHei" panose="02010609060101010101" pitchFamily="49" charset="-122"/>
                <a:ea typeface="SimHei" panose="02010609060101010101" pitchFamily="49" charset="-122"/>
              </a:rPr>
              <a:t>请留意发展中的伊斯兰银行制度</a:t>
            </a:r>
            <a:endParaRPr lang="en-US" altLang="zh-CN" sz="2800" b="1" dirty="0">
              <a:solidFill>
                <a:srgbClr val="FF0000"/>
              </a:solidFill>
              <a:latin typeface="SimHei" panose="02010609060101010101" pitchFamily="49" charset="-122"/>
              <a:ea typeface="SimHei" panose="02010609060101010101" pitchFamily="49" charset="-122"/>
            </a:endParaRPr>
          </a:p>
          <a:p>
            <a:pPr eaLnBrk="1" hangingPunct="1">
              <a:lnSpc>
                <a:spcPct val="100000"/>
              </a:lnSpc>
              <a:spcBef>
                <a:spcPct val="0"/>
              </a:spcBef>
              <a:buFontTx/>
              <a:buNone/>
            </a:pPr>
            <a:r>
              <a:rPr lang="zh-CN" altLang="en-US" sz="2800" b="1" dirty="0">
                <a:latin typeface="SimHei" panose="02010609060101010101" pitchFamily="49" charset="-122"/>
                <a:ea typeface="SimHei" panose="02010609060101010101" pitchFamily="49" charset="-122"/>
              </a:rPr>
              <a:t>伊斯兰银行不是按照传统商业银行模式，而是根据古兰经教义来运营管理。 伊斯兰银行还设立了与董事会平级的“古兰经教义监管委员会（</a:t>
            </a:r>
            <a:r>
              <a:rPr lang="en-US" altLang="zh-CN" sz="2800" b="1" dirty="0">
                <a:latin typeface="SimHei" panose="02010609060101010101" pitchFamily="49" charset="-122"/>
                <a:ea typeface="SimHei" panose="02010609060101010101" pitchFamily="49" charset="-122"/>
              </a:rPr>
              <a:t>Sharia Supervisory Board</a:t>
            </a:r>
            <a:r>
              <a:rPr lang="zh-CN" altLang="en-US" sz="2800" b="1" dirty="0">
                <a:latin typeface="SimHei" panose="02010609060101010101" pitchFamily="49" charset="-122"/>
                <a:ea typeface="SimHei" panose="02010609060101010101" pitchFamily="49" charset="-122"/>
              </a:rPr>
              <a:t>）”，该委员会通常由三个以上精通伊斯兰司法的专家组成，作用是监督银行的经营活动需符合伊斯兰教义。同时，伊斯兰银行的掌管者也必须是熟知古兰经教义的穆斯林教徒。非穆斯林无法经营该银行</a:t>
            </a:r>
            <a:endParaRPr lang="en-US" altLang="zh-CN" sz="2800" b="1" dirty="0">
              <a:latin typeface="SimHei" panose="02010609060101010101" pitchFamily="49" charset="-122"/>
              <a:ea typeface="SimHei" panose="02010609060101010101" pitchFamily="49" charset="-122"/>
            </a:endParaRPr>
          </a:p>
        </p:txBody>
      </p:sp>
      <p:sp>
        <p:nvSpPr>
          <p:cNvPr id="112643"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F203C45E-C43E-4BC6-AB83-BD24DA6D4DE6}"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92</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60112347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10668000" cy="6463308"/>
          </a:xfrm>
          <a:prstGeom prst="rect">
            <a:avLst/>
          </a:prstGeom>
          <a:noFill/>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en-US" altLang="zh-CN" sz="3000" b="1" dirty="0">
                <a:solidFill>
                  <a:srgbClr val="FF0000"/>
                </a:solidFill>
                <a:latin typeface="Microsoft JhengHei" panose="020B0604030504040204" pitchFamily="34" charset="-120"/>
                <a:ea typeface="Microsoft JhengHei" panose="020B0604030504040204" pitchFamily="34" charset="-120"/>
              </a:rPr>
              <a:t>6.</a:t>
            </a:r>
            <a:r>
              <a:rPr lang="zh-CN" altLang="en-US" sz="3000" b="1" dirty="0">
                <a:solidFill>
                  <a:srgbClr val="FF0000"/>
                </a:solidFill>
                <a:latin typeface="Microsoft JhengHei" panose="020B0604030504040204" pitchFamily="34" charset="-120"/>
                <a:ea typeface="Microsoft JhengHei" panose="020B0604030504040204" pitchFamily="34" charset="-120"/>
              </a:rPr>
              <a:t>敌基督灵意国度的浮现</a:t>
            </a:r>
            <a:endParaRPr lang="en-US" altLang="zh-CN" sz="3000" b="1" dirty="0">
              <a:solidFill>
                <a:srgbClr val="FF0000"/>
              </a:solidFill>
              <a:latin typeface="Microsoft JhengHei" panose="020B0604030504040204" pitchFamily="34" charset="-120"/>
              <a:ea typeface="Microsoft JhengHei" panose="020B0604030504040204" pitchFamily="34" charset="-120"/>
            </a:endParaRPr>
          </a:p>
          <a:p>
            <a:pPr eaLnBrk="1" hangingPunct="1">
              <a:defRPr/>
            </a:pPr>
            <a:endParaRPr lang="en-US" altLang="zh-CN" sz="3000" b="1" dirty="0">
              <a:solidFill>
                <a:srgbClr val="FF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70</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年前</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穆斯林</a:t>
            </a:r>
            <a:r>
              <a:rPr lang="en-US"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四亿信徒。</a:t>
            </a:r>
            <a:endPar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2014</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十六亿。</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穆斯林居多</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40%</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国家已</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有</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63</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个。</a:t>
            </a:r>
            <a:endParaRPr lang="en-US"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若照目前的发展，到了</a:t>
            </a:r>
            <a:r>
              <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20</a:t>
            </a:r>
            <a:r>
              <a:rPr lang="en-US" altLang="zh-TW"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60</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年，</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约</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有一半的人类</a:t>
            </a:r>
            <a:r>
              <a:rPr lang="zh-TW"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，将</a:t>
            </a:r>
            <a:r>
              <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诞生于穆斯林家庭。 </a:t>
            </a:r>
            <a:endPar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spcBef>
                <a:spcPct val="50000"/>
              </a:spcBef>
              <a:defRPr/>
            </a:pPr>
            <a:endParaRPr lang="en-US" altLang="zh-CN"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TW" altLang="en-US" sz="3000" b="1" dirty="0">
                <a:solidFill>
                  <a:srgbClr val="FF0000"/>
                </a:solidFill>
                <a:latin typeface="Microsoft JhengHei" panose="020B0604030504040204" pitchFamily="34" charset="-120"/>
                <a:ea typeface="Microsoft JhengHei" panose="020B0604030504040204" pitchFamily="34" charset="-120"/>
              </a:rPr>
              <a:t>历史统计数字告诉我们：</a:t>
            </a:r>
            <a:endParaRPr lang="en-US" altLang="zh-TW" sz="30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TW" altLang="en-US" sz="3000" b="1" dirty="0">
                <a:latin typeface="Microsoft JhengHei" panose="020B0604030504040204" pitchFamily="34" charset="-120"/>
                <a:ea typeface="Microsoft JhengHei" panose="020B0604030504040204" pitchFamily="34" charset="-120"/>
              </a:rPr>
              <a:t>一个民族的文化继续下去，在</a:t>
            </a:r>
            <a:r>
              <a:rPr lang="en-US" altLang="zh-TW" sz="3000" b="1" dirty="0">
                <a:latin typeface="Microsoft JhengHei" panose="020B0604030504040204" pitchFamily="34" charset="-120"/>
                <a:ea typeface="Microsoft JhengHei" panose="020B0604030504040204" pitchFamily="34" charset="-120"/>
                <a:cs typeface="華康中黑體"/>
              </a:rPr>
              <a:t>25</a:t>
            </a:r>
            <a:r>
              <a:rPr lang="zh-TW" altLang="en-US" sz="3000" b="1" dirty="0">
                <a:latin typeface="Microsoft JhengHei" panose="020B0604030504040204" pitchFamily="34" charset="-120"/>
                <a:ea typeface="Microsoft JhengHei" panose="020B0604030504040204" pitchFamily="34" charset="-120"/>
              </a:rPr>
              <a:t>年里，每个家庭须生养</a:t>
            </a:r>
            <a:r>
              <a:rPr lang="en-US" altLang="zh-TW" sz="3000" b="1" dirty="0">
                <a:latin typeface="Microsoft JhengHei" panose="020B0604030504040204" pitchFamily="34" charset="-120"/>
                <a:ea typeface="Microsoft JhengHei" panose="020B0604030504040204" pitchFamily="34" charset="-120"/>
                <a:cs typeface="華康中黑體"/>
              </a:rPr>
              <a:t>2.11</a:t>
            </a:r>
            <a:r>
              <a:rPr lang="zh-TW" altLang="en-US" sz="3000" b="1" dirty="0">
                <a:latin typeface="Microsoft JhengHei" panose="020B0604030504040204" pitchFamily="34" charset="-120"/>
                <a:ea typeface="Microsoft JhengHei" panose="020B0604030504040204" pitchFamily="34" charset="-120"/>
              </a:rPr>
              <a:t>个孩子</a:t>
            </a:r>
            <a:r>
              <a:rPr lang="en-US" altLang="zh-TW" sz="3000" b="1" dirty="0">
                <a:latin typeface="Microsoft JhengHei" panose="020B0604030504040204" pitchFamily="34" charset="-120"/>
                <a:ea typeface="Microsoft JhengHei" panose="020B0604030504040204" pitchFamily="34" charset="-120"/>
              </a:rPr>
              <a:t>. </a:t>
            </a:r>
            <a:r>
              <a:rPr lang="zh-TW" altLang="en-US" sz="3000" b="1" dirty="0">
                <a:latin typeface="Microsoft JhengHei" panose="020B0604030504040204" pitchFamily="34" charset="-120"/>
                <a:ea typeface="Microsoft JhengHei" panose="020B0604030504040204" pitchFamily="34" charset="-120"/>
              </a:rPr>
              <a:t>这是最少的维持生育数字</a:t>
            </a:r>
            <a:endParaRPr lang="zh-CN" altLang="en-US" sz="3000" b="1" dirty="0">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endParaRPr lang="en-US" altLang="zh-CN" dirty="0">
              <a:solidFill>
                <a:srgbClr val="FF0000"/>
              </a:solidFill>
              <a:effectLst>
                <a:outerShdw blurRad="38100" dist="38100" dir="2700000" algn="tl">
                  <a:srgbClr val="000000"/>
                </a:outerShdw>
              </a:effectLst>
            </a:endParaRPr>
          </a:p>
          <a:p>
            <a:pPr eaLnBrk="1" hangingPunct="1">
              <a:defRPr/>
            </a:pPr>
            <a:endParaRPr lang="en-US" altLang="zh-CN" dirty="0">
              <a:solidFill>
                <a:srgbClr val="FF0000"/>
              </a:solidFill>
              <a:effectLst>
                <a:outerShdw blurRad="38100" dist="38100" dir="2700000" algn="tl">
                  <a:srgbClr val="000000"/>
                </a:outerShdw>
              </a:effectLst>
            </a:endParaRPr>
          </a:p>
          <a:p>
            <a:pPr eaLnBrk="1" hangingPunct="1">
              <a:defRPr/>
            </a:pPr>
            <a:endParaRPr lang="zh-CN" altLang="en-US" dirty="0">
              <a:effectLst>
                <a:outerShdw blurRad="38100" dist="38100" dir="2700000" algn="tl">
                  <a:srgbClr val="FFFFFF"/>
                </a:outerShdw>
              </a:effectLst>
            </a:endParaRPr>
          </a:p>
        </p:txBody>
      </p:sp>
      <p:sp>
        <p:nvSpPr>
          <p:cNvPr id="11469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94A3761A-6A07-45C1-BD09-EB7F84B2451A}"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93</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304691284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Box 1"/>
          <p:cNvSpPr txBox="1">
            <a:spLocks noChangeArrowheads="1"/>
          </p:cNvSpPr>
          <p:nvPr/>
        </p:nvSpPr>
        <p:spPr bwMode="auto">
          <a:xfrm>
            <a:off x="1881188" y="504528"/>
            <a:ext cx="9144000"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TW" altLang="en-US" sz="2800" b="1" dirty="0">
                <a:effectLst>
                  <a:outerShdw blurRad="38100" dist="38100" dir="2700000" algn="tl">
                    <a:srgbClr val="FFFFFF"/>
                  </a:outerShdw>
                </a:effectLst>
                <a:latin typeface="经典特黑简" pitchFamily="49" charset="-122"/>
                <a:ea typeface="经典特黑简" pitchFamily="49" charset="-122"/>
              </a:rPr>
              <a:t>假设一对夫妇，只生育一个孩子，他们需要两个家庭，才能有一对结婚的孩子</a:t>
            </a:r>
            <a:r>
              <a:rPr lang="zh-CN" altLang="en-US" sz="2800" b="1" dirty="0">
                <a:effectLst>
                  <a:outerShdw blurRad="38100" dist="38100" dir="2700000" algn="tl">
                    <a:srgbClr val="FFFFFF"/>
                  </a:outerShdw>
                </a:effectLst>
                <a:latin typeface="经典特黑简" pitchFamily="49" charset="-122"/>
                <a:ea typeface="经典特黑简" pitchFamily="49" charset="-122"/>
              </a:rPr>
              <a:t>。</a:t>
            </a:r>
            <a:endParaRPr lang="en-US" altLang="zh-TW" sz="2800" b="1" dirty="0">
              <a:effectLst>
                <a:outerShdw blurRad="38100" dist="38100" dir="2700000" algn="tl">
                  <a:srgbClr val="FFFFFF"/>
                </a:outerShdw>
              </a:effectLst>
              <a:latin typeface="经典特黑简" pitchFamily="49" charset="-122"/>
              <a:ea typeface="经典特黑简" pitchFamily="49" charset="-122"/>
            </a:endParaRPr>
          </a:p>
          <a:p>
            <a:pPr eaLnBrk="1" hangingPunct="1">
              <a:defRPr/>
            </a:pPr>
            <a:r>
              <a:rPr lang="zh-TW" altLang="en-US" sz="2800" b="1" dirty="0">
                <a:effectLst>
                  <a:outerShdw blurRad="38100" dist="38100" dir="2700000" algn="tl">
                    <a:srgbClr val="FFFFFF"/>
                  </a:outerShdw>
                </a:effectLst>
                <a:latin typeface="经典特黑简" pitchFamily="49" charset="-122"/>
                <a:ea typeface="经典特黑简" pitchFamily="49" charset="-122"/>
              </a:rPr>
              <a:t>换言之：六个人，三对夫妇，经两代，才能得一个孙子</a:t>
            </a:r>
            <a:endParaRPr lang="en-US" altLang="zh-TW" sz="2800" b="1" dirty="0">
              <a:effectLst>
                <a:outerShdw blurRad="38100" dist="38100" dir="2700000" algn="tl">
                  <a:srgbClr val="FFFFFF"/>
                </a:outerShdw>
              </a:effectLst>
              <a:latin typeface="经典特黑简" pitchFamily="49" charset="-122"/>
              <a:ea typeface="经典特黑简" pitchFamily="49" charset="-122"/>
            </a:endParaRPr>
          </a:p>
          <a:p>
            <a:pPr eaLnBrk="1" hangingPunct="1">
              <a:defRPr/>
            </a:pPr>
            <a:r>
              <a:rPr lang="zh-TW" altLang="en-US" sz="3200" b="1" dirty="0">
                <a:effectLst>
                  <a:outerShdw blurRad="38100" dist="38100" dir="2700000" algn="tl">
                    <a:srgbClr val="FFFFFF"/>
                  </a:outerShdw>
                </a:effectLst>
                <a:latin typeface="经典特黑简" pitchFamily="49" charset="-122"/>
                <a:ea typeface="经典特黑简" pitchFamily="49" charset="-122"/>
              </a:rPr>
              <a:t>　　　　</a:t>
            </a:r>
            <a:endParaRPr lang="en-US" altLang="zh-TW" sz="3200" b="1" dirty="0">
              <a:effectLst>
                <a:outerShdw blurRad="38100" dist="38100" dir="2700000" algn="tl">
                  <a:srgbClr val="FFFFFF"/>
                </a:outerShdw>
              </a:effectLst>
              <a:latin typeface="经典特黑简" pitchFamily="49" charset="-122"/>
              <a:ea typeface="经典特黑简" pitchFamily="49" charset="-122"/>
            </a:endParaRPr>
          </a:p>
          <a:p>
            <a:pPr eaLnBrk="1" hangingPunct="1">
              <a:defRPr/>
            </a:pPr>
            <a:endParaRPr lang="en-SG" altLang="en-US" b="1" dirty="0">
              <a:effectLst>
                <a:outerShdw blurRad="38100" dist="38100" dir="2700000" algn="tl">
                  <a:srgbClr val="FFFFFF"/>
                </a:outerShdw>
              </a:effectLst>
              <a:latin typeface="经典特黑简" pitchFamily="49" charset="-122"/>
              <a:ea typeface="经典特黑简" pitchFamily="49" charset="-122"/>
            </a:endParaRPr>
          </a:p>
        </p:txBody>
      </p:sp>
      <p:sp>
        <p:nvSpPr>
          <p:cNvPr id="3" name="Smiley Face 2"/>
          <p:cNvSpPr/>
          <p:nvPr/>
        </p:nvSpPr>
        <p:spPr>
          <a:xfrm>
            <a:off x="2952750" y="2214563"/>
            <a:ext cx="914400" cy="914400"/>
          </a:xfrm>
          <a:prstGeom prst="smileyFac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b="1">
              <a:solidFill>
                <a:srgbClr val="FFFFFF"/>
              </a:solidFill>
              <a:effectLst>
                <a:outerShdw blurRad="38100" dist="38100" dir="2700000" algn="tl">
                  <a:srgbClr val="000000"/>
                </a:outerShdw>
              </a:effectLst>
              <a:ea typeface="新宋体" pitchFamily="49" charset="-122"/>
            </a:endParaRPr>
          </a:p>
        </p:txBody>
      </p:sp>
      <p:sp>
        <p:nvSpPr>
          <p:cNvPr id="4" name="Smiley Face 3"/>
          <p:cNvSpPr/>
          <p:nvPr/>
        </p:nvSpPr>
        <p:spPr>
          <a:xfrm>
            <a:off x="4095750" y="2214563"/>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b="1">
              <a:solidFill>
                <a:srgbClr val="FFFFFF"/>
              </a:solidFill>
              <a:effectLst>
                <a:outerShdw blurRad="38100" dist="38100" dir="2700000" algn="tl">
                  <a:srgbClr val="000000"/>
                </a:outerShdw>
              </a:effectLst>
              <a:ea typeface="新宋体" pitchFamily="49" charset="-122"/>
            </a:endParaRPr>
          </a:p>
        </p:txBody>
      </p:sp>
      <p:sp>
        <p:nvSpPr>
          <p:cNvPr id="5" name="Smiley Face 4"/>
          <p:cNvSpPr/>
          <p:nvPr/>
        </p:nvSpPr>
        <p:spPr>
          <a:xfrm>
            <a:off x="6453188" y="2214563"/>
            <a:ext cx="914400" cy="914400"/>
          </a:xfrm>
          <a:prstGeom prst="smileyFac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b="1">
              <a:solidFill>
                <a:srgbClr val="FFFFFF"/>
              </a:solidFill>
              <a:effectLst>
                <a:outerShdw blurRad="38100" dist="38100" dir="2700000" algn="tl">
                  <a:srgbClr val="000000"/>
                </a:outerShdw>
              </a:effectLst>
              <a:ea typeface="新宋体" pitchFamily="49" charset="-122"/>
            </a:endParaRPr>
          </a:p>
        </p:txBody>
      </p:sp>
      <p:sp>
        <p:nvSpPr>
          <p:cNvPr id="6" name="Smiley Face 5"/>
          <p:cNvSpPr/>
          <p:nvPr/>
        </p:nvSpPr>
        <p:spPr>
          <a:xfrm>
            <a:off x="7810500" y="2214563"/>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b="1">
              <a:solidFill>
                <a:srgbClr val="FFFFFF"/>
              </a:solidFill>
              <a:effectLst>
                <a:outerShdw blurRad="38100" dist="38100" dir="2700000" algn="tl">
                  <a:srgbClr val="000000"/>
                </a:outerShdw>
              </a:effectLst>
              <a:ea typeface="新宋体" pitchFamily="49" charset="-122"/>
            </a:endParaRPr>
          </a:p>
        </p:txBody>
      </p:sp>
      <p:sp>
        <p:nvSpPr>
          <p:cNvPr id="7" name="Smiley Face 6"/>
          <p:cNvSpPr/>
          <p:nvPr/>
        </p:nvSpPr>
        <p:spPr>
          <a:xfrm>
            <a:off x="7167563" y="3786188"/>
            <a:ext cx="914400" cy="914400"/>
          </a:xfrm>
          <a:prstGeom prst="smileyFace">
            <a:avLst/>
          </a:prstGeom>
          <a:solidFill>
            <a:schemeClr val="accent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b="1">
              <a:solidFill>
                <a:srgbClr val="FFFFFF"/>
              </a:solidFill>
              <a:effectLst>
                <a:outerShdw blurRad="38100" dist="38100" dir="2700000" algn="tl">
                  <a:srgbClr val="000000"/>
                </a:outerShdw>
              </a:effectLst>
              <a:ea typeface="新宋体" pitchFamily="49" charset="-122"/>
            </a:endParaRPr>
          </a:p>
        </p:txBody>
      </p:sp>
      <p:sp>
        <p:nvSpPr>
          <p:cNvPr id="8" name="Smiley Face 7"/>
          <p:cNvSpPr/>
          <p:nvPr/>
        </p:nvSpPr>
        <p:spPr>
          <a:xfrm>
            <a:off x="3595688" y="3714750"/>
            <a:ext cx="914400" cy="914400"/>
          </a:xfrm>
          <a:prstGeom prst="smileyFace">
            <a:avLst/>
          </a:prstGeom>
          <a:solidFill>
            <a:schemeClr val="accent4">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b="1">
              <a:solidFill>
                <a:srgbClr val="FFFFFF"/>
              </a:solidFill>
              <a:effectLst>
                <a:outerShdw blurRad="38100" dist="38100" dir="2700000" algn="tl">
                  <a:srgbClr val="000000"/>
                </a:outerShdw>
              </a:effectLst>
              <a:ea typeface="新宋体" pitchFamily="49" charset="-122"/>
            </a:endParaRPr>
          </a:p>
        </p:txBody>
      </p:sp>
      <p:sp>
        <p:nvSpPr>
          <p:cNvPr id="9" name="Smiley Face 8"/>
          <p:cNvSpPr/>
          <p:nvPr/>
        </p:nvSpPr>
        <p:spPr>
          <a:xfrm>
            <a:off x="5381625" y="5357813"/>
            <a:ext cx="914400" cy="914400"/>
          </a:xfrm>
          <a:prstGeom prst="smileyFace">
            <a:avLst/>
          </a:prstGeom>
          <a:solidFill>
            <a:schemeClr val="accent5"/>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b="1">
              <a:solidFill>
                <a:srgbClr val="FFFFFF"/>
              </a:solidFill>
              <a:effectLst>
                <a:outerShdw blurRad="38100" dist="38100" dir="2700000" algn="tl">
                  <a:srgbClr val="000000"/>
                </a:outerShdw>
              </a:effectLst>
              <a:ea typeface="新宋体" pitchFamily="49" charset="-122"/>
            </a:endParaRPr>
          </a:p>
        </p:txBody>
      </p:sp>
      <p:sp>
        <p:nvSpPr>
          <p:cNvPr id="48139" name="Slide Number Placeholder 9"/>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fld id="{DC290B37-809E-402F-AE04-5398CDB62593}" type="slidenum">
              <a:rPr lang="en-SG" altLang="zh-CN" b="1" smtClean="0">
                <a:solidFill>
                  <a:srgbClr val="898989"/>
                </a:solidFill>
                <a:effectLst>
                  <a:outerShdw blurRad="38100" dist="38100" dir="2700000" algn="tl">
                    <a:srgbClr val="000000"/>
                  </a:outerShdw>
                </a:effectLst>
                <a:ea typeface="SimHei" panose="02010609060101010101" pitchFamily="49" charset="-122"/>
              </a:rPr>
              <a:pPr eaLnBrk="1" hangingPunct="1">
                <a:defRPr/>
              </a:pPr>
              <a:t>94</a:t>
            </a:fld>
            <a:endParaRPr lang="en-SG" altLang="zh-CN" b="1">
              <a:solidFill>
                <a:srgbClr val="898989"/>
              </a:solidFill>
              <a:effectLst>
                <a:outerShdw blurRad="38100" dist="38100" dir="2700000" algn="tl">
                  <a:srgbClr val="000000"/>
                </a:outerShdw>
              </a:effectLst>
              <a:ea typeface="SimHei" panose="02010609060101010101" pitchFamily="49" charset="-122"/>
            </a:endParaRPr>
          </a:p>
        </p:txBody>
      </p:sp>
      <p:cxnSp>
        <p:nvCxnSpPr>
          <p:cNvPr id="13" name="Straight Connector 12"/>
          <p:cNvCxnSpPr/>
          <p:nvPr/>
        </p:nvCxnSpPr>
        <p:spPr>
          <a:xfrm>
            <a:off x="2309814" y="3429000"/>
            <a:ext cx="7519987" cy="0"/>
          </a:xfrm>
          <a:prstGeom prst="line">
            <a:avLst/>
          </a:prstGeom>
          <a:ln w="571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238376" y="4800600"/>
            <a:ext cx="7439025" cy="57150"/>
          </a:xfrm>
          <a:prstGeom prst="line">
            <a:avLst/>
          </a:prstGeom>
          <a:ln w="5715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502879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31CF9F1E-7BC1-4E90-B87C-E916EEE96AA2}" type="slidenum">
              <a:rPr lang="en-SG" altLang="zh-CN"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95</a:t>
            </a:fld>
            <a:endParaRPr lang="en-SG" altLang="zh-CN" sz="1200">
              <a:solidFill>
                <a:srgbClr val="898989"/>
              </a:solidFill>
              <a:latin typeface="Arial" panose="020B0604020202020204" pitchFamily="34" charset="0"/>
              <a:ea typeface="SimHei" panose="02010609060101010101" pitchFamily="49" charset="-122"/>
            </a:endParaRPr>
          </a:p>
        </p:txBody>
      </p:sp>
      <p:sp>
        <p:nvSpPr>
          <p:cNvPr id="117763" name="TextBox 3"/>
          <p:cNvSpPr txBox="1">
            <a:spLocks noChangeArrowheads="1"/>
          </p:cNvSpPr>
          <p:nvPr/>
        </p:nvSpPr>
        <p:spPr bwMode="auto">
          <a:xfrm>
            <a:off x="1524000" y="0"/>
            <a:ext cx="9144000" cy="113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TW" altLang="en-US" sz="3200">
                <a:latin typeface="華康圓體W7(P)-GB5"/>
                <a:ea typeface="華康圓體W7(P)-GB5"/>
                <a:cs typeface="華康圓體W7(P)-GB5"/>
              </a:rPr>
              <a:t>普世穆斯林家庭的生育率平均为</a:t>
            </a:r>
            <a:r>
              <a:rPr lang="en-US" altLang="zh-TW" sz="3200">
                <a:latin typeface="華康圓體W7(P)-GB5"/>
                <a:ea typeface="華康圓體W7(P)-GB5"/>
                <a:cs typeface="華康圓體W7(P)-GB5"/>
              </a:rPr>
              <a:t>: </a:t>
            </a:r>
            <a:r>
              <a:rPr lang="en-US" altLang="zh-TW" sz="3200">
                <a:solidFill>
                  <a:srgbClr val="C00000"/>
                </a:solidFill>
                <a:latin typeface="華康圓體W7(P)-GB5"/>
                <a:ea typeface="華康圓體W7(P)-GB5"/>
                <a:cs typeface="華康圓體W7(P)-GB5"/>
              </a:rPr>
              <a:t>5</a:t>
            </a:r>
            <a:r>
              <a:rPr lang="zh-TW" altLang="en-US" sz="3200">
                <a:solidFill>
                  <a:srgbClr val="C00000"/>
                </a:solidFill>
                <a:latin typeface="華康圓體W7(P)-GB5"/>
                <a:ea typeface="華康圓體W7(P)-GB5"/>
                <a:cs typeface="華康圓體W7(P)-GB5"/>
              </a:rPr>
              <a:t>至</a:t>
            </a:r>
            <a:r>
              <a:rPr lang="en-US" altLang="zh-TW" sz="3200">
                <a:solidFill>
                  <a:srgbClr val="C00000"/>
                </a:solidFill>
                <a:latin typeface="華康圓體W7(P)-GB5"/>
                <a:ea typeface="華康圓體W7(P)-GB5"/>
                <a:cs typeface="華康圓體W7(P)-GB5"/>
              </a:rPr>
              <a:t>7</a:t>
            </a:r>
            <a:r>
              <a:rPr lang="zh-TW" altLang="en-US" sz="3200">
                <a:solidFill>
                  <a:srgbClr val="C00000"/>
                </a:solidFill>
                <a:latin typeface="華康圓體W7(P)-GB5"/>
                <a:ea typeface="華康圓體W7(P)-GB5"/>
                <a:cs typeface="華康圓體W7(P)-GB5"/>
              </a:rPr>
              <a:t>个孩子</a:t>
            </a:r>
            <a:endParaRPr lang="en-US" altLang="zh-TW" sz="3200">
              <a:solidFill>
                <a:srgbClr val="C00000"/>
              </a:solidFill>
              <a:latin typeface="華康圓體W7(P)-GB5"/>
              <a:ea typeface="華康圓體W7(P)-GB5"/>
              <a:cs typeface="華康圓體W7(P)-GB5"/>
            </a:endParaRPr>
          </a:p>
          <a:p>
            <a:pPr eaLnBrk="1" hangingPunct="1">
              <a:lnSpc>
                <a:spcPct val="100000"/>
              </a:lnSpc>
              <a:spcBef>
                <a:spcPct val="0"/>
              </a:spcBef>
              <a:buFontTx/>
              <a:buNone/>
            </a:pPr>
            <a:endParaRPr lang="zh-CN" altLang="en-US" sz="1800">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endParaRPr lang="en-SG" altLang="en-US" sz="1800">
              <a:latin typeface="Times New Roman" panose="02020603050405020304" pitchFamily="18" charset="0"/>
              <a:ea typeface="SimHei" panose="02010609060101010101" pitchFamily="49" charset="-122"/>
            </a:endParaRPr>
          </a:p>
        </p:txBody>
      </p:sp>
      <p:sp>
        <p:nvSpPr>
          <p:cNvPr id="5" name="Smiley Face 4"/>
          <p:cNvSpPr/>
          <p:nvPr/>
        </p:nvSpPr>
        <p:spPr>
          <a:xfrm>
            <a:off x="4238625" y="642938"/>
            <a:ext cx="914400" cy="914400"/>
          </a:xfrm>
          <a:prstGeom prst="smileyFace">
            <a:avLst/>
          </a:prstGeom>
          <a:solidFill>
            <a:srgbClr val="00B05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00B050"/>
              </a:solidFill>
              <a:ea typeface="新宋体" pitchFamily="49" charset="-122"/>
            </a:endParaRPr>
          </a:p>
        </p:txBody>
      </p:sp>
      <p:sp>
        <p:nvSpPr>
          <p:cNvPr id="6" name="Smiley Face 5"/>
          <p:cNvSpPr/>
          <p:nvPr/>
        </p:nvSpPr>
        <p:spPr>
          <a:xfrm>
            <a:off x="5238750" y="571500"/>
            <a:ext cx="914400" cy="914400"/>
          </a:xfrm>
          <a:prstGeom prst="smileyFace">
            <a:avLst/>
          </a:prstGeom>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7" name="Smiley Face 6"/>
          <p:cNvSpPr/>
          <p:nvPr/>
        </p:nvSpPr>
        <p:spPr>
          <a:xfrm>
            <a:off x="2095500" y="1500188"/>
            <a:ext cx="914400" cy="914400"/>
          </a:xfrm>
          <a:prstGeom prst="smileyFace">
            <a:avLst/>
          </a:prstGeom>
          <a:solidFill>
            <a:srgbClr val="FFC0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8" name="Smiley Face 7"/>
          <p:cNvSpPr/>
          <p:nvPr/>
        </p:nvSpPr>
        <p:spPr>
          <a:xfrm>
            <a:off x="3024188" y="1500188"/>
            <a:ext cx="914400" cy="914400"/>
          </a:xfrm>
          <a:prstGeom prst="smileyFace">
            <a:avLst/>
          </a:prstGeom>
          <a:solidFill>
            <a:schemeClr val="accent6">
              <a:lumMod val="40000"/>
              <a:lumOff val="60000"/>
            </a:schemeClr>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9" name="Smiley Face 8"/>
          <p:cNvSpPr/>
          <p:nvPr/>
        </p:nvSpPr>
        <p:spPr>
          <a:xfrm>
            <a:off x="3952875" y="1571625"/>
            <a:ext cx="914400" cy="914400"/>
          </a:xfrm>
          <a:prstGeom prst="smileyFace">
            <a:avLst/>
          </a:prstGeom>
          <a:solidFill>
            <a:srgbClr val="FFC0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0" name="Smiley Face 9"/>
          <p:cNvSpPr/>
          <p:nvPr/>
        </p:nvSpPr>
        <p:spPr>
          <a:xfrm>
            <a:off x="4810125" y="1571625"/>
            <a:ext cx="914400" cy="914400"/>
          </a:xfrm>
          <a:prstGeom prst="smileyFace">
            <a:avLst/>
          </a:prstGeom>
          <a:solidFill>
            <a:schemeClr val="accent6">
              <a:lumMod val="40000"/>
              <a:lumOff val="60000"/>
            </a:schemeClr>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1" name="Smiley Face 10"/>
          <p:cNvSpPr/>
          <p:nvPr/>
        </p:nvSpPr>
        <p:spPr>
          <a:xfrm>
            <a:off x="5738813" y="1571625"/>
            <a:ext cx="914400" cy="914400"/>
          </a:xfrm>
          <a:prstGeom prst="smileyFace">
            <a:avLst/>
          </a:prstGeom>
          <a:solidFill>
            <a:srgbClr val="FFC0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2" name="Smiley Face 11"/>
          <p:cNvSpPr/>
          <p:nvPr/>
        </p:nvSpPr>
        <p:spPr>
          <a:xfrm>
            <a:off x="6596063" y="1571625"/>
            <a:ext cx="914400" cy="914400"/>
          </a:xfrm>
          <a:prstGeom prst="smileyFace">
            <a:avLst/>
          </a:prstGeom>
          <a:solidFill>
            <a:schemeClr val="accent6">
              <a:lumMod val="40000"/>
              <a:lumOff val="60000"/>
            </a:schemeClr>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3" name="Smiley Face 12"/>
          <p:cNvSpPr/>
          <p:nvPr/>
        </p:nvSpPr>
        <p:spPr>
          <a:xfrm>
            <a:off x="7543800" y="1600200"/>
            <a:ext cx="914400" cy="914400"/>
          </a:xfrm>
          <a:prstGeom prst="smileyFace">
            <a:avLst/>
          </a:prstGeom>
          <a:solidFill>
            <a:srgbClr val="FFC0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4" name="Rectangle 13"/>
          <p:cNvSpPr/>
          <p:nvPr/>
        </p:nvSpPr>
        <p:spPr>
          <a:xfrm>
            <a:off x="1524000" y="2786063"/>
            <a:ext cx="9144000" cy="2862322"/>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3000" dirty="0">
                <a:solidFill>
                  <a:srgbClr val="FF33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穆斯林可娶四个妻子</a:t>
            </a:r>
            <a:endParaRPr lang="en-US" altLang="zh-CN" sz="3000" dirty="0">
              <a:solidFill>
                <a:srgbClr val="FF33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endParaRPr>
          </a:p>
          <a:p>
            <a:pPr eaLnBrk="1" hangingPunct="1">
              <a:defRPr/>
            </a:pPr>
            <a:r>
              <a:rPr lang="zh-CN" altLang="en-US" sz="3000" dirty="0">
                <a:solidFill>
                  <a:srgbClr val="008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古</a:t>
            </a:r>
            <a:r>
              <a:rPr lang="en-US" altLang="zh-CN" sz="3000" dirty="0">
                <a:solidFill>
                  <a:srgbClr val="008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4:3</a:t>
            </a:r>
            <a:r>
              <a:rPr lang="zh-TW" altLang="en-US" sz="3000" dirty="0">
                <a:solidFill>
                  <a:srgbClr val="008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若恐怕不能公平對待孤兒，那末，你們可以选擇娶你們愛悅的女人，各娶兩妻、三妻、四妻</a:t>
            </a:r>
            <a:r>
              <a:rPr lang="en-US" altLang="zh-TW" sz="3000" dirty="0">
                <a:solidFill>
                  <a:srgbClr val="008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a:t>
            </a:r>
          </a:p>
          <a:p>
            <a:pPr eaLnBrk="1" hangingPunct="1">
              <a:defRPr/>
            </a:pPr>
            <a:endParaRPr lang="en-US" altLang="zh-TW" sz="3000" dirty="0">
              <a:solidFill>
                <a:srgbClr val="0000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endParaRPr>
          </a:p>
          <a:p>
            <a:pPr eaLnBrk="1" hangingPunct="1">
              <a:defRPr/>
            </a:pPr>
            <a:r>
              <a:rPr lang="zh-TW" altLang="en-US" sz="3000" dirty="0">
                <a:solidFill>
                  <a:srgbClr val="C00000"/>
                </a:solidFill>
                <a:effectLst>
                  <a:outerShdw blurRad="38100" dist="38100" dir="2700000" algn="tl">
                    <a:srgbClr val="000000"/>
                  </a:outerShdw>
                </a:effectLst>
                <a:latin typeface="Microsoft JhengHei" panose="020B0604030504040204" pitchFamily="34" charset="-120"/>
                <a:ea typeface="Microsoft JhengHei" panose="020B0604030504040204" pitchFamily="34" charset="-120"/>
              </a:rPr>
              <a:t>七个穆斯林男人，有一个会娶两个妻子，拥有两个家庭。经济好时，这数字会变得更高</a:t>
            </a:r>
            <a:r>
              <a:rPr lang="zh-TW" altLang="en-US" sz="3000" dirty="0">
                <a:solidFill>
                  <a:srgbClr val="000000"/>
                </a:solidFill>
                <a:effectLst>
                  <a:outerShdw blurRad="38100" dist="38100" dir="2700000" algn="tl">
                    <a:srgbClr val="FFFFFF"/>
                  </a:outerShdw>
                </a:effectLst>
                <a:latin typeface="Microsoft JhengHei" panose="020B0604030504040204" pitchFamily="34" charset="-120"/>
                <a:ea typeface="Microsoft JhengHei" panose="020B0604030504040204" pitchFamily="34" charset="-120"/>
              </a:rPr>
              <a:t>。</a:t>
            </a:r>
            <a:endParaRPr lang="en-SG" altLang="en-US" sz="30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53551967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DAF0ADD6-437D-431E-A167-50894229E4CD}" type="slidenum">
              <a:rPr lang="en-SG" altLang="zh-CN"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96</a:t>
            </a:fld>
            <a:endParaRPr lang="en-SG" altLang="zh-CN" sz="1200">
              <a:solidFill>
                <a:srgbClr val="898989"/>
              </a:solidFill>
              <a:latin typeface="Arial" panose="020B0604020202020204" pitchFamily="34" charset="0"/>
              <a:ea typeface="SimHei" panose="02010609060101010101" pitchFamily="49" charset="-122"/>
            </a:endParaRPr>
          </a:p>
        </p:txBody>
      </p:sp>
      <p:sp>
        <p:nvSpPr>
          <p:cNvPr id="118787" name="TextBox 4"/>
          <p:cNvSpPr txBox="1">
            <a:spLocks noChangeArrowheads="1"/>
          </p:cNvSpPr>
          <p:nvPr/>
        </p:nvSpPr>
        <p:spPr bwMode="auto">
          <a:xfrm>
            <a:off x="1524000" y="0"/>
            <a:ext cx="3500438"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TW" altLang="en-US" sz="2400" b="1" dirty="0">
                <a:latin typeface="Microsoft JhengHei" panose="020B0604030504040204" pitchFamily="34" charset="-120"/>
                <a:ea typeface="Microsoft JhengHei" panose="020B0604030504040204" pitchFamily="34" charset="-120"/>
              </a:rPr>
              <a:t>西方白人社会生育率</a:t>
            </a:r>
            <a:endParaRPr lang="en-US" altLang="zh-TW" sz="24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TW" altLang="en-US" sz="2400" b="1" dirty="0">
                <a:solidFill>
                  <a:srgbClr val="FF0000"/>
                </a:solidFill>
                <a:latin typeface="Microsoft JhengHei" panose="020B0604030504040204" pitchFamily="34" charset="-120"/>
                <a:ea typeface="Microsoft JhengHei" panose="020B0604030504040204" pitchFamily="34" charset="-120"/>
              </a:rPr>
              <a:t>上代，这代，下代</a:t>
            </a:r>
            <a:endParaRPr lang="en-US" altLang="zh-TW" sz="24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TW" sz="1800" dirty="0">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endParaRPr lang="zh-CN" altLang="en-US" sz="1800" dirty="0">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endParaRPr lang="zh-CN" altLang="en-US" sz="1800" dirty="0">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endParaRPr lang="zh-CN" altLang="en-US" sz="1800" dirty="0">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endParaRPr lang="en-SG" altLang="en-US" sz="1800" dirty="0">
              <a:latin typeface="Times New Roman" panose="02020603050405020304" pitchFamily="18" charset="0"/>
              <a:ea typeface="SimHei" panose="02010609060101010101" pitchFamily="49" charset="-122"/>
            </a:endParaRPr>
          </a:p>
        </p:txBody>
      </p:sp>
      <p:sp>
        <p:nvSpPr>
          <p:cNvPr id="7" name="Smiley Face 6"/>
          <p:cNvSpPr/>
          <p:nvPr/>
        </p:nvSpPr>
        <p:spPr>
          <a:xfrm>
            <a:off x="1881188" y="928689"/>
            <a:ext cx="500062" cy="428625"/>
          </a:xfrm>
          <a:prstGeom prst="smileyFac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8" name="Smiley Face 7"/>
          <p:cNvSpPr/>
          <p:nvPr/>
        </p:nvSpPr>
        <p:spPr>
          <a:xfrm>
            <a:off x="3738563" y="928689"/>
            <a:ext cx="500062" cy="428625"/>
          </a:xfrm>
          <a:prstGeom prst="smileyFac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9" name="Smiley Face 8"/>
          <p:cNvSpPr/>
          <p:nvPr/>
        </p:nvSpPr>
        <p:spPr>
          <a:xfrm>
            <a:off x="3309938" y="928689"/>
            <a:ext cx="500062" cy="428625"/>
          </a:xfrm>
          <a:prstGeom prst="smileyFac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0" name="Smiley Face 9"/>
          <p:cNvSpPr/>
          <p:nvPr/>
        </p:nvSpPr>
        <p:spPr>
          <a:xfrm>
            <a:off x="2309813" y="928689"/>
            <a:ext cx="500062" cy="428625"/>
          </a:xfrm>
          <a:prstGeom prst="smileyFac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1" name="Smiley Face 10"/>
          <p:cNvSpPr/>
          <p:nvPr/>
        </p:nvSpPr>
        <p:spPr>
          <a:xfrm>
            <a:off x="2095500" y="1643064"/>
            <a:ext cx="647700" cy="566737"/>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2" name="Smiley Face 11"/>
          <p:cNvSpPr/>
          <p:nvPr/>
        </p:nvSpPr>
        <p:spPr>
          <a:xfrm>
            <a:off x="3524250" y="1714500"/>
            <a:ext cx="590550" cy="571500"/>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3" name="Smiley Face 12"/>
          <p:cNvSpPr/>
          <p:nvPr/>
        </p:nvSpPr>
        <p:spPr>
          <a:xfrm>
            <a:off x="2595564" y="2714626"/>
            <a:ext cx="604837" cy="485775"/>
          </a:xfrm>
          <a:prstGeom prst="smileyFace">
            <a:avLst/>
          </a:prstGeom>
          <a:solidFill>
            <a:schemeClr val="accent6">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18795" name="TextBox 13"/>
          <p:cNvSpPr txBox="1">
            <a:spLocks noChangeArrowheads="1"/>
          </p:cNvSpPr>
          <p:nvPr/>
        </p:nvSpPr>
        <p:spPr bwMode="auto">
          <a:xfrm>
            <a:off x="5024438" y="0"/>
            <a:ext cx="5643562"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TW" altLang="en-US" sz="2400" b="1" dirty="0">
                <a:latin typeface="Microsoft JhengHei" panose="020B0604030504040204" pitchFamily="34" charset="-120"/>
                <a:ea typeface="Microsoft JhengHei" panose="020B0604030504040204" pitchFamily="34" charset="-120"/>
              </a:rPr>
              <a:t>穆斯林的普遍生育率：</a:t>
            </a:r>
            <a:endParaRPr lang="en-US" altLang="zh-TW" sz="24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TW" altLang="en-US" sz="2400" b="1" dirty="0">
                <a:solidFill>
                  <a:srgbClr val="FF0000"/>
                </a:solidFill>
                <a:latin typeface="Microsoft JhengHei" panose="020B0604030504040204" pitchFamily="34" charset="-120"/>
                <a:ea typeface="Microsoft JhengHei" panose="020B0604030504040204" pitchFamily="34" charset="-120"/>
              </a:rPr>
              <a:t>上一代，这一代，下一代</a:t>
            </a:r>
            <a:endParaRPr lang="en-US" altLang="zh-TW" sz="24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zh-CN" altLang="en-US" sz="1800" dirty="0">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endParaRPr lang="en-SG" altLang="en-US" sz="1800" dirty="0">
              <a:latin typeface="Times New Roman" panose="02020603050405020304" pitchFamily="18" charset="0"/>
              <a:ea typeface="SimHei" panose="02010609060101010101" pitchFamily="49" charset="-122"/>
            </a:endParaRPr>
          </a:p>
        </p:txBody>
      </p:sp>
      <p:sp>
        <p:nvSpPr>
          <p:cNvPr id="15" name="Smiley Face 14"/>
          <p:cNvSpPr/>
          <p:nvPr/>
        </p:nvSpPr>
        <p:spPr>
          <a:xfrm>
            <a:off x="5953126" y="857251"/>
            <a:ext cx="500063" cy="500063"/>
          </a:xfrm>
          <a:prstGeom prst="smileyFace">
            <a:avLst/>
          </a:prstGeom>
          <a:solidFill>
            <a:srgbClr val="00B05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7" name="Smiley Face 16"/>
          <p:cNvSpPr/>
          <p:nvPr/>
        </p:nvSpPr>
        <p:spPr>
          <a:xfrm>
            <a:off x="6381751" y="857251"/>
            <a:ext cx="500063" cy="500063"/>
          </a:xfrm>
          <a:prstGeom prst="smileyFace">
            <a:avLst/>
          </a:prstGeom>
          <a:solidFill>
            <a:srgbClr val="00B05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8" name="Smiley Face 17"/>
          <p:cNvSpPr/>
          <p:nvPr/>
        </p:nvSpPr>
        <p:spPr>
          <a:xfrm>
            <a:off x="9024938" y="785813"/>
            <a:ext cx="571500" cy="500062"/>
          </a:xfrm>
          <a:prstGeom prst="smileyFace">
            <a:avLst/>
          </a:prstGeom>
          <a:solidFill>
            <a:srgbClr val="00B05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9" name="Smiley Face 18"/>
          <p:cNvSpPr/>
          <p:nvPr/>
        </p:nvSpPr>
        <p:spPr>
          <a:xfrm>
            <a:off x="9596438" y="785813"/>
            <a:ext cx="571500" cy="500062"/>
          </a:xfrm>
          <a:prstGeom prst="smileyFace">
            <a:avLst/>
          </a:prstGeom>
          <a:solidFill>
            <a:srgbClr val="00B05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20" name="Smiley Face 19"/>
          <p:cNvSpPr/>
          <p:nvPr/>
        </p:nvSpPr>
        <p:spPr>
          <a:xfrm>
            <a:off x="4881563" y="1571626"/>
            <a:ext cx="500062" cy="500063"/>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21" name="Smiley Face 20"/>
          <p:cNvSpPr/>
          <p:nvPr/>
        </p:nvSpPr>
        <p:spPr>
          <a:xfrm>
            <a:off x="5238751" y="1571626"/>
            <a:ext cx="500063" cy="500063"/>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22" name="Smiley Face 21"/>
          <p:cNvSpPr/>
          <p:nvPr/>
        </p:nvSpPr>
        <p:spPr>
          <a:xfrm>
            <a:off x="7953376" y="1571626"/>
            <a:ext cx="500063" cy="500063"/>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23" name="Smiley Face 22"/>
          <p:cNvSpPr/>
          <p:nvPr/>
        </p:nvSpPr>
        <p:spPr>
          <a:xfrm>
            <a:off x="6881813" y="1571626"/>
            <a:ext cx="500062" cy="500063"/>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24" name="Smiley Face 23"/>
          <p:cNvSpPr/>
          <p:nvPr/>
        </p:nvSpPr>
        <p:spPr>
          <a:xfrm>
            <a:off x="5881688" y="1571626"/>
            <a:ext cx="500062" cy="500063"/>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25" name="Smiley Face 24"/>
          <p:cNvSpPr/>
          <p:nvPr/>
        </p:nvSpPr>
        <p:spPr>
          <a:xfrm>
            <a:off x="6167438" y="1571626"/>
            <a:ext cx="500062" cy="500063"/>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26" name="Smiley Face 25"/>
          <p:cNvSpPr/>
          <p:nvPr/>
        </p:nvSpPr>
        <p:spPr>
          <a:xfrm>
            <a:off x="7167563" y="1571626"/>
            <a:ext cx="500062" cy="500063"/>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27" name="Smiley Face 26"/>
          <p:cNvSpPr/>
          <p:nvPr/>
        </p:nvSpPr>
        <p:spPr>
          <a:xfrm>
            <a:off x="8239126" y="1571626"/>
            <a:ext cx="500063" cy="500063"/>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28" name="Smiley Face 27"/>
          <p:cNvSpPr/>
          <p:nvPr/>
        </p:nvSpPr>
        <p:spPr>
          <a:xfrm>
            <a:off x="8810626" y="1428751"/>
            <a:ext cx="500063" cy="500063"/>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29" name="Smiley Face 28"/>
          <p:cNvSpPr/>
          <p:nvPr/>
        </p:nvSpPr>
        <p:spPr>
          <a:xfrm>
            <a:off x="9096376" y="1500188"/>
            <a:ext cx="500063" cy="500062"/>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30" name="Smiley Face 29"/>
          <p:cNvSpPr/>
          <p:nvPr/>
        </p:nvSpPr>
        <p:spPr>
          <a:xfrm>
            <a:off x="9810751" y="1428751"/>
            <a:ext cx="500063" cy="500063"/>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31" name="Smiley Face 30"/>
          <p:cNvSpPr/>
          <p:nvPr/>
        </p:nvSpPr>
        <p:spPr>
          <a:xfrm>
            <a:off x="10167938" y="1428751"/>
            <a:ext cx="500062" cy="500063"/>
          </a:xfrm>
          <a:prstGeom prst="smileyFac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cxnSp>
        <p:nvCxnSpPr>
          <p:cNvPr id="33" name="Straight Connector 32"/>
          <p:cNvCxnSpPr/>
          <p:nvPr/>
        </p:nvCxnSpPr>
        <p:spPr>
          <a:xfrm flipV="1">
            <a:off x="1524000" y="1285875"/>
            <a:ext cx="9144000" cy="71438"/>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524000" y="2571750"/>
            <a:ext cx="9144000" cy="0"/>
          </a:xfrm>
          <a:prstGeom prst="line">
            <a:avLst/>
          </a:prstGeom>
          <a:ln w="571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1381126" y="3214688"/>
            <a:ext cx="6429375" cy="0"/>
          </a:xfrm>
          <a:prstGeom prst="line">
            <a:avLst/>
          </a:prstGeom>
          <a:ln w="38100">
            <a:solidFill>
              <a:srgbClr val="003300"/>
            </a:solidFill>
          </a:ln>
        </p:spPr>
        <p:style>
          <a:lnRef idx="1">
            <a:schemeClr val="accent1"/>
          </a:lnRef>
          <a:fillRef idx="0">
            <a:schemeClr val="accent1"/>
          </a:fillRef>
          <a:effectRef idx="0">
            <a:schemeClr val="accent1"/>
          </a:effectRef>
          <a:fontRef idx="minor">
            <a:schemeClr val="tx1"/>
          </a:fontRef>
        </p:style>
      </p:cxnSp>
      <p:sp>
        <p:nvSpPr>
          <p:cNvPr id="40" name="Smiley Face 39"/>
          <p:cNvSpPr/>
          <p:nvPr/>
        </p:nvSpPr>
        <p:spPr>
          <a:xfrm>
            <a:off x="4667251" y="2643188"/>
            <a:ext cx="500063"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41" name="Smiley Face 40"/>
          <p:cNvSpPr/>
          <p:nvPr/>
        </p:nvSpPr>
        <p:spPr>
          <a:xfrm>
            <a:off x="5167313" y="2643188"/>
            <a:ext cx="500062"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42" name="Smiley Face 41"/>
          <p:cNvSpPr/>
          <p:nvPr/>
        </p:nvSpPr>
        <p:spPr>
          <a:xfrm>
            <a:off x="4595813" y="3286126"/>
            <a:ext cx="500062"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43" name="Smiley Face 42"/>
          <p:cNvSpPr/>
          <p:nvPr/>
        </p:nvSpPr>
        <p:spPr>
          <a:xfrm>
            <a:off x="5167313" y="3214688"/>
            <a:ext cx="500062"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44" name="Smiley Face 43"/>
          <p:cNvSpPr/>
          <p:nvPr/>
        </p:nvSpPr>
        <p:spPr>
          <a:xfrm>
            <a:off x="5167313" y="3857626"/>
            <a:ext cx="500062"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45" name="Smiley Face 44"/>
          <p:cNvSpPr/>
          <p:nvPr/>
        </p:nvSpPr>
        <p:spPr>
          <a:xfrm>
            <a:off x="4595813" y="3857626"/>
            <a:ext cx="500062"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cxnSp>
        <p:nvCxnSpPr>
          <p:cNvPr id="47" name="Straight Connector 46"/>
          <p:cNvCxnSpPr/>
          <p:nvPr/>
        </p:nvCxnSpPr>
        <p:spPr>
          <a:xfrm rot="5400000">
            <a:off x="4879181" y="3579019"/>
            <a:ext cx="5786438" cy="0"/>
          </a:xfrm>
          <a:prstGeom prst="line">
            <a:avLst/>
          </a:prstGeom>
          <a:ln w="38100">
            <a:solidFill>
              <a:srgbClr val="003300"/>
            </a:solidFill>
            <a:prstDash val="solid"/>
          </a:ln>
        </p:spPr>
        <p:style>
          <a:lnRef idx="1">
            <a:schemeClr val="accent1"/>
          </a:lnRef>
          <a:fillRef idx="0">
            <a:schemeClr val="accent1"/>
          </a:fillRef>
          <a:effectRef idx="0">
            <a:schemeClr val="accent1"/>
          </a:effectRef>
          <a:fontRef idx="minor">
            <a:schemeClr val="tx1"/>
          </a:fontRef>
        </p:style>
      </p:cxnSp>
      <p:sp>
        <p:nvSpPr>
          <p:cNvPr id="54" name="Smiley Face 53"/>
          <p:cNvSpPr/>
          <p:nvPr/>
        </p:nvSpPr>
        <p:spPr>
          <a:xfrm>
            <a:off x="5738813" y="3286126"/>
            <a:ext cx="500062"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55" name="Smiley Face 54"/>
          <p:cNvSpPr/>
          <p:nvPr/>
        </p:nvSpPr>
        <p:spPr>
          <a:xfrm>
            <a:off x="5738813" y="2714626"/>
            <a:ext cx="500062"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56" name="Smiley Face 55"/>
          <p:cNvSpPr/>
          <p:nvPr/>
        </p:nvSpPr>
        <p:spPr>
          <a:xfrm>
            <a:off x="6238876" y="2714626"/>
            <a:ext cx="500063"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57" name="Smiley Face 56"/>
          <p:cNvSpPr/>
          <p:nvPr/>
        </p:nvSpPr>
        <p:spPr>
          <a:xfrm>
            <a:off x="6238876" y="3286126"/>
            <a:ext cx="500063"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58" name="Smiley Face 57"/>
          <p:cNvSpPr/>
          <p:nvPr/>
        </p:nvSpPr>
        <p:spPr>
          <a:xfrm>
            <a:off x="6238876" y="3929063"/>
            <a:ext cx="500063"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59" name="Smiley Face 58"/>
          <p:cNvSpPr/>
          <p:nvPr/>
        </p:nvSpPr>
        <p:spPr>
          <a:xfrm>
            <a:off x="5738813" y="3929063"/>
            <a:ext cx="500062" cy="500062"/>
          </a:xfrm>
          <a:prstGeom prst="smileyFace">
            <a:avLst>
              <a:gd name="adj" fmla="val 4653"/>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60" name="Smiley Face 59"/>
          <p:cNvSpPr/>
          <p:nvPr/>
        </p:nvSpPr>
        <p:spPr>
          <a:xfrm>
            <a:off x="6738938" y="2786063"/>
            <a:ext cx="500062"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61" name="Smiley Face 60"/>
          <p:cNvSpPr/>
          <p:nvPr/>
        </p:nvSpPr>
        <p:spPr>
          <a:xfrm>
            <a:off x="7239001" y="2714626"/>
            <a:ext cx="500063"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62" name="Smiley Face 61"/>
          <p:cNvSpPr/>
          <p:nvPr/>
        </p:nvSpPr>
        <p:spPr>
          <a:xfrm>
            <a:off x="7239001" y="3357563"/>
            <a:ext cx="500063"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63" name="Smiley Face 62"/>
          <p:cNvSpPr/>
          <p:nvPr/>
        </p:nvSpPr>
        <p:spPr>
          <a:xfrm>
            <a:off x="6781801" y="3352801"/>
            <a:ext cx="500063"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64" name="Smiley Face 63"/>
          <p:cNvSpPr/>
          <p:nvPr/>
        </p:nvSpPr>
        <p:spPr>
          <a:xfrm>
            <a:off x="7239001" y="3857626"/>
            <a:ext cx="500063"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65" name="Smiley Face 64"/>
          <p:cNvSpPr/>
          <p:nvPr/>
        </p:nvSpPr>
        <p:spPr>
          <a:xfrm>
            <a:off x="6810376" y="3857626"/>
            <a:ext cx="500063"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66" name="Smiley Face 65"/>
          <p:cNvSpPr/>
          <p:nvPr/>
        </p:nvSpPr>
        <p:spPr>
          <a:xfrm>
            <a:off x="7810501" y="2643188"/>
            <a:ext cx="500063" cy="500062"/>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67" name="Smiley Face 66"/>
          <p:cNvSpPr/>
          <p:nvPr/>
        </p:nvSpPr>
        <p:spPr>
          <a:xfrm>
            <a:off x="8167688" y="2643188"/>
            <a:ext cx="500062" cy="500062"/>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68" name="Smiley Face 67"/>
          <p:cNvSpPr/>
          <p:nvPr/>
        </p:nvSpPr>
        <p:spPr>
          <a:xfrm>
            <a:off x="7810501" y="3214688"/>
            <a:ext cx="500063" cy="500062"/>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69" name="Smiley Face 68"/>
          <p:cNvSpPr/>
          <p:nvPr/>
        </p:nvSpPr>
        <p:spPr>
          <a:xfrm>
            <a:off x="8239126" y="3286126"/>
            <a:ext cx="500063" cy="500063"/>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70" name="Smiley Face 69"/>
          <p:cNvSpPr/>
          <p:nvPr/>
        </p:nvSpPr>
        <p:spPr>
          <a:xfrm>
            <a:off x="8167688" y="3857626"/>
            <a:ext cx="500062" cy="500063"/>
          </a:xfrm>
          <a:prstGeom prst="smileyFace">
            <a:avLst>
              <a:gd name="adj" fmla="val -4653"/>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71" name="Smiley Face 70"/>
          <p:cNvSpPr/>
          <p:nvPr/>
        </p:nvSpPr>
        <p:spPr>
          <a:xfrm>
            <a:off x="7810501" y="3857626"/>
            <a:ext cx="500063" cy="500063"/>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72" name="Smiley Face 71"/>
          <p:cNvSpPr/>
          <p:nvPr/>
        </p:nvSpPr>
        <p:spPr>
          <a:xfrm>
            <a:off x="8810626" y="2714626"/>
            <a:ext cx="500063" cy="500063"/>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73" name="Smiley Face 72"/>
          <p:cNvSpPr/>
          <p:nvPr/>
        </p:nvSpPr>
        <p:spPr>
          <a:xfrm>
            <a:off x="9167813" y="2714626"/>
            <a:ext cx="500062" cy="500063"/>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74" name="Smiley Face 73"/>
          <p:cNvSpPr/>
          <p:nvPr/>
        </p:nvSpPr>
        <p:spPr>
          <a:xfrm>
            <a:off x="9167813" y="3357563"/>
            <a:ext cx="500062" cy="500062"/>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75" name="Smiley Face 74"/>
          <p:cNvSpPr/>
          <p:nvPr/>
        </p:nvSpPr>
        <p:spPr>
          <a:xfrm>
            <a:off x="9739313" y="3143251"/>
            <a:ext cx="500062" cy="500063"/>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76" name="Smiley Face 75"/>
          <p:cNvSpPr/>
          <p:nvPr/>
        </p:nvSpPr>
        <p:spPr>
          <a:xfrm>
            <a:off x="10167938" y="3214688"/>
            <a:ext cx="500062" cy="500062"/>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77" name="Smiley Face 76"/>
          <p:cNvSpPr/>
          <p:nvPr/>
        </p:nvSpPr>
        <p:spPr>
          <a:xfrm>
            <a:off x="9739313" y="2643188"/>
            <a:ext cx="500062" cy="500062"/>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78" name="Smiley Face 77"/>
          <p:cNvSpPr/>
          <p:nvPr/>
        </p:nvSpPr>
        <p:spPr>
          <a:xfrm>
            <a:off x="10167938" y="2643188"/>
            <a:ext cx="500062" cy="500062"/>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79" name="Smiley Face 78"/>
          <p:cNvSpPr/>
          <p:nvPr/>
        </p:nvSpPr>
        <p:spPr>
          <a:xfrm>
            <a:off x="8810626" y="3286126"/>
            <a:ext cx="500063" cy="500063"/>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80" name="Smiley Face 79"/>
          <p:cNvSpPr/>
          <p:nvPr/>
        </p:nvSpPr>
        <p:spPr>
          <a:xfrm>
            <a:off x="9144001" y="3886201"/>
            <a:ext cx="500063"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81" name="Smiley Face 80"/>
          <p:cNvSpPr/>
          <p:nvPr/>
        </p:nvSpPr>
        <p:spPr>
          <a:xfrm>
            <a:off x="8739188" y="3929063"/>
            <a:ext cx="500062" cy="500062"/>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82" name="Smiley Face 81"/>
          <p:cNvSpPr/>
          <p:nvPr/>
        </p:nvSpPr>
        <p:spPr>
          <a:xfrm>
            <a:off x="10167938" y="3786188"/>
            <a:ext cx="500062"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83" name="Smiley Face 82"/>
          <p:cNvSpPr/>
          <p:nvPr/>
        </p:nvSpPr>
        <p:spPr>
          <a:xfrm>
            <a:off x="9739313" y="3786188"/>
            <a:ext cx="500062"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cxnSp>
        <p:nvCxnSpPr>
          <p:cNvPr id="85" name="Straight Connector 84"/>
          <p:cNvCxnSpPr/>
          <p:nvPr/>
        </p:nvCxnSpPr>
        <p:spPr>
          <a:xfrm rot="5400000">
            <a:off x="2166938" y="1643063"/>
            <a:ext cx="1714500"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18853" name="TextBox 86"/>
          <p:cNvSpPr txBox="1">
            <a:spLocks noChangeArrowheads="1"/>
          </p:cNvSpPr>
          <p:nvPr/>
        </p:nvSpPr>
        <p:spPr bwMode="auto">
          <a:xfrm>
            <a:off x="6881814" y="857251"/>
            <a:ext cx="1000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2400">
                <a:latin typeface="Times New Roman" panose="02020603050405020304" pitchFamily="18" charset="0"/>
                <a:ea typeface="SimHei" panose="02010609060101010101" pitchFamily="49" charset="-122"/>
              </a:rPr>
              <a:t>5</a:t>
            </a:r>
            <a:r>
              <a:rPr lang="zh-TW" altLang="en-US" sz="2400">
                <a:latin typeface="Times New Roman" panose="02020603050405020304" pitchFamily="18" charset="0"/>
                <a:ea typeface="SimHei" panose="02010609060101010101" pitchFamily="49" charset="-122"/>
              </a:rPr>
              <a:t>亿对</a:t>
            </a:r>
            <a:endParaRPr lang="en-SG" altLang="en-US" sz="2400">
              <a:latin typeface="Times New Roman" panose="02020603050405020304" pitchFamily="18" charset="0"/>
              <a:ea typeface="SimHei" panose="02010609060101010101" pitchFamily="49" charset="-122"/>
            </a:endParaRPr>
          </a:p>
        </p:txBody>
      </p:sp>
      <p:sp>
        <p:nvSpPr>
          <p:cNvPr id="118854" name="TextBox 87"/>
          <p:cNvSpPr txBox="1">
            <a:spLocks noChangeArrowheads="1"/>
          </p:cNvSpPr>
          <p:nvPr/>
        </p:nvSpPr>
        <p:spPr bwMode="auto">
          <a:xfrm>
            <a:off x="6629400" y="2133601"/>
            <a:ext cx="1181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2400">
                <a:latin typeface="Times New Roman" panose="02020603050405020304" pitchFamily="18" charset="0"/>
                <a:ea typeface="SimHei" panose="02010609060101010101" pitchFamily="49" charset="-122"/>
              </a:rPr>
              <a:t>15</a:t>
            </a:r>
            <a:r>
              <a:rPr lang="zh-TW" altLang="en-US" sz="2400">
                <a:latin typeface="Times New Roman" panose="02020603050405020304" pitchFamily="18" charset="0"/>
                <a:ea typeface="SimHei" panose="02010609060101010101" pitchFamily="49" charset="-122"/>
              </a:rPr>
              <a:t>亿对</a:t>
            </a:r>
            <a:endParaRPr lang="en-SG" altLang="en-US" sz="2400">
              <a:latin typeface="Times New Roman" panose="02020603050405020304" pitchFamily="18" charset="0"/>
              <a:ea typeface="SimHei" panose="02010609060101010101" pitchFamily="49" charset="-122"/>
            </a:endParaRPr>
          </a:p>
        </p:txBody>
      </p:sp>
      <p:sp>
        <p:nvSpPr>
          <p:cNvPr id="118855" name="TextBox 88"/>
          <p:cNvSpPr txBox="1">
            <a:spLocks noChangeArrowheads="1"/>
          </p:cNvSpPr>
          <p:nvPr/>
        </p:nvSpPr>
        <p:spPr bwMode="auto">
          <a:xfrm>
            <a:off x="6019801" y="4419601"/>
            <a:ext cx="1495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2400">
                <a:latin typeface="Times New Roman" panose="02020603050405020304" pitchFamily="18" charset="0"/>
                <a:ea typeface="SimHei" panose="02010609060101010101" pitchFamily="49" charset="-122"/>
              </a:rPr>
              <a:t>45</a:t>
            </a:r>
            <a:r>
              <a:rPr lang="zh-TW" altLang="en-US" sz="2400">
                <a:latin typeface="Times New Roman" panose="02020603050405020304" pitchFamily="18" charset="0"/>
                <a:ea typeface="SimHei" panose="02010609060101010101" pitchFamily="49" charset="-122"/>
              </a:rPr>
              <a:t>亿对</a:t>
            </a:r>
            <a:endParaRPr lang="en-SG" altLang="en-US" sz="2400">
              <a:latin typeface="Times New Roman" panose="02020603050405020304" pitchFamily="18" charset="0"/>
              <a:ea typeface="SimHei" panose="02010609060101010101" pitchFamily="49" charset="-122"/>
            </a:endParaRPr>
          </a:p>
        </p:txBody>
      </p:sp>
      <p:sp>
        <p:nvSpPr>
          <p:cNvPr id="118856" name="TextBox 89"/>
          <p:cNvSpPr txBox="1">
            <a:spLocks noChangeArrowheads="1"/>
          </p:cNvSpPr>
          <p:nvPr/>
        </p:nvSpPr>
        <p:spPr bwMode="auto">
          <a:xfrm>
            <a:off x="4667250" y="928688"/>
            <a:ext cx="13525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2400">
                <a:latin typeface="Times New Roman" panose="02020603050405020304" pitchFamily="18" charset="0"/>
                <a:ea typeface="SimHei" panose="02010609060101010101" pitchFamily="49" charset="-122"/>
              </a:rPr>
              <a:t>2009</a:t>
            </a:r>
            <a:r>
              <a:rPr lang="zh-TW" altLang="en-US" sz="2400">
                <a:latin typeface="Times New Roman" panose="02020603050405020304" pitchFamily="18" charset="0"/>
                <a:ea typeface="SimHei" panose="02010609060101010101" pitchFamily="49" charset="-122"/>
              </a:rPr>
              <a:t>年</a:t>
            </a:r>
            <a:endParaRPr lang="en-SG" altLang="en-US" sz="2400">
              <a:latin typeface="Times New Roman" panose="02020603050405020304" pitchFamily="18" charset="0"/>
              <a:ea typeface="SimHei" panose="02010609060101010101" pitchFamily="49" charset="-122"/>
            </a:endParaRPr>
          </a:p>
        </p:txBody>
      </p:sp>
      <p:sp>
        <p:nvSpPr>
          <p:cNvPr id="118857" name="TextBox 90"/>
          <p:cNvSpPr txBox="1">
            <a:spLocks noChangeArrowheads="1"/>
          </p:cNvSpPr>
          <p:nvPr/>
        </p:nvSpPr>
        <p:spPr bwMode="auto">
          <a:xfrm>
            <a:off x="4595814" y="2143126"/>
            <a:ext cx="12715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2400">
                <a:latin typeface="Times New Roman" panose="02020603050405020304" pitchFamily="18" charset="0"/>
                <a:ea typeface="SimHei" panose="02010609060101010101" pitchFamily="49" charset="-122"/>
              </a:rPr>
              <a:t>2035</a:t>
            </a:r>
            <a:r>
              <a:rPr lang="zh-TW" altLang="en-US" sz="2400">
                <a:latin typeface="Times New Roman" panose="02020603050405020304" pitchFamily="18" charset="0"/>
                <a:ea typeface="SimHei" panose="02010609060101010101" pitchFamily="49" charset="-122"/>
              </a:rPr>
              <a:t>年</a:t>
            </a:r>
            <a:endParaRPr lang="en-SG" altLang="en-US" sz="2400">
              <a:latin typeface="Times New Roman" panose="02020603050405020304" pitchFamily="18" charset="0"/>
              <a:ea typeface="SimHei" panose="02010609060101010101" pitchFamily="49" charset="-122"/>
            </a:endParaRPr>
          </a:p>
        </p:txBody>
      </p:sp>
      <p:sp>
        <p:nvSpPr>
          <p:cNvPr id="118858" name="TextBox 91"/>
          <p:cNvSpPr txBox="1">
            <a:spLocks noChangeArrowheads="1"/>
          </p:cNvSpPr>
          <p:nvPr/>
        </p:nvSpPr>
        <p:spPr bwMode="auto">
          <a:xfrm>
            <a:off x="4648200" y="4419601"/>
            <a:ext cx="14239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2400">
                <a:latin typeface="Times New Roman" panose="02020603050405020304" pitchFamily="18" charset="0"/>
                <a:ea typeface="SimHei" panose="02010609060101010101" pitchFamily="49" charset="-122"/>
              </a:rPr>
              <a:t>2060</a:t>
            </a:r>
            <a:r>
              <a:rPr lang="zh-TW" altLang="en-US" sz="2400">
                <a:latin typeface="Times New Roman" panose="02020603050405020304" pitchFamily="18" charset="0"/>
                <a:ea typeface="SimHei" panose="02010609060101010101" pitchFamily="49" charset="-122"/>
              </a:rPr>
              <a:t>年</a:t>
            </a:r>
            <a:endParaRPr lang="en-SG" altLang="en-US" sz="2400">
              <a:latin typeface="Times New Roman" panose="02020603050405020304" pitchFamily="18" charset="0"/>
              <a:ea typeface="SimHei" panose="02010609060101010101" pitchFamily="49" charset="-122"/>
            </a:endParaRPr>
          </a:p>
        </p:txBody>
      </p:sp>
      <p:sp>
        <p:nvSpPr>
          <p:cNvPr id="118859" name="TextBox 92"/>
          <p:cNvSpPr txBox="1">
            <a:spLocks noChangeArrowheads="1"/>
          </p:cNvSpPr>
          <p:nvPr/>
        </p:nvSpPr>
        <p:spPr bwMode="auto">
          <a:xfrm>
            <a:off x="4572000" y="4800601"/>
            <a:ext cx="15001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2400">
                <a:latin typeface="Times New Roman" panose="02020603050405020304" pitchFamily="18" charset="0"/>
                <a:ea typeface="SimHei" panose="02010609060101010101" pitchFamily="49" charset="-122"/>
              </a:rPr>
              <a:t>2085</a:t>
            </a:r>
            <a:r>
              <a:rPr lang="zh-TW" altLang="en-US" sz="2400">
                <a:latin typeface="Times New Roman" panose="02020603050405020304" pitchFamily="18" charset="0"/>
                <a:ea typeface="SimHei" panose="02010609060101010101" pitchFamily="49" charset="-122"/>
              </a:rPr>
              <a:t>年</a:t>
            </a:r>
            <a:endParaRPr lang="en-SG" altLang="en-US" sz="2400">
              <a:latin typeface="Times New Roman" panose="02020603050405020304" pitchFamily="18" charset="0"/>
              <a:ea typeface="SimHei" panose="02010609060101010101" pitchFamily="49" charset="-122"/>
            </a:endParaRPr>
          </a:p>
        </p:txBody>
      </p:sp>
      <p:sp>
        <p:nvSpPr>
          <p:cNvPr id="118860" name="TextBox 93"/>
          <p:cNvSpPr txBox="1">
            <a:spLocks noChangeArrowheads="1"/>
          </p:cNvSpPr>
          <p:nvPr/>
        </p:nvSpPr>
        <p:spPr bwMode="auto">
          <a:xfrm>
            <a:off x="5715000" y="4876801"/>
            <a:ext cx="1976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2400">
                <a:latin typeface="Times New Roman" panose="02020603050405020304" pitchFamily="18" charset="0"/>
                <a:ea typeface="SimHei" panose="02010609060101010101" pitchFamily="49" charset="-122"/>
              </a:rPr>
              <a:t>135</a:t>
            </a:r>
            <a:r>
              <a:rPr lang="zh-TW" altLang="en-US" sz="2400">
                <a:latin typeface="Times New Roman" panose="02020603050405020304" pitchFamily="18" charset="0"/>
                <a:ea typeface="SimHei" panose="02010609060101010101" pitchFamily="49" charset="-122"/>
              </a:rPr>
              <a:t>亿对</a:t>
            </a:r>
            <a:endParaRPr lang="en-SG" altLang="en-US" sz="2400">
              <a:latin typeface="Times New Roman" panose="02020603050405020304" pitchFamily="18" charset="0"/>
              <a:ea typeface="SimHei" panose="02010609060101010101" pitchFamily="49" charset="-122"/>
            </a:endParaRPr>
          </a:p>
        </p:txBody>
      </p:sp>
      <p:cxnSp>
        <p:nvCxnSpPr>
          <p:cNvPr id="92" name="Straight Connector 91"/>
          <p:cNvCxnSpPr/>
          <p:nvPr/>
        </p:nvCxnSpPr>
        <p:spPr>
          <a:xfrm>
            <a:off x="4495800" y="4800600"/>
            <a:ext cx="3143250" cy="0"/>
          </a:xfrm>
          <a:prstGeom prst="line">
            <a:avLst/>
          </a:prstGeom>
          <a:ln w="28575">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84" name="Smiley Face 83"/>
          <p:cNvSpPr/>
          <p:nvPr/>
        </p:nvSpPr>
        <p:spPr>
          <a:xfrm>
            <a:off x="7862888" y="2643188"/>
            <a:ext cx="500062" cy="500062"/>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86" name="Smiley Face 85"/>
          <p:cNvSpPr/>
          <p:nvPr/>
        </p:nvSpPr>
        <p:spPr>
          <a:xfrm>
            <a:off x="8220076" y="2643188"/>
            <a:ext cx="500063" cy="500062"/>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87" name="Smiley Face 86"/>
          <p:cNvSpPr/>
          <p:nvPr/>
        </p:nvSpPr>
        <p:spPr>
          <a:xfrm>
            <a:off x="8863013" y="2714626"/>
            <a:ext cx="500062" cy="500063"/>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88" name="Smiley Face 87"/>
          <p:cNvSpPr/>
          <p:nvPr/>
        </p:nvSpPr>
        <p:spPr>
          <a:xfrm>
            <a:off x="9220201" y="2714626"/>
            <a:ext cx="500063" cy="500063"/>
          </a:xfrm>
          <a:prstGeom prst="smileyFac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89" name="Smiley Face 88"/>
          <p:cNvSpPr/>
          <p:nvPr/>
        </p:nvSpPr>
        <p:spPr>
          <a:xfrm>
            <a:off x="7810501" y="3171826"/>
            <a:ext cx="500063"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90" name="Smiley Face 89"/>
          <p:cNvSpPr/>
          <p:nvPr/>
        </p:nvSpPr>
        <p:spPr>
          <a:xfrm>
            <a:off x="8239126" y="3243263"/>
            <a:ext cx="500063"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91" name="Smiley Face 90"/>
          <p:cNvSpPr/>
          <p:nvPr/>
        </p:nvSpPr>
        <p:spPr>
          <a:xfrm>
            <a:off x="8167688" y="3814763"/>
            <a:ext cx="500062" cy="500062"/>
          </a:xfrm>
          <a:prstGeom prst="smileyFace">
            <a:avLst>
              <a:gd name="adj" fmla="val -4653"/>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93" name="Smiley Face 92"/>
          <p:cNvSpPr/>
          <p:nvPr/>
        </p:nvSpPr>
        <p:spPr>
          <a:xfrm>
            <a:off x="7810501" y="3814763"/>
            <a:ext cx="500063"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94" name="Smiley Face 93"/>
          <p:cNvSpPr/>
          <p:nvPr/>
        </p:nvSpPr>
        <p:spPr>
          <a:xfrm>
            <a:off x="9167813" y="3314701"/>
            <a:ext cx="500062"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95" name="Smiley Face 94"/>
          <p:cNvSpPr/>
          <p:nvPr/>
        </p:nvSpPr>
        <p:spPr>
          <a:xfrm>
            <a:off x="9739313" y="3100388"/>
            <a:ext cx="500062"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96" name="Smiley Face 95"/>
          <p:cNvSpPr/>
          <p:nvPr/>
        </p:nvSpPr>
        <p:spPr>
          <a:xfrm>
            <a:off x="10167938" y="3171826"/>
            <a:ext cx="500062"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97" name="Smiley Face 96"/>
          <p:cNvSpPr/>
          <p:nvPr/>
        </p:nvSpPr>
        <p:spPr>
          <a:xfrm>
            <a:off x="9739313" y="2600326"/>
            <a:ext cx="500062"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98" name="Smiley Face 97"/>
          <p:cNvSpPr/>
          <p:nvPr/>
        </p:nvSpPr>
        <p:spPr>
          <a:xfrm>
            <a:off x="10167938" y="2600326"/>
            <a:ext cx="500062"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99" name="Smiley Face 98"/>
          <p:cNvSpPr/>
          <p:nvPr/>
        </p:nvSpPr>
        <p:spPr>
          <a:xfrm>
            <a:off x="8810626" y="3243263"/>
            <a:ext cx="500063"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00" name="Smiley Face 99"/>
          <p:cNvSpPr/>
          <p:nvPr/>
        </p:nvSpPr>
        <p:spPr>
          <a:xfrm>
            <a:off x="8739188" y="3886201"/>
            <a:ext cx="500062"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01" name="Smiley Face 100"/>
          <p:cNvSpPr/>
          <p:nvPr/>
        </p:nvSpPr>
        <p:spPr>
          <a:xfrm>
            <a:off x="7862888" y="2600326"/>
            <a:ext cx="500062"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02" name="Smiley Face 101"/>
          <p:cNvSpPr/>
          <p:nvPr/>
        </p:nvSpPr>
        <p:spPr>
          <a:xfrm>
            <a:off x="8220076" y="2600326"/>
            <a:ext cx="500063" cy="500063"/>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03" name="Smiley Face 102"/>
          <p:cNvSpPr/>
          <p:nvPr/>
        </p:nvSpPr>
        <p:spPr>
          <a:xfrm>
            <a:off x="8863013" y="2671763"/>
            <a:ext cx="500062"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
        <p:nvSpPr>
          <p:cNvPr id="104" name="Smiley Face 103"/>
          <p:cNvSpPr/>
          <p:nvPr/>
        </p:nvSpPr>
        <p:spPr>
          <a:xfrm>
            <a:off x="9220201" y="2671763"/>
            <a:ext cx="500063" cy="500062"/>
          </a:xfrm>
          <a:prstGeom prst="smileyFac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SG" altLang="zh-CN">
              <a:solidFill>
                <a:srgbClr val="FFFFFF"/>
              </a:solidFill>
              <a:ea typeface="新宋体" pitchFamily="49" charset="-122"/>
            </a:endParaRPr>
          </a:p>
        </p:txBody>
      </p:sp>
    </p:spTree>
    <p:extLst>
      <p:ext uri="{BB962C8B-B14F-4D97-AF65-F5344CB8AC3E}">
        <p14:creationId xmlns:p14="http://schemas.microsoft.com/office/powerpoint/2010/main" val="308864814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灯片编号占位符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70593B8E-F831-4D43-A58E-7234CB0714FB}" type="slidenum">
              <a:rPr lang="en-US" altLang="zh-CN"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97</a:t>
            </a:fld>
            <a:endParaRPr lang="en-US" altLang="zh-CN" sz="1200">
              <a:solidFill>
                <a:srgbClr val="898989"/>
              </a:solidFill>
              <a:latin typeface="Arial" panose="020B0604020202020204" pitchFamily="34" charset="0"/>
              <a:ea typeface="SimHei" panose="02010609060101010101" pitchFamily="49" charset="-122"/>
            </a:endParaRPr>
          </a:p>
        </p:txBody>
      </p:sp>
      <p:sp>
        <p:nvSpPr>
          <p:cNvPr id="119811" name="TextBox 3"/>
          <p:cNvSpPr txBox="1">
            <a:spLocks noChangeArrowheads="1"/>
          </p:cNvSpPr>
          <p:nvPr/>
        </p:nvSpPr>
        <p:spPr bwMode="auto">
          <a:xfrm>
            <a:off x="152400" y="685801"/>
            <a:ext cx="119634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dirty="0">
                <a:latin typeface="Arial" panose="020B0604020202020204" pitchFamily="34" charset="0"/>
                <a:ea typeface="宋体" panose="02010600030101010101" pitchFamily="2" charset="-122"/>
              </a:rPr>
              <a:t>请想象一下，</a:t>
            </a:r>
            <a:r>
              <a:rPr lang="en-US" altLang="zh-CN" sz="3200" b="1" dirty="0">
                <a:latin typeface="Arial" panose="020B0604020202020204" pitchFamily="34" charset="0"/>
                <a:ea typeface="宋体" panose="02010600030101010101" pitchFamily="2" charset="-122"/>
              </a:rPr>
              <a:t>2060</a:t>
            </a:r>
            <a:r>
              <a:rPr lang="zh-CN" altLang="en-US" sz="3200" b="1" dirty="0">
                <a:latin typeface="Arial" panose="020B0604020202020204" pitchFamily="34" charset="0"/>
                <a:ea typeface="宋体" panose="02010600030101010101" pitchFamily="2" charset="-122"/>
              </a:rPr>
              <a:t>年后两个人类出生，有一个人类出生在穆斯林家庭里。</a:t>
            </a:r>
            <a:endParaRPr lang="en-US" altLang="zh-CN" sz="3200" b="1" dirty="0">
              <a:latin typeface="Arial" panose="020B0604020202020204" pitchFamily="34" charset="0"/>
              <a:ea typeface="宋体" panose="02010600030101010101" pitchFamily="2" charset="-122"/>
            </a:endParaRPr>
          </a:p>
          <a:p>
            <a:pPr eaLnBrk="1" hangingPunct="1">
              <a:lnSpc>
                <a:spcPct val="100000"/>
              </a:lnSpc>
              <a:spcBef>
                <a:spcPct val="0"/>
              </a:spcBef>
              <a:buFontTx/>
              <a:buNone/>
            </a:pPr>
            <a:endParaRPr lang="en-US" altLang="zh-CN" sz="3200" b="1" dirty="0">
              <a:latin typeface="Arial" panose="020B0604020202020204" pitchFamily="34" charset="0"/>
              <a:ea typeface="宋体" panose="02010600030101010101" pitchFamily="2" charset="-122"/>
            </a:endParaRPr>
          </a:p>
          <a:p>
            <a:pPr eaLnBrk="1" hangingPunct="1">
              <a:lnSpc>
                <a:spcPct val="100000"/>
              </a:lnSpc>
              <a:spcBef>
                <a:spcPct val="0"/>
              </a:spcBef>
              <a:buFontTx/>
              <a:buNone/>
            </a:pPr>
            <a:r>
              <a:rPr lang="zh-CN" altLang="en-US" sz="3200" b="1" dirty="0">
                <a:latin typeface="Arial" panose="020B0604020202020204" pitchFamily="34" charset="0"/>
                <a:ea typeface="宋体" panose="02010600030101010101" pitchFamily="2" charset="-122"/>
              </a:rPr>
              <a:t>这些人都拥抱敌基督灵意，以神的百姓（基督徒，犹太人）为假想敌，这会是怎样的一个情景？？？</a:t>
            </a:r>
          </a:p>
        </p:txBody>
      </p:sp>
    </p:spTree>
    <p:extLst>
      <p:ext uri="{BB962C8B-B14F-4D97-AF65-F5344CB8AC3E}">
        <p14:creationId xmlns:p14="http://schemas.microsoft.com/office/powerpoint/2010/main" val="41483968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extBox 1"/>
          <p:cNvSpPr txBox="1">
            <a:spLocks noChangeArrowheads="1"/>
          </p:cNvSpPr>
          <p:nvPr/>
        </p:nvSpPr>
        <p:spPr bwMode="auto">
          <a:xfrm>
            <a:off x="0" y="0"/>
            <a:ext cx="12039600" cy="697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zh-CN" sz="3200" b="1" dirty="0">
                <a:solidFill>
                  <a:srgbClr val="FF0000"/>
                </a:solidFill>
                <a:latin typeface="Times New Roman" panose="02020603050405020304" pitchFamily="18" charset="0"/>
                <a:ea typeface="SimHei" panose="02010609060101010101" pitchFamily="49" charset="-122"/>
              </a:rPr>
              <a:t>7.</a:t>
            </a:r>
            <a:r>
              <a:rPr lang="zh-CN" altLang="en-US" sz="3200" b="1" dirty="0">
                <a:solidFill>
                  <a:srgbClr val="FF0000"/>
                </a:solidFill>
                <a:latin typeface="Times New Roman" panose="02020603050405020304" pitchFamily="18" charset="0"/>
                <a:ea typeface="SimHei" panose="02010609060101010101" pitchFamily="49" charset="-122"/>
              </a:rPr>
              <a:t>圣经预告将来敌基督国度平台的浮现：欧盟</a:t>
            </a:r>
            <a:endParaRPr lang="en-US" altLang="zh-CN" sz="3200" b="1" dirty="0">
              <a:solidFill>
                <a:srgbClr val="FF0000"/>
              </a:solidFill>
              <a:latin typeface="Times New Roman" panose="02020603050405020304" pitchFamily="18" charset="0"/>
              <a:ea typeface="SimHei" panose="02010609060101010101" pitchFamily="49" charset="-122"/>
            </a:endParaRPr>
          </a:p>
          <a:p>
            <a:pPr eaLnBrk="1" hangingPunct="1">
              <a:lnSpc>
                <a:spcPct val="100000"/>
              </a:lnSpc>
              <a:spcBef>
                <a:spcPct val="0"/>
              </a:spcBef>
              <a:buFontTx/>
              <a:buNone/>
            </a:pPr>
            <a:r>
              <a:rPr lang="zh-CN" altLang="en-US" sz="2700" b="1" dirty="0">
                <a:solidFill>
                  <a:srgbClr val="003399"/>
                </a:solidFill>
                <a:latin typeface="Microsoft JhengHei" panose="020B0604030504040204" pitchFamily="34" charset="-120"/>
                <a:ea typeface="Microsoft JhengHei" panose="020B0604030504040204" pitchFamily="34" charset="-120"/>
              </a:rPr>
              <a:t>但</a:t>
            </a:r>
            <a:r>
              <a:rPr lang="en-US" altLang="zh-CN" sz="2700" b="1" dirty="0">
                <a:solidFill>
                  <a:srgbClr val="003399"/>
                </a:solidFill>
                <a:latin typeface="Microsoft JhengHei" panose="020B0604030504040204" pitchFamily="34" charset="-120"/>
                <a:ea typeface="Microsoft JhengHei" panose="020B0604030504040204" pitchFamily="34" charset="-120"/>
              </a:rPr>
              <a:t>7:7-8  </a:t>
            </a:r>
            <a:r>
              <a:rPr lang="zh-CN" altLang="en-US" sz="2700" b="1" dirty="0">
                <a:solidFill>
                  <a:srgbClr val="003399"/>
                </a:solidFill>
                <a:latin typeface="Microsoft JhengHei" panose="020B0604030504040204" pitchFamily="34" charset="-120"/>
                <a:ea typeface="Microsoft JhengHei" panose="020B0604030504040204" pitchFamily="34" charset="-120"/>
              </a:rPr>
              <a:t>其後我在夜间的异象中观看，见第四兽甚是可怕，极其强壮，大有力量，有大铁牙，吞吃嚼碎，所剩下的用脚践踏。这兽与前三兽大不相同，头有十角。</a:t>
            </a:r>
            <a:r>
              <a:rPr lang="en-US" altLang="zh-CN" sz="2700" b="1" dirty="0">
                <a:solidFill>
                  <a:srgbClr val="003399"/>
                </a:solidFill>
                <a:latin typeface="Microsoft JhengHei" panose="020B0604030504040204" pitchFamily="34" charset="-120"/>
                <a:ea typeface="Microsoft JhengHei" panose="020B0604030504040204" pitchFamily="34" charset="-120"/>
              </a:rPr>
              <a:t> </a:t>
            </a:r>
            <a:r>
              <a:rPr lang="zh-CN" altLang="en-US" sz="2700" b="1" dirty="0">
                <a:solidFill>
                  <a:srgbClr val="003399"/>
                </a:solidFill>
                <a:latin typeface="Microsoft JhengHei" panose="020B0604030504040204" pitchFamily="34" charset="-120"/>
                <a:ea typeface="Microsoft JhengHei" panose="020B0604030504040204" pitchFamily="34" charset="-120"/>
              </a:rPr>
              <a:t>我正观看这些角，见其中又长起一个小角；先前的角中有三角在这角前，连根被他拔出来。这角有眼，像人的眼，有口说夸大的话。</a:t>
            </a:r>
            <a:endParaRPr lang="en-MY" altLang="zh-CN" sz="2700" b="1" dirty="0">
              <a:solidFill>
                <a:srgbClr val="003399"/>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US" altLang="zh-CN" sz="27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en-US" altLang="zh-CN" b="1" dirty="0">
                <a:latin typeface="Microsoft JhengHei" panose="020B0604030504040204" pitchFamily="34" charset="-120"/>
                <a:ea typeface="Microsoft JhengHei" panose="020B0604030504040204" pitchFamily="34" charset="-120"/>
              </a:rPr>
              <a:t>4</a:t>
            </a:r>
            <a:r>
              <a:rPr lang="zh-CN" altLang="en-US" b="1" dirty="0">
                <a:latin typeface="Microsoft JhengHei" panose="020B0604030504040204" pitchFamily="34" charset="-120"/>
                <a:ea typeface="Microsoft JhengHei" panose="020B0604030504040204" pitchFamily="34" charset="-120"/>
              </a:rPr>
              <a:t>兽：巴比伦，波斯，希腊，罗马。但以理启示，从第</a:t>
            </a:r>
            <a:r>
              <a:rPr lang="en-US" altLang="zh-CN" b="1" dirty="0">
                <a:latin typeface="Microsoft JhengHei" panose="020B0604030504040204" pitchFamily="34" charset="-120"/>
                <a:ea typeface="Microsoft JhengHei" panose="020B0604030504040204" pitchFamily="34" charset="-120"/>
              </a:rPr>
              <a:t>4</a:t>
            </a:r>
            <a:r>
              <a:rPr lang="zh-CN" altLang="en-US" b="1" dirty="0">
                <a:latin typeface="Microsoft JhengHei" panose="020B0604030504040204" pitchFamily="34" charset="-120"/>
                <a:ea typeface="Microsoft JhengHei" panose="020B0604030504040204" pitchFamily="34" charset="-120"/>
              </a:rPr>
              <a:t>兽版图中兴起一个小角。</a:t>
            </a:r>
            <a:r>
              <a:rPr lang="zh-CN" altLang="en-US"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这个小角就是</a:t>
            </a:r>
            <a:r>
              <a:rPr lang="en-MY"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Antiochus Epiphanes，</a:t>
            </a:r>
            <a:r>
              <a:rPr lang="zh-CN" altLang="en-US"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中文译：安提阿古四世。在公元前</a:t>
            </a:r>
            <a:r>
              <a:rPr lang="en-US" altLang="zh-CN"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175</a:t>
            </a:r>
            <a:r>
              <a:rPr lang="zh-CN" altLang="en-US"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年：作希腊帝国分封的叙利亚王，</a:t>
            </a:r>
            <a:r>
              <a:rPr lang="en-US" altLang="zh-CN"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11</a:t>
            </a:r>
            <a:r>
              <a:rPr lang="zh-CN" altLang="en-US"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年后就过世了。他原名叫：安提阿古，他给自己封了个</a:t>
            </a:r>
            <a:r>
              <a:rPr lang="en-US" altLang="zh-CN"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Epiphanes</a:t>
            </a:r>
            <a:r>
              <a:rPr lang="zh-CN" altLang="en-US"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（就是神在肉身中显现）。并且，他把这个封号，刻在他自己的硬币上：安提阿古</a:t>
            </a:r>
            <a:r>
              <a:rPr lang="en-US" altLang="zh-CN"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Epiphanes </a:t>
            </a:r>
            <a:r>
              <a:rPr lang="zh-CN" altLang="en-US"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！神在肉身显现！”</a:t>
            </a:r>
            <a:r>
              <a:rPr lang="zh-CN" altLang="en-US" b="0" i="0" dirty="0">
                <a:solidFill>
                  <a:srgbClr val="333333"/>
                </a:solidFill>
                <a:effectLst/>
                <a:highlight>
                  <a:srgbClr val="FFFFFF"/>
                </a:highlight>
                <a:latin typeface="Arial" panose="020B0604020202020204" pitchFamily="34" charset="0"/>
              </a:rPr>
              <a:t> </a:t>
            </a:r>
            <a:endParaRPr lang="en-MY" altLang="zh-CN" b="0" i="0" dirty="0">
              <a:solidFill>
                <a:srgbClr val="333333"/>
              </a:solidFill>
              <a:effectLst/>
              <a:highlight>
                <a:srgbClr val="FFFFFF"/>
              </a:highlight>
              <a:latin typeface="Arial" panose="020B0604020202020204" pitchFamily="34" charset="0"/>
            </a:endParaRPr>
          </a:p>
          <a:p>
            <a:pPr eaLnBrk="1" hangingPunct="1">
              <a:lnSpc>
                <a:spcPct val="100000"/>
              </a:lnSpc>
              <a:spcBef>
                <a:spcPct val="0"/>
              </a:spcBef>
              <a:buFontTx/>
              <a:buNone/>
            </a:pPr>
            <a:endParaRPr lang="en-MY" altLang="zh-CN" dirty="0">
              <a:solidFill>
                <a:srgbClr val="333333"/>
              </a:solidFill>
              <a:highlight>
                <a:srgbClr val="FFFFFF"/>
              </a:highlight>
              <a:latin typeface="Arial" panose="020B0604020202020204" pitchFamily="34" charset="0"/>
            </a:endParaRPr>
          </a:p>
          <a:p>
            <a:pPr eaLnBrk="1" hangingPunct="1">
              <a:lnSpc>
                <a:spcPct val="100000"/>
              </a:lnSpc>
              <a:spcBef>
                <a:spcPct val="0"/>
              </a:spcBef>
              <a:buFontTx/>
              <a:buNone/>
            </a:pPr>
            <a:r>
              <a:rPr lang="zh-CN" altLang="en-US" b="1" i="0" dirty="0">
                <a:solidFill>
                  <a:srgbClr val="333333"/>
                </a:solidFill>
                <a:effectLst/>
                <a:highlight>
                  <a:srgbClr val="FFFFFF"/>
                </a:highlight>
                <a:latin typeface="Arial" panose="020B0604020202020204" pitchFamily="34" charset="0"/>
              </a:rPr>
              <a:t>这小角何等的狂妄自大！他野心勃勃，妄想当神！他对犹太人极其的痛恨，对侮辱，迫害。</a:t>
            </a:r>
            <a:r>
              <a:rPr lang="zh-CN" altLang="en-US"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公元前</a:t>
            </a:r>
            <a:r>
              <a:rPr lang="en-US" altLang="zh-CN"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167</a:t>
            </a:r>
            <a:r>
              <a:rPr lang="zh-CN" altLang="en-US"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年，在耶路撒冷的圣殿，他设立了一个希腊的神像：宙斯。并且，在祭坛上献上一头猪，然后用猪的血玷污了神的圣殿他这就叫那行毁坏可憎的。</a:t>
            </a:r>
            <a:r>
              <a:rPr lang="zh-CN" altLang="en-US" b="1" i="0" dirty="0">
                <a:solidFill>
                  <a:srgbClr val="333333"/>
                </a:solidFill>
                <a:effectLst/>
                <a:highlight>
                  <a:srgbClr val="FFFFFF"/>
                </a:highlight>
                <a:latin typeface="Arial" panose="020B0604020202020204" pitchFamily="34" charset="0"/>
              </a:rPr>
              <a:t>那将来的“敌基督”的一个影子、一个预表、一个先驱</a:t>
            </a:r>
            <a:endParaRPr lang="en-US" altLang="zh-CN" sz="3000" b="1" dirty="0">
              <a:latin typeface="Microsoft JhengHei" panose="020B0604030504040204" pitchFamily="34" charset="-120"/>
              <a:ea typeface="Microsoft JhengHei" panose="020B0604030504040204" pitchFamily="34" charset="-120"/>
            </a:endParaRPr>
          </a:p>
        </p:txBody>
      </p:sp>
      <p:sp>
        <p:nvSpPr>
          <p:cNvPr id="12083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0B4E4397-A44F-4485-A31C-36A3EE20BE56}" type="slidenum">
              <a:rPr lang="zh-CN" altLang="en-US" sz="1200">
                <a:solidFill>
                  <a:srgbClr val="898989"/>
                </a:solidFill>
                <a:latin typeface="Arial" panose="020B0604020202020204" pitchFamily="34" charset="0"/>
                <a:ea typeface="SimHei" panose="02010609060101010101" pitchFamily="49" charset="-122"/>
              </a:rPr>
              <a:pPr fontAlgn="base">
                <a:lnSpc>
                  <a:spcPct val="100000"/>
                </a:lnSpc>
                <a:spcBef>
                  <a:spcPct val="0"/>
                </a:spcBef>
                <a:spcAft>
                  <a:spcPct val="0"/>
                </a:spcAft>
                <a:buFontTx/>
                <a:buNone/>
              </a:pPr>
              <a:t>98</a:t>
            </a:fld>
            <a:endParaRPr lang="zh-CN" altLang="en-US" sz="1200">
              <a:solidFill>
                <a:srgbClr val="898989"/>
              </a:solidFill>
              <a:latin typeface="Arial" panose="020B0604020202020204" pitchFamily="34" charset="0"/>
              <a:ea typeface="SimHei" panose="02010609060101010101" pitchFamily="49" charset="-122"/>
            </a:endParaRPr>
          </a:p>
        </p:txBody>
      </p:sp>
    </p:spTree>
    <p:extLst>
      <p:ext uri="{BB962C8B-B14F-4D97-AF65-F5344CB8AC3E}">
        <p14:creationId xmlns:p14="http://schemas.microsoft.com/office/powerpoint/2010/main" val="101700442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9DCA039-5563-B53F-0B9F-7FE60A1AD527}"/>
              </a:ext>
            </a:extLst>
          </p:cNvPr>
          <p:cNvSpPr txBox="1"/>
          <p:nvPr/>
        </p:nvSpPr>
        <p:spPr>
          <a:xfrm>
            <a:off x="0" y="0"/>
            <a:ext cx="12192000" cy="6986528"/>
          </a:xfrm>
          <a:prstGeom prst="rect">
            <a:avLst/>
          </a:prstGeom>
          <a:noFill/>
        </p:spPr>
        <p:txBody>
          <a:bodyPr wrap="square">
            <a:spAutoFit/>
          </a:bodyPr>
          <a:lstStyle/>
          <a:p>
            <a:pPr eaLnBrk="1" hangingPunct="1">
              <a:lnSpc>
                <a:spcPct val="100000"/>
              </a:lnSpc>
              <a:spcBef>
                <a:spcPct val="0"/>
              </a:spcBef>
              <a:buFontTx/>
              <a:buNone/>
            </a:pPr>
            <a:r>
              <a:rPr lang="zh-CN" altLang="en-US" sz="2800" b="1" dirty="0">
                <a:solidFill>
                  <a:srgbClr val="003399"/>
                </a:solidFill>
                <a:latin typeface="Microsoft JhengHei" panose="020B0604030504040204" pitchFamily="34" charset="-120"/>
                <a:ea typeface="Microsoft JhengHei" panose="020B0604030504040204" pitchFamily="34" charset="-120"/>
              </a:rPr>
              <a:t>但</a:t>
            </a:r>
            <a:r>
              <a:rPr lang="en-US" altLang="zh-CN" sz="2800" b="1" dirty="0">
                <a:solidFill>
                  <a:srgbClr val="003399"/>
                </a:solidFill>
                <a:latin typeface="Microsoft JhengHei" panose="020B0604030504040204" pitchFamily="34" charset="-120"/>
                <a:ea typeface="Microsoft JhengHei" panose="020B0604030504040204" pitchFamily="34" charset="-120"/>
              </a:rPr>
              <a:t> 7:24-26  </a:t>
            </a:r>
            <a:r>
              <a:rPr lang="zh-CN" altLang="en-US" sz="2800" b="1" dirty="0">
                <a:solidFill>
                  <a:srgbClr val="003399"/>
                </a:solidFill>
                <a:latin typeface="Microsoft JhengHei" panose="020B0604030504040204" pitchFamily="34" charset="-120"/>
                <a:ea typeface="Microsoft JhengHei" panose="020B0604030504040204" pitchFamily="34" charset="-120"/>
              </a:rPr>
              <a:t>至於那十角，就是从这国中必兴起的十王，後来又兴起一王，与先前的不同；他必制伏三王。</a:t>
            </a:r>
            <a:r>
              <a:rPr lang="en-US" altLang="zh-CN" sz="2800" b="1" dirty="0">
                <a:solidFill>
                  <a:srgbClr val="003399"/>
                </a:solidFill>
                <a:latin typeface="Microsoft JhengHei" panose="020B0604030504040204" pitchFamily="34" charset="-120"/>
                <a:ea typeface="Microsoft JhengHei" panose="020B0604030504040204" pitchFamily="34" charset="-120"/>
              </a:rPr>
              <a:t> </a:t>
            </a:r>
            <a:r>
              <a:rPr lang="zh-CN" altLang="en-US" sz="2800" b="1" dirty="0">
                <a:solidFill>
                  <a:srgbClr val="003399"/>
                </a:solidFill>
                <a:latin typeface="Microsoft JhengHei" panose="020B0604030504040204" pitchFamily="34" charset="-120"/>
                <a:ea typeface="Microsoft JhengHei" panose="020B0604030504040204" pitchFamily="34" charset="-120"/>
              </a:rPr>
              <a:t>他必向至高者说夸大的话，必折磨至高者的圣民，必想改变节期和律法。圣民必交付他手一载、二载、半载。</a:t>
            </a:r>
            <a:r>
              <a:rPr lang="en-US" altLang="zh-CN" sz="2800" b="1" dirty="0">
                <a:solidFill>
                  <a:srgbClr val="003399"/>
                </a:solidFill>
                <a:latin typeface="Microsoft JhengHei" panose="020B0604030504040204" pitchFamily="34" charset="-120"/>
                <a:ea typeface="Microsoft JhengHei" panose="020B0604030504040204" pitchFamily="34" charset="-120"/>
              </a:rPr>
              <a:t>  </a:t>
            </a:r>
            <a:r>
              <a:rPr lang="zh-CN" altLang="en-US" sz="2800" b="1" dirty="0">
                <a:solidFill>
                  <a:srgbClr val="003399"/>
                </a:solidFill>
                <a:latin typeface="Microsoft JhengHei" panose="020B0604030504040204" pitchFamily="34" charset="-120"/>
                <a:ea typeface="Microsoft JhengHei" panose="020B0604030504040204" pitchFamily="34" charset="-120"/>
              </a:rPr>
              <a:t>然而，审判者必坐著行审判；他的权柄必被夺去，毁坏，灭绝，一直到底。</a:t>
            </a:r>
            <a:r>
              <a:rPr lang="en-US" altLang="zh-CN" sz="2800" b="1" dirty="0">
                <a:solidFill>
                  <a:srgbClr val="003399"/>
                </a:solidFill>
                <a:latin typeface="Microsoft JhengHei" panose="020B0604030504040204" pitchFamily="34" charset="-120"/>
                <a:ea typeface="Microsoft JhengHei" panose="020B0604030504040204" pitchFamily="34" charset="-120"/>
              </a:rPr>
              <a:t> </a:t>
            </a:r>
          </a:p>
          <a:p>
            <a:pPr eaLnBrk="1" hangingPunct="1">
              <a:lnSpc>
                <a:spcPct val="100000"/>
              </a:lnSpc>
              <a:spcBef>
                <a:spcPct val="0"/>
              </a:spcBef>
              <a:buFontTx/>
              <a:buNone/>
            </a:pPr>
            <a:endParaRPr lang="en-US" altLang="zh-CN" sz="2800" b="1" dirty="0">
              <a:solidFill>
                <a:srgbClr val="003399"/>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2800" b="1" dirty="0">
                <a:latin typeface="Microsoft JhengHei" panose="020B0604030504040204" pitchFamily="34" charset="-120"/>
                <a:ea typeface="Microsoft JhengHei" panose="020B0604030504040204" pitchFamily="34" charset="-120"/>
              </a:rPr>
              <a:t>从世界历史的回顾看，这是个双重应验的预言，部分应验在历史中的那位</a:t>
            </a:r>
            <a:r>
              <a:rPr lang="zh-CN" altLang="en-US" sz="2800"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安提阿古四世</a:t>
            </a:r>
            <a:r>
              <a:rPr lang="en-MY" sz="2800"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Antiochus Epiphanes </a:t>
            </a:r>
            <a:r>
              <a:rPr lang="zh-CN" altLang="en-US" sz="2800"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。而后端经文确实却是要发生在末后时，从第</a:t>
            </a:r>
            <a:r>
              <a:rPr lang="en-US" altLang="zh-CN" sz="2800"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4</a:t>
            </a:r>
            <a:r>
              <a:rPr lang="zh-CN" altLang="en-US" sz="2800"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帝国罗马帝国的版图里，要重新复国，就是成立在</a:t>
            </a:r>
            <a:r>
              <a:rPr lang="en-US" altLang="zh-CN" sz="2800"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2000</a:t>
            </a:r>
            <a:r>
              <a:rPr lang="zh-CN" altLang="en-US" sz="2800" b="1" i="0" dirty="0">
                <a:solidFill>
                  <a:srgbClr val="333333"/>
                </a:solidFill>
                <a:effectLst/>
                <a:highlight>
                  <a:srgbClr val="FFFFFF"/>
                </a:highlight>
                <a:latin typeface="Microsoft JhengHei" panose="020B0604030504040204" pitchFamily="34" charset="-120"/>
                <a:ea typeface="Microsoft JhengHei" panose="020B0604030504040204" pitchFamily="34" charset="-120"/>
              </a:rPr>
              <a:t>年的欧盟。</a:t>
            </a:r>
            <a:endParaRPr lang="en-MY" altLang="zh-CN" sz="2800" b="1" i="0" dirty="0">
              <a:solidFill>
                <a:srgbClr val="333333"/>
              </a:solidFill>
              <a:effectLst/>
              <a:highlight>
                <a:srgbClr val="FFFFFF"/>
              </a:highlight>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MY" altLang="zh-CN" sz="2800" b="1" dirty="0">
              <a:solidFill>
                <a:srgbClr val="333333"/>
              </a:solidFill>
              <a:highlight>
                <a:srgbClr val="FFFFFF"/>
              </a:highlight>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2800" b="1" dirty="0">
                <a:solidFill>
                  <a:srgbClr val="333333"/>
                </a:solidFill>
                <a:highlight>
                  <a:srgbClr val="FFFFFF"/>
                </a:highlight>
                <a:latin typeface="Microsoft JhengHei" panose="020B0604030504040204" pitchFamily="34" charset="-120"/>
                <a:ea typeface="Microsoft JhengHei" panose="020B0604030504040204" pitchFamily="34" charset="-120"/>
              </a:rPr>
              <a:t>将来从欧盟再会兴起一个，由欧盟中</a:t>
            </a:r>
            <a:r>
              <a:rPr lang="en-US" altLang="zh-CN" sz="2800" b="1" dirty="0">
                <a:solidFill>
                  <a:srgbClr val="333333"/>
                </a:solidFill>
                <a:highlight>
                  <a:srgbClr val="FFFFFF"/>
                </a:highlight>
                <a:latin typeface="Microsoft JhengHei" panose="020B0604030504040204" pitchFamily="34" charset="-120"/>
                <a:ea typeface="Microsoft JhengHei" panose="020B0604030504040204" pitchFamily="34" charset="-120"/>
              </a:rPr>
              <a:t>10</a:t>
            </a:r>
            <a:r>
              <a:rPr lang="zh-CN" altLang="en-US" sz="2800" b="1" dirty="0">
                <a:solidFill>
                  <a:srgbClr val="333333"/>
                </a:solidFill>
                <a:highlight>
                  <a:srgbClr val="FFFFFF"/>
                </a:highlight>
                <a:latin typeface="Microsoft JhengHei" panose="020B0604030504040204" pitchFamily="34" charset="-120"/>
                <a:ea typeface="Microsoft JhengHei" panose="020B0604030504040204" pitchFamily="34" charset="-120"/>
              </a:rPr>
              <a:t>个国家，组成的第</a:t>
            </a:r>
            <a:r>
              <a:rPr lang="en-US" altLang="zh-CN" sz="2800" b="1" dirty="0">
                <a:solidFill>
                  <a:srgbClr val="333333"/>
                </a:solidFill>
                <a:highlight>
                  <a:srgbClr val="FFFFFF"/>
                </a:highlight>
                <a:latin typeface="Microsoft JhengHei" panose="020B0604030504040204" pitchFamily="34" charset="-120"/>
                <a:ea typeface="Microsoft JhengHei" panose="020B0604030504040204" pitchFamily="34" charset="-120"/>
              </a:rPr>
              <a:t>8</a:t>
            </a:r>
            <a:r>
              <a:rPr lang="zh-CN" altLang="en-US" sz="2800" b="1" dirty="0">
                <a:solidFill>
                  <a:srgbClr val="333333"/>
                </a:solidFill>
                <a:highlight>
                  <a:srgbClr val="FFFFFF"/>
                </a:highlight>
                <a:latin typeface="Microsoft JhengHei" panose="020B0604030504040204" pitchFamily="34" charset="-120"/>
                <a:ea typeface="Microsoft JhengHei" panose="020B0604030504040204" pitchFamily="34" charset="-120"/>
              </a:rPr>
              <a:t>帝国，其中一个小角吞吃了</a:t>
            </a:r>
            <a:r>
              <a:rPr lang="en-US" altLang="zh-CN" sz="2800" b="1" dirty="0">
                <a:solidFill>
                  <a:srgbClr val="333333"/>
                </a:solidFill>
                <a:highlight>
                  <a:srgbClr val="FFFFFF"/>
                </a:highlight>
                <a:latin typeface="Microsoft JhengHei" panose="020B0604030504040204" pitchFamily="34" charset="-120"/>
                <a:ea typeface="Microsoft JhengHei" panose="020B0604030504040204" pitchFamily="34" charset="-120"/>
              </a:rPr>
              <a:t>3</a:t>
            </a:r>
            <a:r>
              <a:rPr lang="zh-CN" altLang="en-US" sz="2800" b="1" dirty="0">
                <a:solidFill>
                  <a:srgbClr val="333333"/>
                </a:solidFill>
                <a:highlight>
                  <a:srgbClr val="FFFFFF"/>
                </a:highlight>
                <a:latin typeface="Microsoft JhengHei" panose="020B0604030504040204" pitchFamily="34" charset="-120"/>
                <a:ea typeface="Microsoft JhengHei" panose="020B0604030504040204" pitchFamily="34" charset="-120"/>
              </a:rPr>
              <a:t>个国家的政治，连同另外</a:t>
            </a:r>
            <a:r>
              <a:rPr lang="en-US" altLang="zh-CN" sz="2800" b="1" dirty="0">
                <a:solidFill>
                  <a:srgbClr val="333333"/>
                </a:solidFill>
                <a:highlight>
                  <a:srgbClr val="FFFFFF"/>
                </a:highlight>
                <a:latin typeface="Microsoft JhengHei" panose="020B0604030504040204" pitchFamily="34" charset="-120"/>
                <a:ea typeface="Microsoft JhengHei" panose="020B0604030504040204" pitchFamily="34" charset="-120"/>
              </a:rPr>
              <a:t>7</a:t>
            </a:r>
            <a:r>
              <a:rPr lang="zh-CN" altLang="en-US" sz="2800" b="1" dirty="0">
                <a:solidFill>
                  <a:srgbClr val="333333"/>
                </a:solidFill>
                <a:highlight>
                  <a:srgbClr val="FFFFFF"/>
                </a:highlight>
                <a:latin typeface="Microsoft JhengHei" panose="020B0604030504040204" pitchFamily="34" charset="-120"/>
                <a:ea typeface="Microsoft JhengHei" panose="020B0604030504040204" pitchFamily="34" charset="-120"/>
              </a:rPr>
              <a:t>个国家的领袖，推荐他做头，形成</a:t>
            </a:r>
            <a:r>
              <a:rPr lang="en-US" altLang="zh-CN" sz="2800" b="1" dirty="0">
                <a:solidFill>
                  <a:srgbClr val="333333"/>
                </a:solidFill>
                <a:highlight>
                  <a:srgbClr val="FFFFFF"/>
                </a:highlight>
                <a:latin typeface="Microsoft JhengHei" panose="020B0604030504040204" pitchFamily="34" charset="-120"/>
                <a:ea typeface="Microsoft JhengHei" panose="020B0604030504040204" pitchFamily="34" charset="-120"/>
              </a:rPr>
              <a:t>7</a:t>
            </a:r>
            <a:r>
              <a:rPr lang="zh-CN" altLang="en-US" sz="2800" b="1" dirty="0">
                <a:solidFill>
                  <a:srgbClr val="333333"/>
                </a:solidFill>
                <a:highlight>
                  <a:srgbClr val="FFFFFF"/>
                </a:highlight>
                <a:latin typeface="Microsoft JhengHei" panose="020B0604030504040204" pitchFamily="34" charset="-120"/>
                <a:ea typeface="Microsoft JhengHei" panose="020B0604030504040204" pitchFamily="34" charset="-120"/>
              </a:rPr>
              <a:t>头</a:t>
            </a:r>
            <a:r>
              <a:rPr lang="en-US" altLang="zh-CN" sz="2800" b="1" dirty="0">
                <a:solidFill>
                  <a:srgbClr val="333333"/>
                </a:solidFill>
                <a:highlight>
                  <a:srgbClr val="FFFFFF"/>
                </a:highlight>
                <a:latin typeface="Microsoft JhengHei" panose="020B0604030504040204" pitchFamily="34" charset="-120"/>
                <a:ea typeface="Microsoft JhengHei" panose="020B0604030504040204" pitchFamily="34" charset="-120"/>
              </a:rPr>
              <a:t>10</a:t>
            </a:r>
            <a:r>
              <a:rPr lang="zh-CN" altLang="en-US" sz="2800" b="1" dirty="0">
                <a:solidFill>
                  <a:srgbClr val="333333"/>
                </a:solidFill>
                <a:highlight>
                  <a:srgbClr val="FFFFFF"/>
                </a:highlight>
                <a:latin typeface="Microsoft JhengHei" panose="020B0604030504040204" pitchFamily="34" charset="-120"/>
                <a:ea typeface="Microsoft JhengHei" panose="020B0604030504040204" pitchFamily="34" charset="-120"/>
              </a:rPr>
              <a:t>角。领导这第</a:t>
            </a:r>
            <a:r>
              <a:rPr lang="en-US" altLang="zh-CN" sz="2800" b="1" dirty="0">
                <a:solidFill>
                  <a:srgbClr val="333333"/>
                </a:solidFill>
                <a:highlight>
                  <a:srgbClr val="FFFFFF"/>
                </a:highlight>
                <a:latin typeface="Microsoft JhengHei" panose="020B0604030504040204" pitchFamily="34" charset="-120"/>
                <a:ea typeface="Microsoft JhengHei" panose="020B0604030504040204" pitchFamily="34" charset="-120"/>
              </a:rPr>
              <a:t>8</a:t>
            </a:r>
            <a:r>
              <a:rPr lang="zh-CN" altLang="en-US" sz="2800" b="1" dirty="0">
                <a:solidFill>
                  <a:srgbClr val="333333"/>
                </a:solidFill>
                <a:highlight>
                  <a:srgbClr val="FFFFFF"/>
                </a:highlight>
                <a:latin typeface="Microsoft JhengHei" panose="020B0604030504040204" pitchFamily="34" charset="-120"/>
                <a:ea typeface="Microsoft JhengHei" panose="020B0604030504040204" pitchFamily="34" charset="-120"/>
              </a:rPr>
              <a:t>帝国的，就是小角敌基督。</a:t>
            </a:r>
            <a:endParaRPr lang="en-MY" altLang="zh-CN" sz="2800" b="1" dirty="0">
              <a:solidFill>
                <a:srgbClr val="333333"/>
              </a:solidFill>
              <a:highlight>
                <a:srgbClr val="FFFFFF"/>
              </a:highlight>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MY" altLang="zh-CN" sz="2800" b="1" dirty="0">
              <a:solidFill>
                <a:srgbClr val="333333"/>
              </a:solidFill>
              <a:highlight>
                <a:srgbClr val="FFFFFF"/>
              </a:highlight>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2800" b="1" dirty="0">
                <a:solidFill>
                  <a:srgbClr val="333333"/>
                </a:solidFill>
                <a:highlight>
                  <a:srgbClr val="FFFFFF"/>
                </a:highlight>
                <a:latin typeface="Microsoft JhengHei" panose="020B0604030504040204" pitchFamily="34" charset="-120"/>
                <a:ea typeface="Microsoft JhengHei" panose="020B0604030504040204" pitchFamily="34" charset="-120"/>
              </a:rPr>
              <a:t>他乘着全地受到全面污染的机会，被推举出来当了世界领袖，推出新的世界次序，修订了新的政治，经济，宗教，文化大改革。想借此让全世界进入一个新的制度。</a:t>
            </a:r>
            <a:endParaRPr lang="zh-CN" altLang="en-US" sz="28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8039640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801</TotalTime>
  <Words>22587</Words>
  <Application>Microsoft Office PowerPoint</Application>
  <PresentationFormat>Widescreen</PresentationFormat>
  <Paragraphs>1121</Paragraphs>
  <Slides>176</Slides>
  <Notes>1</Notes>
  <HiddenSlides>0</HiddenSlides>
  <MMClips>0</MMClips>
  <ScaleCrop>false</ScaleCrop>
  <HeadingPairs>
    <vt:vector size="6" baseType="variant">
      <vt:variant>
        <vt:lpstr>Fonts Used</vt:lpstr>
      </vt:variant>
      <vt:variant>
        <vt:i4>24</vt:i4>
      </vt:variant>
      <vt:variant>
        <vt:lpstr>Theme</vt:lpstr>
      </vt:variant>
      <vt:variant>
        <vt:i4>1</vt:i4>
      </vt:variant>
      <vt:variant>
        <vt:lpstr>Slide Titles</vt:lpstr>
      </vt:variant>
      <vt:variant>
        <vt:i4>176</vt:i4>
      </vt:variant>
    </vt:vector>
  </HeadingPairs>
  <TitlesOfParts>
    <vt:vector size="201" baseType="lpstr">
      <vt:lpstr>DengXian</vt:lpstr>
      <vt:lpstr>DengXian Light</vt:lpstr>
      <vt:lpstr>KaiTi</vt:lpstr>
      <vt:lpstr>Microsoft JhengHei</vt:lpstr>
      <vt:lpstr>Microsoft YaHei</vt:lpstr>
      <vt:lpstr>Microsoft YaHei UI</vt:lpstr>
      <vt:lpstr>NSimSun</vt:lpstr>
      <vt:lpstr>NSimSun</vt:lpstr>
      <vt:lpstr>SimHei</vt:lpstr>
      <vt:lpstr>SimSun</vt:lpstr>
      <vt:lpstr>SimSun</vt:lpstr>
      <vt:lpstr>文鼎中楷简</vt:lpstr>
      <vt:lpstr>经典楷体简</vt:lpstr>
      <vt:lpstr>经典特黑简</vt:lpstr>
      <vt:lpstr>華康中黑體</vt:lpstr>
      <vt:lpstr>華康圓體W7(P)-GB5</vt:lpstr>
      <vt:lpstr>華康楷體-GB5</vt:lpstr>
      <vt:lpstr>Arial</vt:lpstr>
      <vt:lpstr>Calibri</vt:lpstr>
      <vt:lpstr>Cambria</vt:lpstr>
      <vt:lpstr>Impact</vt:lpstr>
      <vt:lpstr>Lucida Sans Unicode</vt:lpstr>
      <vt:lpstr>Times New 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兽名与兽的印记符号现代写法</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安拉与巴比伦巴力的关联性！</vt:lpstr>
      <vt:lpstr>   古历史中的安拉</vt:lpstr>
      <vt:lpstr>阿拉伯的女神 </vt:lpstr>
      <vt:lpstr>PowerPoint Presentation</vt:lpstr>
      <vt:lpstr>PowerPoint Presentation</vt:lpstr>
      <vt:lpstr>PowerPoint Presentation</vt:lpstr>
      <vt:lpstr>中东考古学中最高神明的徽号</vt:lpstr>
      <vt:lpstr>PowerPoint Presentation</vt:lpstr>
      <vt:lpstr>PowerPoint Presentation</vt:lpstr>
      <vt:lpstr>PowerPoint Presentation</vt:lpstr>
      <vt:lpstr>PowerPoint Presentation</vt:lpstr>
      <vt:lpstr>月神安拉，进入伊斯兰信仰以後，就拥抱了明亮之星</vt:lpstr>
      <vt:lpstr> 伊信仰，有巴力的根源吗？</vt:lpstr>
      <vt:lpstr>PowerPoint Presentation</vt:lpstr>
      <vt:lpstr>清真寺的旗桿（柱像）</vt:lpstr>
      <vt:lpstr>PowerPoint Presentation</vt:lpstr>
      <vt:lpstr>新月徽号（月神与明亮之星） 用在所有伊国家的国旗中 </vt:lpstr>
      <vt:lpstr>PowerPoint Presentation</vt:lpstr>
      <vt:lpstr>PowerPoint Presentation</vt:lpstr>
      <vt:lpstr>PowerPoint Presentation</vt:lpstr>
      <vt:lpstr>PowerPoint Presentation</vt:lpstr>
      <vt:lpstr>    那一个是属伊斯兰的?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路西弗已成功藉着月神安拉，拥抱了明亮的晨星-早晨之子Hey-lel Ben Shachar ；利用了伊教，借此迷惑了穆民相信，他就是独一的真神</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末世时谁会是伊斯兰的尔撒（耶稣）</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chan HK</cp:lastModifiedBy>
  <cp:revision>35</cp:revision>
  <dcterms:created xsi:type="dcterms:W3CDTF">2017-12-27T01:42:22Z</dcterms:created>
  <dcterms:modified xsi:type="dcterms:W3CDTF">2024-05-12T04:18:15Z</dcterms:modified>
</cp:coreProperties>
</file>