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9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978" y="4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4DC1F-5EBA-4A53-A44B-26474D110BC5}" type="datetimeFigureOut">
              <a:rPr lang="zh-CN" altLang="en-US" smtClean="0"/>
              <a:t>2024/4/14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5300B-82B4-4E4F-A4D5-0A553B41B3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8632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4DC1F-5EBA-4A53-A44B-26474D110BC5}" type="datetimeFigureOut">
              <a:rPr lang="zh-CN" altLang="en-US" smtClean="0"/>
              <a:t>2024/4/14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5300B-82B4-4E4F-A4D5-0A553B41B3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0795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4DC1F-5EBA-4A53-A44B-26474D110BC5}" type="datetimeFigureOut">
              <a:rPr lang="zh-CN" altLang="en-US" smtClean="0"/>
              <a:t>2024/4/14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5300B-82B4-4E4F-A4D5-0A553B41B3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8355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4DC1F-5EBA-4A53-A44B-26474D110BC5}" type="datetimeFigureOut">
              <a:rPr lang="zh-CN" altLang="en-US" smtClean="0"/>
              <a:t>2024/4/14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5300B-82B4-4E4F-A4D5-0A553B41B3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8214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4DC1F-5EBA-4A53-A44B-26474D110BC5}" type="datetimeFigureOut">
              <a:rPr lang="zh-CN" altLang="en-US" smtClean="0"/>
              <a:t>2024/4/14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5300B-82B4-4E4F-A4D5-0A553B41B3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7706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4DC1F-5EBA-4A53-A44B-26474D110BC5}" type="datetimeFigureOut">
              <a:rPr lang="zh-CN" altLang="en-US" smtClean="0"/>
              <a:t>2024/4/14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5300B-82B4-4E4F-A4D5-0A553B41B3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7755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4DC1F-5EBA-4A53-A44B-26474D110BC5}" type="datetimeFigureOut">
              <a:rPr lang="zh-CN" altLang="en-US" smtClean="0"/>
              <a:t>2024/4/14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5300B-82B4-4E4F-A4D5-0A553B41B3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6059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4DC1F-5EBA-4A53-A44B-26474D110BC5}" type="datetimeFigureOut">
              <a:rPr lang="zh-CN" altLang="en-US" smtClean="0"/>
              <a:t>2024/4/14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5300B-82B4-4E4F-A4D5-0A553B41B3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5609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4DC1F-5EBA-4A53-A44B-26474D110BC5}" type="datetimeFigureOut">
              <a:rPr lang="zh-CN" altLang="en-US" smtClean="0"/>
              <a:t>2024/4/14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5300B-82B4-4E4F-A4D5-0A553B41B3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5496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4DC1F-5EBA-4A53-A44B-26474D110BC5}" type="datetimeFigureOut">
              <a:rPr lang="zh-CN" altLang="en-US" smtClean="0"/>
              <a:t>2024/4/14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5300B-82B4-4E4F-A4D5-0A553B41B3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9079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4DC1F-5EBA-4A53-A44B-26474D110BC5}" type="datetimeFigureOut">
              <a:rPr lang="zh-CN" altLang="en-US" smtClean="0"/>
              <a:t>2024/4/14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5300B-82B4-4E4F-A4D5-0A553B41B3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4942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4DC1F-5EBA-4A53-A44B-26474D110BC5}" type="datetimeFigureOut">
              <a:rPr lang="zh-CN" altLang="en-US" smtClean="0"/>
              <a:t>2024/4/14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5300B-82B4-4E4F-A4D5-0A553B41B3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8626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基</a:t>
            </a:r>
            <a:r>
              <a:rPr lang="en-US" altLang="zh-CN" sz="2800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/</a:t>
            </a:r>
            <a:r>
              <a:rPr lang="zh-CN" altLang="en-US" sz="2800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回宗教比较学对话探索</a:t>
            </a:r>
            <a:r>
              <a:rPr lang="zh-CN" altLang="zh-CN" sz="2800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：第六课：穆斯林的念功与拜功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33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本课内容提要：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伊斯兰信仰的精髓被认为</a:t>
            </a:r>
            <a:r>
              <a:rPr lang="en-MY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要敬拜，顺从真主，每天要按时向真主祈祷敬拜。本课简介了穆斯林信仰生活的五大功修，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以及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拜功前要如何净化自己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00FF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伊斯兰是一种净化自己</a:t>
            </a:r>
            <a:r>
              <a:rPr lang="zh-CN" altLang="en-US" sz="2800" b="1" dirty="0">
                <a:solidFill>
                  <a:srgbClr val="0000FF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sz="2800" b="1" dirty="0">
                <a:solidFill>
                  <a:srgbClr val="0000FF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信仰生活方式：　　　　　　　　　　　　　　</a:t>
            </a:r>
            <a:endParaRPr lang="en-MY" altLang="zh-CN" sz="2800" b="1" dirty="0">
              <a:solidFill>
                <a:srgbClr val="0000FF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伊斯兰具体的说，它是一种信仰生活与制度的实践。穆斯林认为他们不只有信仰，在生活中也有顺从安拉的生活表现，这些行为称为：依巴达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IBADAH. 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在生活中纳入了表现顺从安拉，对安拉作出生活的责任。</a:t>
            </a: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因为人的欲望强盛，加上魔鬼常以此切入迷惑，如果不规定一种信仰的生活方式，就有天天干不完的活，没有时间纪念安拉，忘了</a:t>
            </a:r>
            <a:r>
              <a:rPr lang="zh-CN" altLang="zh-CN" sz="2800" b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对真主</a:t>
            </a:r>
            <a:r>
              <a:rPr lang="zh-CN" altLang="en-US" sz="2800" b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表现出该有</a:t>
            </a:r>
            <a:r>
              <a:rPr lang="zh-CN" altLang="zh-CN" sz="2800" b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en-US" sz="2800" b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信仰</a:t>
            </a:r>
            <a:r>
              <a:rPr lang="zh-CN" altLang="zh-CN" sz="2800" b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本分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12061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0033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sz="2800" b="1" dirty="0">
                <a:solidFill>
                  <a:srgbClr val="0033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）礼拜前的净礼：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5:6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。信道的人们啊！当你们起身去礼拜的时候，你们当洗脸和手，洗至于两肘，当摩头，当洗脚，洗至两踝。如果你们是不洁的，你们就当洗周身。如果你们害病或旅行，或从厕所来，或与妇女交接，而得不到水，你们就当趋向清洁的地面，而用一部分土摩脸和手。真主不欲使你们烦难，但他欲使你们清洁，并完成他所赐你们的恩典，以便你们感谢。</a:t>
            </a:r>
            <a:endParaRPr lang="en-US" altLang="zh-CN" sz="2800" b="1" dirty="0">
              <a:solidFill>
                <a:srgbClr val="0066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礼拜前要求礼拜者的身，心和衣服要清洁。净化的形式主要有两种：小净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wudu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与大净。出现以下的情况后必须进行小净：呕吐，出血，大小便，放屁，睡眠。用清水作部份清洗（称小净，洗手至手腕，口，鼻，脸，脚等部位）。</a:t>
            </a: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凡经房事，梦遗，月事，产后血净，则须进行全身清洗，称大净。在没有水或不能接触水（有病）的情况下可做「土净」或称「代净」。礼拜没有任何地点的限制，只要不是污浊之地均可举行。但必须面向麦加，按正时礼拜方为有效。 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64048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00FF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礼拜前如何进行小净（</a:t>
            </a:r>
            <a:r>
              <a:rPr lang="en-US" altLang="zh-CN" sz="2800" b="1" dirty="0">
                <a:solidFill>
                  <a:srgbClr val="0000FF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wudu, </a:t>
            </a:r>
            <a:r>
              <a:rPr lang="zh-CN" altLang="zh-CN" sz="2800" b="1" dirty="0">
                <a:solidFill>
                  <a:srgbClr val="0000FF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中国称：阿卜代斯）</a:t>
            </a:r>
            <a:r>
              <a:rPr lang="en-US" altLang="zh-CN" sz="2800" b="1" dirty="0">
                <a:solidFill>
                  <a:srgbClr val="0000FF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:</a:t>
            </a:r>
            <a:endParaRPr lang="zh-CN" altLang="zh-CN" sz="2800" dirty="0">
              <a:solidFill>
                <a:srgbClr val="0000FF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据说这些净礼开始于先祖阿丹；先净心，后净体。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A.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念「奉大仁大慈真主之名，我今立愿追求义务的善行，行小净之礼」 （可以默祷不出声）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                                    </a:t>
            </a: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以清水洗手三次，右手为先（这些水必须是干净，可饮用的）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                                                                      C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以右手接水漱口三次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                                                                            </a:t>
            </a: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以右手接水，将水吸入鼻孔，清洗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呼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吸道三次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                                                                           E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以双手捧水洗面三次 （包挂额头，双耳，下颚 ）。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                                   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以水冲洗手部，手腕至手指三次，右手为先 ，手掌心向上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                                                            G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以水湿双手洗抹头发三次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                                                                               H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以水清洗耳，从上到下，两耳内外侧，三次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                                                                                 I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以水湿手抹颈项三次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                                                                                   J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以水洗脚三次，先是右脚，后才左脚。可以左手洗足。洗净的方式要求是以淋浴或冲洗，绝不许用盆或桶洗，更不能在池内洗。 </a:t>
            </a: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小净完毕念：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主阿，求安拉怜悯，我是一个悔罪的，清洁的仆人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47281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00FF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大净「</a:t>
            </a:r>
            <a:r>
              <a:rPr lang="en-MY" altLang="zh-CN" sz="2800" dirty="0">
                <a:solidFill>
                  <a:srgbClr val="0000FF"/>
                </a:solidFill>
              </a:rPr>
              <a:t> </a:t>
            </a:r>
            <a:r>
              <a:rPr lang="en-US" altLang="zh-CN" sz="2800" b="1" dirty="0">
                <a:solidFill>
                  <a:srgbClr val="0000FF"/>
                </a:solidFill>
              </a:rPr>
              <a:t>G</a:t>
            </a:r>
            <a:r>
              <a:rPr lang="en-MY" altLang="zh-CN" sz="2800" b="1" dirty="0" err="1">
                <a:solidFill>
                  <a:srgbClr val="0000FF"/>
                </a:solidFill>
              </a:rPr>
              <a:t>husl</a:t>
            </a:r>
            <a:r>
              <a:rPr lang="zh-CN" altLang="zh-CN" sz="2800" b="1" dirty="0">
                <a:solidFill>
                  <a:srgbClr val="0000FF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渥斯勒」的方法：</a:t>
            </a:r>
            <a:endParaRPr lang="zh-CN" altLang="zh-CN" sz="2800" dirty="0">
              <a:solidFill>
                <a:srgbClr val="0000FF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大净包含小净的的动作。一律用净水沐浴，不得坐盆泡在水中。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                                                     2.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举意：我举意用水做「渥斯勒」（大净）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                                                     3.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先洗双手三次，先右后左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                                                                              4.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用左手洗下体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前后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之处，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5.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口诵「台思密」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bismillah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rahamani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rahim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（奉大仁大慈，安拉之名），净礼正式开始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                                                             6.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完成小净步骤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至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的动作（漱口洗鼻，洗脸，手臂，抹发，洗耳，抹颈）。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                                                                          7.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用水冲洗从头直下，先右後左，冲洗三次（女孩若有发结可以不解开，，但水须进入发根。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8.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沐浴时全身洗遍，不可留有干燥之处。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9.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全身洗遍後，单独洗足，如作小净的洗法，最後用干净毛巾擦干全身。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10.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大净用水结束以後，诵念作见证的祷词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:</a:t>
            </a: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主阿，求安拉慈悯，我是一个悔罪的，洁净的仆人</a:t>
            </a:r>
            <a:endParaRPr lang="zh-CN" altLang="zh-CN" sz="2800" dirty="0">
              <a:solidFill>
                <a:srgbClr val="0080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4816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33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做代净或土净</a:t>
            </a:r>
            <a:r>
              <a:rPr lang="en-MY" altLang="zh-CN" sz="2800" b="1" dirty="0">
                <a:latin typeface="AR Mingti Heavy B5S" panose="020B0609010101010101" pitchFamily="49" charset="-120"/>
                <a:ea typeface="AR Mingti Heavy B5S" panose="020B0609010101010101" pitchFamily="49" charset="-120"/>
              </a:rPr>
              <a:t>Tayammum </a:t>
            </a:r>
            <a:r>
              <a:rPr lang="zh-CN" altLang="zh-CN" sz="2800" b="1" dirty="0">
                <a:solidFill>
                  <a:srgbClr val="003399"/>
                </a:solidFill>
                <a:latin typeface="AR Mingti Heavy B5S" panose="020B0609010101010101" pitchFamily="49" charset="-120"/>
                <a:ea typeface="AR Mingti Heavy B5S" panose="020B0609010101010101" pitchFamily="49" charset="-120"/>
                <a:cs typeface="Times New Roman" panose="02020603050405020304" pitchFamily="18" charset="0"/>
              </a:rPr>
              <a:t>（</a:t>
            </a:r>
            <a:r>
              <a:rPr lang="zh-CN" altLang="zh-CN" sz="2800" b="1" dirty="0">
                <a:solidFill>
                  <a:srgbClr val="0033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台叶蒙</a:t>
            </a:r>
            <a:r>
              <a:rPr lang="en-US" altLang="zh-CN" sz="2800" b="1" dirty="0">
                <a:solidFill>
                  <a:srgbClr val="0033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800" b="1" dirty="0">
                <a:solidFill>
                  <a:srgbClr val="0033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的方法（古</a:t>
            </a:r>
            <a:r>
              <a:rPr lang="en-US" altLang="zh-CN" sz="2800" b="1" dirty="0">
                <a:solidFill>
                  <a:srgbClr val="0033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5:6</a:t>
            </a:r>
            <a:r>
              <a:rPr lang="zh-CN" altLang="zh-CN" sz="2800" b="1" dirty="0">
                <a:solidFill>
                  <a:srgbClr val="0033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）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找不到水，没有净水的地方，可以变通的以代净方式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1.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举意；我举意作台叶蒙代净</a:t>
            </a: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2.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口诵「台思密」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bismillah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rahamani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rahim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                                                  </a:t>
            </a:r>
          </a:p>
          <a:p>
            <a:pPr marL="342900" lvl="0" indent="-342900"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3.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用双手手心拍打净土，净沙，或者手掌磨干净的石头。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                                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4. 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用手掌抹面，再用双手拍净土，砂或磨石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5. 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用左手抹右手，从手指开始，顺着前臂，抹至肘端，然後用右手抹左手，同样从指至肘。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6.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最後念作证祷词，主阿，求安拉慈悯，我是一个悔罪的，洁净的仆人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56622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3000" b="1" dirty="0">
                <a:solidFill>
                  <a:srgbClr val="003399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Times New Roman" panose="02020603050405020304" pitchFamily="18" charset="0"/>
              </a:rPr>
              <a:t>D) </a:t>
            </a:r>
            <a:r>
              <a:rPr lang="zh-CN" altLang="zh-CN" sz="3000" b="1" dirty="0">
                <a:solidFill>
                  <a:srgbClr val="003399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Times New Roman" panose="02020603050405020304" pitchFamily="18" charset="0"/>
              </a:rPr>
              <a:t>作礼拜时的仪式，动作与次序：　　　　　　　　　　　　　　　</a:t>
            </a:r>
            <a:endParaRPr lang="zh-CN" altLang="zh-CN" sz="3000" dirty="0">
              <a:latin typeface="Microsoft JhengHei UI" panose="020B0604030504040204" pitchFamily="34" charset="-120"/>
              <a:ea typeface="Microsoft JhengHei UI" panose="020B0604030504040204" pitchFamily="34" charset="-12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3000" b="1" dirty="0">
                <a:latin typeface="Microsoft JhengHei UI" panose="020B0604030504040204" pitchFamily="34" charset="-120"/>
                <a:ea typeface="Microsoft JhengHei UI" panose="020B0604030504040204" pitchFamily="34" charset="-120"/>
                <a:cs typeface="Times New Roman" panose="02020603050405020304" pitchFamily="18" charset="0"/>
              </a:rPr>
              <a:t>1</a:t>
            </a:r>
            <a:r>
              <a:rPr lang="zh-CN" altLang="zh-CN" sz="3000" b="1" dirty="0">
                <a:latin typeface="Microsoft JhengHei UI" panose="020B0604030504040204" pitchFamily="34" charset="-120"/>
                <a:ea typeface="Microsoft JhengHei UI" panose="020B0604030504040204" pitchFamily="34" charset="-120"/>
                <a:cs typeface="Times New Roman" panose="02020603050405020304" pitchFamily="18" charset="0"/>
              </a:rPr>
              <a:t>端正站立于毡上，面向麦加，为礼拜举意说：</a:t>
            </a:r>
            <a:r>
              <a:rPr lang="en-US" altLang="zh-CN" sz="3000" b="1" dirty="0" err="1">
                <a:latin typeface="Microsoft JhengHei UI" panose="020B0604030504040204" pitchFamily="34" charset="-120"/>
                <a:ea typeface="Microsoft JhengHei UI" panose="020B0604030504040204" pitchFamily="34" charset="-120"/>
                <a:cs typeface="Times New Roman" panose="02020603050405020304" pitchFamily="18" charset="0"/>
              </a:rPr>
              <a:t>Wa</a:t>
            </a:r>
            <a:r>
              <a:rPr lang="en-US" altLang="zh-CN" sz="3000" b="1" dirty="0">
                <a:latin typeface="Microsoft JhengHei UI" panose="020B0604030504040204" pitchFamily="34" charset="-120"/>
                <a:ea typeface="Microsoft JhengHei UI" panose="020B0604030504040204" pitchFamily="34" charset="-120"/>
                <a:cs typeface="Times New Roman" panose="02020603050405020304" pitchFamily="18" charset="0"/>
              </a:rPr>
              <a:t> </a:t>
            </a:r>
            <a:r>
              <a:rPr lang="en-US" altLang="zh-CN" sz="3000" b="1" dirty="0" err="1">
                <a:latin typeface="Microsoft JhengHei UI" panose="020B0604030504040204" pitchFamily="34" charset="-120"/>
                <a:ea typeface="Microsoft JhengHei UI" panose="020B0604030504040204" pitchFamily="34" charset="-120"/>
                <a:cs typeface="Times New Roman" panose="02020603050405020304" pitchFamily="18" charset="0"/>
              </a:rPr>
              <a:t>suanli</a:t>
            </a:r>
            <a:r>
              <a:rPr lang="en-US" altLang="zh-CN" sz="3000" b="1" dirty="0">
                <a:latin typeface="Microsoft JhengHei UI" panose="020B0604030504040204" pitchFamily="34" charset="-120"/>
                <a:ea typeface="Microsoft JhengHei UI" panose="020B0604030504040204" pitchFamily="34" charset="-120"/>
                <a:cs typeface="Times New Roman" panose="02020603050405020304" pitchFamily="18" charset="0"/>
              </a:rPr>
              <a:t> </a:t>
            </a:r>
            <a:r>
              <a:rPr lang="en-US" altLang="zh-CN" sz="3000" b="1" dirty="0" err="1">
                <a:latin typeface="Microsoft JhengHei UI" panose="020B0604030504040204" pitchFamily="34" charset="-120"/>
                <a:ea typeface="Microsoft JhengHei UI" panose="020B0604030504040204" pitchFamily="34" charset="-120"/>
                <a:cs typeface="Times New Roman" panose="02020603050405020304" pitchFamily="18" charset="0"/>
              </a:rPr>
              <a:t>lillah</a:t>
            </a:r>
            <a:r>
              <a:rPr lang="en-US" altLang="zh-CN" sz="3000" b="1" dirty="0">
                <a:latin typeface="Microsoft JhengHei UI" panose="020B0604030504040204" pitchFamily="34" charset="-120"/>
                <a:ea typeface="Microsoft JhengHei UI" panose="020B0604030504040204" pitchFamily="34" charset="-120"/>
                <a:cs typeface="Times New Roman" panose="02020603050405020304" pitchFamily="18" charset="0"/>
              </a:rPr>
              <a:t> </a:t>
            </a:r>
            <a:r>
              <a:rPr lang="en-US" altLang="zh-CN" sz="3000" b="1" dirty="0" err="1">
                <a:latin typeface="Microsoft JhengHei UI" panose="020B0604030504040204" pitchFamily="34" charset="-120"/>
                <a:ea typeface="Microsoft JhengHei UI" panose="020B0604030504040204" pitchFamily="34" charset="-120"/>
                <a:cs typeface="Times New Roman" panose="02020603050405020304" pitchFamily="18" charset="0"/>
              </a:rPr>
              <a:t>falize</a:t>
            </a:r>
            <a:r>
              <a:rPr lang="en-US" altLang="zh-CN" sz="3000" b="1" dirty="0">
                <a:latin typeface="Microsoft JhengHei UI" panose="020B0604030504040204" pitchFamily="34" charset="-120"/>
                <a:ea typeface="Microsoft JhengHei UI" panose="020B0604030504040204" pitchFamily="34" charset="-120"/>
                <a:cs typeface="Times New Roman" panose="02020603050405020304" pitchFamily="18" charset="0"/>
              </a:rPr>
              <a:t> (</a:t>
            </a:r>
            <a:r>
              <a:rPr lang="zh-CN" altLang="zh-CN" sz="3000" b="1" dirty="0">
                <a:latin typeface="Microsoft JhengHei UI" panose="020B0604030504040204" pitchFamily="34" charset="-120"/>
                <a:ea typeface="Microsoft JhengHei UI" panose="020B0604030504040204" pitchFamily="34" charset="-120"/>
                <a:cs typeface="Times New Roman" panose="02020603050405020304" pitchFamily="18" charset="0"/>
              </a:rPr>
              <a:t>加上拜名</a:t>
            </a:r>
            <a:r>
              <a:rPr lang="en-US" altLang="zh-CN" sz="3000" b="1" dirty="0">
                <a:latin typeface="Microsoft JhengHei UI" panose="020B0604030504040204" pitchFamily="34" charset="-120"/>
                <a:ea typeface="Microsoft JhengHei UI" panose="020B0604030504040204" pitchFamily="34" charset="-120"/>
                <a:cs typeface="Times New Roman" panose="02020603050405020304" pitchFamily="18" charset="0"/>
              </a:rPr>
              <a:t>)</a:t>
            </a:r>
            <a:r>
              <a:rPr lang="zh-CN" altLang="zh-CN" sz="3000" b="1" dirty="0">
                <a:latin typeface="Microsoft JhengHei UI" panose="020B0604030504040204" pitchFamily="34" charset="-120"/>
                <a:ea typeface="Microsoft JhengHei UI" panose="020B0604030504040204" pitchFamily="34" charset="-120"/>
                <a:cs typeface="Times New Roman" panose="02020603050405020304" pitchFamily="18" charset="0"/>
              </a:rPr>
              <a:t>拜名可以汉语）。</a:t>
            </a:r>
            <a:endParaRPr lang="zh-CN" altLang="zh-CN" sz="3000" dirty="0">
              <a:latin typeface="Microsoft JhengHei UI" panose="020B0604030504040204" pitchFamily="34" charset="-120"/>
              <a:ea typeface="Microsoft JhengHei UI" panose="020B0604030504040204" pitchFamily="34" charset="-12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3000" b="1" dirty="0">
              <a:latin typeface="Microsoft JhengHei UI" panose="020B0604030504040204" pitchFamily="34" charset="-120"/>
              <a:ea typeface="Microsoft JhengHei UI" panose="020B0604030504040204" pitchFamily="34" charset="-12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3000" b="1" dirty="0">
                <a:latin typeface="Microsoft JhengHei UI" panose="020B0604030504040204" pitchFamily="34" charset="-120"/>
                <a:ea typeface="Microsoft JhengHei UI" panose="020B0604030504040204" pitchFamily="34" charset="-120"/>
                <a:cs typeface="Times New Roman" panose="02020603050405020304" pitchFamily="18" charset="0"/>
              </a:rPr>
              <a:t>2. </a:t>
            </a:r>
            <a:r>
              <a:rPr lang="zh-CN" altLang="zh-CN" sz="3000" b="1" dirty="0">
                <a:latin typeface="Microsoft JhengHei UI" panose="020B0604030504040204" pitchFamily="34" charset="-120"/>
                <a:ea typeface="Microsoft JhengHei UI" panose="020B0604030504040204" pitchFamily="34" charset="-120"/>
                <a:cs typeface="Times New Roman" panose="02020603050405020304" pitchFamily="18" charset="0"/>
              </a:rPr>
              <a:t>举意后，第一个动作是抬手，双手举起至耳边（女过双肩），口念</a:t>
            </a:r>
            <a:r>
              <a:rPr lang="en-US" altLang="zh-CN" sz="3000" b="1" dirty="0">
                <a:solidFill>
                  <a:srgbClr val="008000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Times New Roman" panose="02020603050405020304" pitchFamily="18" charset="0"/>
              </a:rPr>
              <a:t>Allah </a:t>
            </a:r>
            <a:r>
              <a:rPr lang="en-US" altLang="zh-CN" sz="3000" b="1" dirty="0" err="1">
                <a:solidFill>
                  <a:srgbClr val="008000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Times New Roman" panose="02020603050405020304" pitchFamily="18" charset="0"/>
              </a:rPr>
              <a:t>Akba</a:t>
            </a:r>
            <a:r>
              <a:rPr lang="zh-CN" altLang="zh-CN" sz="3000" b="1" dirty="0">
                <a:solidFill>
                  <a:srgbClr val="008000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Times New Roman" panose="02020603050405020304" pitchFamily="18" charset="0"/>
              </a:rPr>
              <a:t>安拉伟大。</a:t>
            </a:r>
            <a:endParaRPr lang="en-US" altLang="zh-CN" sz="3000" b="1" dirty="0">
              <a:solidFill>
                <a:srgbClr val="008000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3000" b="1" dirty="0">
              <a:latin typeface="Microsoft JhengHei UI" panose="020B0604030504040204" pitchFamily="34" charset="-120"/>
              <a:ea typeface="Microsoft JhengHei UI" panose="020B0604030504040204" pitchFamily="34" charset="-12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3000" b="1" dirty="0">
                <a:latin typeface="Microsoft JhengHei UI" panose="020B0604030504040204" pitchFamily="34" charset="-120"/>
                <a:ea typeface="Microsoft JhengHei UI" panose="020B0604030504040204" pitchFamily="34" charset="-120"/>
                <a:cs typeface="Times New Roman" panose="02020603050405020304" pitchFamily="18" charset="0"/>
              </a:rPr>
              <a:t>3 </a:t>
            </a:r>
            <a:r>
              <a:rPr lang="zh-CN" altLang="zh-CN" sz="3000" b="1" dirty="0">
                <a:latin typeface="Microsoft JhengHei UI" panose="020B0604030504040204" pitchFamily="34" charset="-120"/>
                <a:ea typeface="Microsoft JhengHei UI" panose="020B0604030504040204" pitchFamily="34" charset="-120"/>
                <a:cs typeface="Times New Roman" panose="02020603050405020304" pitchFamily="18" charset="0"/>
              </a:rPr>
              <a:t>接着把手放下，以右手握左手交叉，掌心向内，置于肚脐之下（女子置双手于胸前），先念塞拿（开拜赞颂词）：</a:t>
            </a:r>
            <a:r>
              <a:rPr lang="zh-CN" altLang="zh-CN" sz="3000" b="1" dirty="0">
                <a:solidFill>
                  <a:srgbClr val="008000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Times New Roman" panose="02020603050405020304" pitchFamily="18" charset="0"/>
              </a:rPr>
              <a:t>主啊，赞你请净，赞你超绝，你的尊名多吉庆，你的尊严多从高，除你以外没受当敬拜的。</a:t>
            </a:r>
            <a:endParaRPr lang="en-US" altLang="zh-CN" sz="3000" b="1" dirty="0">
              <a:solidFill>
                <a:srgbClr val="008000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  <a:cs typeface="Times New Roman" panose="02020603050405020304" pitchFamily="18" charset="0"/>
            </a:endParaRPr>
          </a:p>
          <a:p>
            <a:endParaRPr lang="en-US" altLang="zh-CN" sz="3000" b="1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  <a:p>
            <a:r>
              <a:rPr lang="en-US" altLang="zh-CN" sz="30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4.</a:t>
            </a:r>
            <a:r>
              <a:rPr lang="zh-CN" altLang="zh-CN" sz="30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接着念求护词：</a:t>
            </a:r>
            <a:r>
              <a:rPr lang="zh-CN" altLang="zh-CN" sz="3000" b="1" dirty="0">
                <a:solidFill>
                  <a:srgbClr val="008000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我求安拉从被赶出的恶魔上保护我。再念台思密</a:t>
            </a:r>
            <a:r>
              <a:rPr lang="en-US" altLang="zh-CN" sz="3000" b="1" dirty="0" err="1">
                <a:solidFill>
                  <a:srgbClr val="008000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bisminllahi</a:t>
            </a:r>
            <a:r>
              <a:rPr lang="en-US" altLang="zh-CN" sz="3000" b="1" dirty="0">
                <a:solidFill>
                  <a:srgbClr val="008000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 </a:t>
            </a:r>
            <a:r>
              <a:rPr lang="en-US" altLang="zh-CN" sz="3000" b="1" dirty="0" err="1">
                <a:solidFill>
                  <a:srgbClr val="008000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lahenanin</a:t>
            </a:r>
            <a:r>
              <a:rPr lang="en-US" altLang="zh-CN" sz="3000" b="1" dirty="0">
                <a:solidFill>
                  <a:srgbClr val="008000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 </a:t>
            </a:r>
            <a:r>
              <a:rPr lang="en-US" altLang="zh-CN" sz="3000" b="1" dirty="0" err="1">
                <a:solidFill>
                  <a:srgbClr val="008000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laihimi</a:t>
            </a:r>
            <a:r>
              <a:rPr lang="en-US" altLang="zh-CN" sz="3000" b="1" dirty="0">
                <a:solidFill>
                  <a:srgbClr val="008000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(</a:t>
            </a:r>
            <a:r>
              <a:rPr lang="zh-CN" altLang="zh-CN" sz="3000" b="1" dirty="0">
                <a:solidFill>
                  <a:srgbClr val="008000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奉大仁大慈安拉的尊名</a:t>
            </a:r>
            <a:r>
              <a:rPr lang="en-US" altLang="zh-CN" sz="3000" b="1" dirty="0">
                <a:solidFill>
                  <a:srgbClr val="008000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)</a:t>
            </a:r>
            <a:r>
              <a:rPr lang="zh-CN" altLang="zh-CN" sz="3000" b="1" dirty="0">
                <a:solidFill>
                  <a:srgbClr val="008000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。</a:t>
            </a:r>
            <a:endParaRPr lang="zh-CN" altLang="zh-CN" sz="3000" dirty="0">
              <a:solidFill>
                <a:srgbClr val="008000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18345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000" b="1" dirty="0"/>
              <a:t>5.</a:t>
            </a:r>
            <a:r>
              <a:rPr lang="zh-CN" altLang="zh-CN" sz="3000" b="1" dirty="0"/>
              <a:t>念法帝哈（古兰经第一章）。</a:t>
            </a:r>
            <a:r>
              <a:rPr lang="zh-CN" altLang="zh-CN" sz="3000" b="1" dirty="0">
                <a:solidFill>
                  <a:srgbClr val="008000"/>
                </a:solidFill>
              </a:rPr>
              <a:t>一切赞颂，全归真主，全世界的主， 至仁至慈的主， 报应日的主。 我们只崇拜你，只求你佑助， 求你引导我们上正路，你所佑助者的路，不是受谴怒者的路，也不是迷误者的路，阿敏。</a:t>
            </a:r>
            <a:r>
              <a:rPr lang="zh-CN" altLang="zh-CN" sz="3000" b="1" dirty="0"/>
              <a:t>背完后通常再背另一章经文（最少三节金文），大部分信徒会选背古兰经第</a:t>
            </a:r>
            <a:r>
              <a:rPr lang="en-US" altLang="zh-CN" sz="3000" b="1" dirty="0"/>
              <a:t>2</a:t>
            </a:r>
            <a:r>
              <a:rPr lang="zh-CN" altLang="zh-CN" sz="3000" b="1" dirty="0"/>
              <a:t>章黄牛篇，</a:t>
            </a:r>
            <a:r>
              <a:rPr lang="en-US" altLang="zh-CN" sz="3000" b="1" dirty="0"/>
              <a:t>18</a:t>
            </a:r>
            <a:r>
              <a:rPr lang="zh-CN" altLang="zh-CN" sz="3000" b="1" dirty="0"/>
              <a:t>章山洞章；</a:t>
            </a:r>
            <a:r>
              <a:rPr lang="en-US" altLang="zh-CN" sz="3000" b="1" dirty="0"/>
              <a:t>31</a:t>
            </a:r>
            <a:r>
              <a:rPr lang="zh-CN" altLang="zh-CN" sz="3000" b="1" dirty="0"/>
              <a:t>章鲁格曼，阿斯尔</a:t>
            </a:r>
            <a:r>
              <a:rPr lang="en-US" altLang="zh-CN" sz="3000" b="1" dirty="0"/>
              <a:t>103</a:t>
            </a:r>
            <a:r>
              <a:rPr lang="zh-CN" altLang="zh-CN" sz="3000" b="1" dirty="0"/>
              <a:t>章，考赛尔</a:t>
            </a:r>
            <a:r>
              <a:rPr lang="en-US" altLang="zh-CN" sz="3000" b="1" dirty="0"/>
              <a:t>108</a:t>
            </a:r>
            <a:r>
              <a:rPr lang="zh-CN" altLang="zh-CN" sz="3000" b="1" dirty="0"/>
              <a:t>章，带有末世得胜的某</a:t>
            </a:r>
            <a:r>
              <a:rPr lang="en-US" altLang="zh-CN" sz="3000" b="1" dirty="0"/>
              <a:t>3</a:t>
            </a:r>
            <a:r>
              <a:rPr lang="zh-CN" altLang="zh-CN" sz="3000" b="1" dirty="0"/>
              <a:t>节经文。这些加背经文的，只在两拜的晨祷时才需要加背经文。</a:t>
            </a:r>
            <a:endParaRPr lang="zh-CN" altLang="zh-CN" sz="3000" dirty="0"/>
          </a:p>
          <a:p>
            <a:endParaRPr lang="en-US" altLang="zh-CN" sz="3000" b="1" dirty="0"/>
          </a:p>
          <a:p>
            <a:r>
              <a:rPr lang="en-US" altLang="zh-CN" sz="3000" b="1" dirty="0"/>
              <a:t>6</a:t>
            </a:r>
            <a:r>
              <a:rPr lang="zh-CN" altLang="zh-CN" sz="3000" b="1" dirty="0"/>
              <a:t>藉着念</a:t>
            </a:r>
            <a:r>
              <a:rPr lang="en-US" altLang="zh-CN" sz="3000" b="1" dirty="0">
                <a:solidFill>
                  <a:srgbClr val="008000"/>
                </a:solidFill>
              </a:rPr>
              <a:t>Allah </a:t>
            </a:r>
            <a:r>
              <a:rPr lang="en-US" altLang="zh-CN" sz="3000" b="1" dirty="0" err="1">
                <a:solidFill>
                  <a:srgbClr val="008000"/>
                </a:solidFill>
              </a:rPr>
              <a:t>akbal</a:t>
            </a:r>
            <a:r>
              <a:rPr lang="zh-CN" altLang="zh-CN" sz="3000" b="1" dirty="0">
                <a:solidFill>
                  <a:srgbClr val="008000"/>
                </a:solidFill>
              </a:rPr>
              <a:t>阿拉伟大</a:t>
            </a:r>
            <a:r>
              <a:rPr lang="zh-CN" altLang="zh-CN" sz="3000" b="1" dirty="0"/>
              <a:t>，就屈身行鞠躬之礼，屈腰平背，两手顺势放下按置两腿膝盖上，目注足背，使动作停一停。念</a:t>
            </a:r>
            <a:r>
              <a:rPr lang="zh-CN" altLang="zh-CN" sz="3000" b="1" dirty="0">
                <a:solidFill>
                  <a:srgbClr val="008000"/>
                </a:solidFill>
              </a:rPr>
              <a:t>『赞颂养育我们尊大的主』</a:t>
            </a:r>
            <a:r>
              <a:rPr lang="zh-CN" altLang="zh-CN" sz="3000" b="1" dirty="0"/>
              <a:t>（集体礼拜念：养育我们的主，我们只颂赞你）三遍。</a:t>
            </a:r>
            <a:endParaRPr lang="zh-CN" altLang="zh-CN" sz="30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09050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1999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/>
              <a:t>7 </a:t>
            </a:r>
            <a:r>
              <a:rPr lang="zh-CN" altLang="zh-CN" sz="2800" b="1" dirty="0"/>
              <a:t>鞠躬后即仰身立正，面向麦加，念：</a:t>
            </a:r>
            <a:r>
              <a:rPr lang="zh-CN" altLang="zh-CN" sz="2800" b="1" dirty="0">
                <a:solidFill>
                  <a:srgbClr val="008000"/>
                </a:solidFill>
              </a:rPr>
              <a:t>安拉能听见人们的赞颂；念真主伟大</a:t>
            </a:r>
            <a:r>
              <a:rPr lang="en-US" altLang="zh-CN" sz="2800" b="1" dirty="0" err="1">
                <a:solidFill>
                  <a:srgbClr val="008000"/>
                </a:solidFill>
              </a:rPr>
              <a:t>allah</a:t>
            </a:r>
            <a:r>
              <a:rPr lang="en-US" altLang="zh-CN" sz="2800" b="1" dirty="0">
                <a:solidFill>
                  <a:srgbClr val="008000"/>
                </a:solidFill>
              </a:rPr>
              <a:t> </a:t>
            </a:r>
            <a:r>
              <a:rPr lang="en-US" altLang="zh-CN" sz="2800" b="1" dirty="0" err="1">
                <a:solidFill>
                  <a:srgbClr val="008000"/>
                </a:solidFill>
              </a:rPr>
              <a:t>akbal</a:t>
            </a:r>
            <a:r>
              <a:rPr lang="en-US" altLang="zh-CN" sz="2800" b="1" dirty="0">
                <a:solidFill>
                  <a:srgbClr val="008000"/>
                </a:solidFill>
              </a:rPr>
              <a:t>;</a:t>
            </a:r>
            <a:r>
              <a:rPr lang="zh-CN" altLang="zh-CN" sz="2800" b="1" dirty="0"/>
              <a:t>随即双腿曲折跪下叩头，以手掌，脚趾，膝头，支撑全身，将头额触地下拜</a:t>
            </a:r>
            <a:r>
              <a:rPr lang="en-US" altLang="zh-CN" sz="2800" b="1" dirty="0"/>
              <a:t>(</a:t>
            </a:r>
            <a:r>
              <a:rPr lang="zh-CN" altLang="zh-CN" sz="2800" b="1" dirty="0"/>
              <a:t>身体七处着地</a:t>
            </a:r>
            <a:r>
              <a:rPr lang="en-US" altLang="zh-CN" sz="2800" b="1" dirty="0"/>
              <a:t>)</a:t>
            </a:r>
            <a:r>
              <a:rPr lang="zh-CN" altLang="zh-CN" sz="2800" b="1" dirty="0"/>
              <a:t>，额头置于两手之间，目视鼻尖安静不动片刻，同时作一短祷三遍：</a:t>
            </a:r>
            <a:r>
              <a:rPr lang="zh-CN" altLang="zh-CN" sz="2800" b="1" dirty="0">
                <a:solidFill>
                  <a:srgbClr val="008000"/>
                </a:solidFill>
              </a:rPr>
              <a:t>赞颂养育我的主崇高</a:t>
            </a:r>
            <a:r>
              <a:rPr lang="zh-CN" altLang="zh-CN" sz="2800" b="1" dirty="0"/>
              <a:t>。这是受造物向主表示敬畏的姿势。</a:t>
            </a:r>
            <a:endParaRPr lang="en-US" altLang="zh-CN" sz="2800" b="1" dirty="0"/>
          </a:p>
          <a:p>
            <a:endParaRPr lang="en-US" altLang="zh-CN" sz="2800" b="1" dirty="0"/>
          </a:p>
          <a:p>
            <a:r>
              <a:rPr lang="en-US" altLang="zh-CN" sz="2800" b="1" dirty="0"/>
              <a:t>8</a:t>
            </a:r>
            <a:r>
              <a:rPr lang="zh-CN" altLang="zh-CN" sz="2800" b="1" dirty="0"/>
              <a:t>随后仍跪着，顺势将上身直起，面前麦加，但双手放在大腿上，臀部乃「坐」在小腿与足踝上，再念阿拉伟大，默念：</a:t>
            </a:r>
            <a:r>
              <a:rPr lang="zh-CN" altLang="zh-CN" sz="2800" b="1" dirty="0">
                <a:solidFill>
                  <a:srgbClr val="008000"/>
                </a:solidFill>
              </a:rPr>
              <a:t>求主宽恕</a:t>
            </a:r>
            <a:r>
              <a:rPr lang="en-US" altLang="zh-CN" sz="2800" b="1" dirty="0" err="1">
                <a:solidFill>
                  <a:srgbClr val="008000"/>
                </a:solidFill>
              </a:rPr>
              <a:t>Labi</a:t>
            </a:r>
            <a:r>
              <a:rPr lang="en-US" altLang="zh-CN" sz="2800" b="1" dirty="0">
                <a:solidFill>
                  <a:srgbClr val="008000"/>
                </a:solidFill>
              </a:rPr>
              <a:t> </a:t>
            </a:r>
            <a:r>
              <a:rPr lang="en-US" altLang="zh-CN" sz="2800" b="1" dirty="0" err="1">
                <a:solidFill>
                  <a:srgbClr val="008000"/>
                </a:solidFill>
              </a:rPr>
              <a:t>ahafeileli</a:t>
            </a:r>
            <a:r>
              <a:rPr lang="en-US" altLang="zh-CN" sz="2800" b="1" dirty="0">
                <a:solidFill>
                  <a:srgbClr val="008000"/>
                </a:solidFill>
              </a:rPr>
              <a:t>,</a:t>
            </a:r>
            <a:r>
              <a:rPr lang="zh-CN" altLang="zh-CN" sz="2800" b="1" dirty="0">
                <a:solidFill>
                  <a:srgbClr val="008000"/>
                </a:solidFill>
              </a:rPr>
              <a:t>再念安拉伟大</a:t>
            </a:r>
            <a:r>
              <a:rPr lang="zh-CN" altLang="zh-CN" sz="2800" b="1" dirty="0"/>
              <a:t>。再一次叩头，念三遍：</a:t>
            </a:r>
            <a:r>
              <a:rPr lang="zh-CN" altLang="zh-CN" sz="2800" b="1" dirty="0">
                <a:solidFill>
                  <a:srgbClr val="008000"/>
                </a:solidFill>
              </a:rPr>
              <a:t>赞颂养育我的主崇高</a:t>
            </a:r>
            <a:r>
              <a:rPr lang="zh-CN" altLang="zh-CN" sz="2800" b="1" dirty="0"/>
              <a:t>。念毕，就念</a:t>
            </a:r>
            <a:r>
              <a:rPr lang="zh-CN" altLang="zh-CN" sz="2800" b="1" dirty="0">
                <a:solidFill>
                  <a:srgbClr val="008000"/>
                </a:solidFill>
              </a:rPr>
              <a:t>安拉伟大</a:t>
            </a:r>
            <a:r>
              <a:rPr lang="zh-CN" altLang="zh-CN" sz="2800" b="1" dirty="0"/>
              <a:t>。起身恢复站立姿态。这是一拜的结束。礼拜所用的文字必须是阿拉伯文。接着恢复到</a:t>
            </a:r>
            <a:r>
              <a:rPr lang="en-US" altLang="zh-CN" sz="2800" b="1" dirty="0"/>
              <a:t>A</a:t>
            </a:r>
            <a:r>
              <a:rPr lang="zh-CN" altLang="zh-CN" sz="2800" b="1" dirty="0"/>
              <a:t>的第一式。 </a:t>
            </a:r>
            <a:endParaRPr lang="zh-CN" altLang="zh-CN" sz="2800" dirty="0"/>
          </a:p>
          <a:p>
            <a:r>
              <a:rPr lang="en-US" altLang="zh-CN" sz="2800" b="1" dirty="0"/>
              <a:t> </a:t>
            </a:r>
            <a:endParaRPr lang="zh-CN" altLang="zh-CN" sz="2800" dirty="0"/>
          </a:p>
          <a:p>
            <a:r>
              <a:rPr lang="en-US" altLang="zh-CN" sz="2800" b="1" dirty="0"/>
              <a:t>9</a:t>
            </a:r>
            <a:r>
              <a:rPr lang="zh-CN" altLang="zh-CN" sz="2800" b="1" dirty="0"/>
              <a:t>起来后再举手念太思密，法帝哈，及念一段经文，开始第二拜，一切和第一拜相同。若是只有两拜的，在叩头时念：台善呼代台善呼代（第一段）</a:t>
            </a:r>
            <a:r>
              <a:rPr lang="zh-CN" altLang="zh-CN" sz="2800" b="1" dirty="0">
                <a:solidFill>
                  <a:srgbClr val="008000"/>
                </a:solidFill>
              </a:rPr>
              <a:t>口舌的功课，身体的功课，钱财的功课，都是为安拉而做，祈求安拉赐我们的圣人安宁，怜恤和吉庆，祈求安拉赐给我们和一切清廉的奴仆以安宁。</a:t>
            </a:r>
            <a:r>
              <a:rPr lang="zh-CN" altLang="zh-CN" sz="2800" b="1" dirty="0"/>
              <a:t>。</a:t>
            </a:r>
            <a:endParaRPr lang="en-US" altLang="zh-CN" sz="2800" b="1" dirty="0"/>
          </a:p>
          <a:p>
            <a:r>
              <a:rPr lang="zh-CN" altLang="zh-CN" sz="2800" b="1" dirty="0"/>
              <a:t>第二段开始时，竖立右手食指，作认主神是独一的象征。</a:t>
            </a:r>
            <a:endParaRPr lang="zh-CN" altLang="zh-CN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8977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第二段是作证词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sahadah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作证：万物非主，唯有安拉；我作证：穆罕默德是祂的使者。</a:t>
            </a:r>
            <a:endParaRPr lang="en-US" altLang="zh-CN" sz="2800" b="1" dirty="0">
              <a:solidFill>
                <a:srgbClr val="0080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如果拜功有第三回合的，就念『真主伟大』，就站立起来。继续第三拜。，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如果有三拜或者四拜的，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结束前为穆罕默德祷告念『赞圣词』赞圣词：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主阿，求你怜悯穆罕默德及其家眷，就如你怜悯易卜拉欣及其家眷那样。你确是可赞的，伟大的主。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再为穆斯林祷告念『求恕词』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主阿，祈求你饶恕我，我的父母，我的老师，祈求你饶恕所有的男女穆斯林，不论是活着的还是已死亡的】。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从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1--8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叫做一个回合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(RAKAAT)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或一拜。每次可作二至十回合，通常做二至四回合。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当要结束礼拜，从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8 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式进入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式，即仍跪坐在两小腿上，面转向右边念色俩目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shalam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：「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愿幸福平安及上帝的慈爱与你同在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」，再将面转向左念一次，即告礼拜完成。这时鼓励不要立刻起身离开。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4781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11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要再静坐一会（迪克尔）。据说此举能帮助穆斯林浸泡在神的恩典中。有些学者鼓励在这个静坐时光的</a:t>
            </a:r>
            <a:r>
              <a:rPr lang="zh-CN" altLang="zh-CN" sz="2800" b="1" dirty="0">
                <a:latin typeface="Cambria" panose="020405030504060302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迪克尔时刻，颂赞以下的祷词各</a:t>
            </a:r>
            <a:r>
              <a:rPr lang="en-US" altLang="zh-CN" sz="2800" b="1" dirty="0">
                <a:latin typeface="Cambria" panose="020405030504060302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33</a:t>
            </a:r>
            <a:r>
              <a:rPr lang="zh-CN" altLang="zh-CN" sz="2800" b="1" dirty="0">
                <a:latin typeface="Cambria" panose="020405030504060302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遍：</a:t>
            </a:r>
            <a:endParaRPr lang="en-US" altLang="zh-CN" sz="2800" b="1" dirty="0">
              <a:latin typeface="Cambria" panose="02040503050406030204" pitchFamily="18" charset="0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8000"/>
                </a:solidFill>
                <a:latin typeface="Cambria" panose="020405030504060302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『赞主清净</a:t>
            </a:r>
            <a:r>
              <a:rPr lang="en-US" altLang="zh-CN" sz="2800" b="1" dirty="0" err="1">
                <a:solidFill>
                  <a:srgbClr val="008000"/>
                </a:solidFill>
                <a:latin typeface="Cambria" panose="020405030504060302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Subuhanaillah</a:t>
            </a:r>
            <a:r>
              <a:rPr lang="en-US" altLang="zh-CN" sz="2800" b="1" dirty="0">
                <a:solidFill>
                  <a:srgbClr val="008000"/>
                </a:solidFill>
                <a:latin typeface="Cambria" panose="020405030504060302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 33</a:t>
            </a:r>
            <a:r>
              <a:rPr lang="zh-CN" altLang="zh-CN" sz="2800" b="1" dirty="0">
                <a:solidFill>
                  <a:srgbClr val="008000"/>
                </a:solidFill>
                <a:latin typeface="Cambria" panose="020405030504060302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遍』；</a:t>
            </a:r>
            <a:endParaRPr lang="en-US" altLang="zh-CN" sz="2800" b="1" dirty="0">
              <a:solidFill>
                <a:srgbClr val="008000"/>
              </a:solidFill>
              <a:latin typeface="Cambria" panose="02040503050406030204" pitchFamily="18" charset="0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8000"/>
                </a:solidFill>
                <a:latin typeface="Cambria" panose="020405030504060302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『万赞归主</a:t>
            </a:r>
            <a:r>
              <a:rPr lang="en-US" altLang="zh-CN" sz="2800" b="1" dirty="0">
                <a:solidFill>
                  <a:srgbClr val="008000"/>
                </a:solidFill>
                <a:latin typeface="Cambria" panose="020405030504060302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 Al-</a:t>
            </a:r>
            <a:r>
              <a:rPr lang="en-US" altLang="zh-CN" sz="2800" b="1" dirty="0" err="1">
                <a:solidFill>
                  <a:srgbClr val="008000"/>
                </a:solidFill>
                <a:latin typeface="Cambria" panose="020405030504060302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hamdulillah</a:t>
            </a:r>
            <a:r>
              <a:rPr lang="en-US" altLang="zh-CN" sz="2800" b="1" dirty="0">
                <a:solidFill>
                  <a:srgbClr val="008000"/>
                </a:solidFill>
                <a:latin typeface="Cambria" panose="020405030504060302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 33</a:t>
            </a:r>
            <a:r>
              <a:rPr lang="zh-CN" altLang="zh-CN" sz="2800" b="1" dirty="0">
                <a:solidFill>
                  <a:srgbClr val="008000"/>
                </a:solidFill>
                <a:latin typeface="Cambria" panose="020405030504060302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遍』；</a:t>
            </a:r>
            <a:endParaRPr lang="en-US" altLang="zh-CN" sz="2800" b="1" dirty="0">
              <a:solidFill>
                <a:srgbClr val="008000"/>
              </a:solidFill>
              <a:latin typeface="Cambria" panose="02040503050406030204" pitchFamily="18" charset="0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8000"/>
                </a:solidFill>
                <a:latin typeface="Cambria" panose="020405030504060302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『安拉伟大</a:t>
            </a:r>
            <a:r>
              <a:rPr lang="en-US" altLang="zh-CN" sz="2800" b="1" dirty="0">
                <a:solidFill>
                  <a:srgbClr val="008000"/>
                </a:solidFill>
                <a:latin typeface="Cambria" panose="020405030504060302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Allah </a:t>
            </a:r>
            <a:r>
              <a:rPr lang="en-US" altLang="zh-CN" sz="2800" b="1" dirty="0" err="1">
                <a:solidFill>
                  <a:srgbClr val="008000"/>
                </a:solidFill>
                <a:latin typeface="Cambria" panose="020405030504060302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Akbal</a:t>
            </a:r>
            <a:r>
              <a:rPr lang="en-US" altLang="zh-CN" sz="2800" b="1" dirty="0">
                <a:solidFill>
                  <a:srgbClr val="008000"/>
                </a:solidFill>
                <a:latin typeface="Cambria" panose="020405030504060302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 33</a:t>
            </a:r>
            <a:r>
              <a:rPr lang="zh-CN" altLang="zh-CN" sz="2800" b="1" dirty="0">
                <a:solidFill>
                  <a:srgbClr val="008000"/>
                </a:solidFill>
                <a:latin typeface="Cambria" panose="020405030504060302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遍』</a:t>
            </a:r>
            <a:r>
              <a:rPr lang="zh-CN" altLang="zh-CN" sz="2800" b="1" dirty="0">
                <a:latin typeface="Cambria" panose="020405030504060302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800" b="1" dirty="0">
              <a:latin typeface="Cambria" panose="02040503050406030204" pitchFamily="18" charset="0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latin typeface="Cambria" panose="02040503050406030204" pitchFamily="18" charset="0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Cambria" panose="020405030504060302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合起双手念：</a:t>
            </a:r>
            <a:r>
              <a:rPr lang="en-US" altLang="zh-CN" sz="2800" b="1" dirty="0" err="1">
                <a:latin typeface="Cambria" panose="020405030504060302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Subuhallah</a:t>
            </a:r>
            <a:r>
              <a:rPr lang="en-US" altLang="zh-CN" sz="2800" b="1" dirty="0">
                <a:latin typeface="Cambria" panose="020405030504060302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 err="1">
                <a:latin typeface="Cambria" panose="020405030504060302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wuabuhamdi</a:t>
            </a:r>
            <a:r>
              <a:rPr lang="en-US" altLang="zh-CN" sz="2800" b="1" dirty="0">
                <a:latin typeface="Cambria" panose="020405030504060302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 b="1" dirty="0">
                <a:latin typeface="Cambria" panose="020405030504060302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一切颂赞归于安拉，荣誉归于安拉。</a:t>
            </a:r>
            <a:r>
              <a:rPr lang="zh-CN" altLang="zh-CN" sz="2800" b="1" dirty="0">
                <a:latin typeface="SimHei" panose="02010609060101010101" pitchFamily="49" charset="-122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endParaRPr lang="en-US" altLang="zh-CN" sz="2800" b="1" dirty="0">
              <a:latin typeface="SimHei" panose="02010609060101010101" pitchFamily="49" charset="-122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Cambria" panose="020405030504060302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『求主宽恕</a:t>
            </a:r>
            <a:r>
              <a:rPr lang="en-US" altLang="zh-CN" sz="2800" b="1" dirty="0" err="1">
                <a:latin typeface="Cambria" panose="020405030504060302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Aistai</a:t>
            </a:r>
            <a:r>
              <a:rPr lang="en-US" altLang="zh-CN" sz="2800" b="1" dirty="0">
                <a:latin typeface="Cambria" panose="020405030504060302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-e-</a:t>
            </a:r>
            <a:r>
              <a:rPr lang="en-US" altLang="zh-CN" sz="2800" b="1" dirty="0" err="1">
                <a:latin typeface="Cambria" panose="020405030504060302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filunllah</a:t>
            </a:r>
            <a:r>
              <a:rPr lang="zh-CN" altLang="zh-CN" sz="2800" b="1" dirty="0">
                <a:latin typeface="Cambria" panose="020405030504060302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800" b="1" dirty="0">
              <a:latin typeface="Cambria" panose="02040503050406030204" pitchFamily="18" charset="0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latin typeface="Cambria" panose="02040503050406030204" pitchFamily="18" charset="0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Cambria" panose="020405030504060302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再念</a:t>
            </a:r>
            <a:r>
              <a:rPr lang="zh-CN" altLang="zh-CN" sz="2800" b="1" dirty="0">
                <a:solidFill>
                  <a:srgbClr val="008000"/>
                </a:solidFill>
                <a:latin typeface="Cambria" panose="020405030504060302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『万物非主，唯有安拉，他是独一的，没有伙伴，不收养，不</a:t>
            </a:r>
            <a:r>
              <a:rPr lang="zh-CN" altLang="en-US" sz="2800" b="1" dirty="0">
                <a:solidFill>
                  <a:srgbClr val="008000"/>
                </a:solidFill>
                <a:latin typeface="Cambria" panose="020405030504060302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生</a:t>
            </a:r>
            <a:r>
              <a:rPr lang="zh-CN" altLang="zh-CN" sz="2800" b="1" dirty="0">
                <a:solidFill>
                  <a:srgbClr val="008000"/>
                </a:solidFill>
                <a:latin typeface="Cambria" panose="020405030504060302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养，享独权，受颂赞，使人活，使人死，他是全能于万事的主</a:t>
            </a:r>
            <a:r>
              <a:rPr lang="en-US" altLang="zh-CN" sz="2800" b="1" dirty="0">
                <a:solidFill>
                  <a:srgbClr val="008000"/>
                </a:solidFill>
                <a:latin typeface="Cambria" panose="020405030504060302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』</a:t>
            </a:r>
            <a:r>
              <a:rPr lang="zh-CN" altLang="zh-CN" sz="2800" b="1" dirty="0">
                <a:solidFill>
                  <a:srgbClr val="008000"/>
                </a:solidFill>
                <a:latin typeface="Cambria" panose="020405030504060302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800" b="1" dirty="0">
              <a:solidFill>
                <a:srgbClr val="008000"/>
              </a:solidFill>
              <a:latin typeface="Cambria" panose="02040503050406030204" pitchFamily="18" charset="0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Cambria" panose="020405030504060302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如此结束是更加有功德拜功。</a:t>
            </a:r>
            <a:endParaRPr lang="en-US" altLang="zh-CN" sz="2800" b="1" dirty="0">
              <a:latin typeface="Cambria" panose="02040503050406030204" pitchFamily="18" charset="0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98172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"/>
            <a:ext cx="12192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800" b="1" dirty="0">
                <a:solidFill>
                  <a:srgbClr val="0000FF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其它类型的拜功</a:t>
            </a:r>
            <a:endParaRPr lang="en-US" altLang="zh-CN" sz="2800" b="1" dirty="0">
              <a:solidFill>
                <a:srgbClr val="0000FF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8000"/>
                </a:solidFill>
              </a:rPr>
              <a:t>法雷兑：</a:t>
            </a:r>
            <a:r>
              <a:rPr lang="zh-CN" altLang="zh-CN" sz="2800" b="1" dirty="0"/>
              <a:t>每天五次常规礼拜称为法雷兑拜，或主命拜。</a:t>
            </a:r>
            <a:endParaRPr lang="en-US" altLang="zh-CN" sz="2800" b="1" dirty="0"/>
          </a:p>
          <a:p>
            <a:endParaRPr lang="en-US" altLang="zh-CN" sz="2800" b="1" kern="100" dirty="0">
              <a:solidFill>
                <a:srgbClr val="008000"/>
              </a:solidFill>
            </a:endParaRPr>
          </a:p>
          <a:p>
            <a:r>
              <a:rPr lang="zh-CN" altLang="zh-CN" sz="2800" b="1" kern="100" dirty="0">
                <a:solidFill>
                  <a:srgbClr val="008000"/>
                </a:solidFill>
              </a:rPr>
              <a:t>圣行拜或维特尔拜：</a:t>
            </a:r>
            <a:r>
              <a:rPr lang="zh-CN" altLang="zh-CN" sz="2800" b="1" kern="100" dirty="0"/>
              <a:t>在这些主命拜中，还可以加上额外的拜功。这是效法穆罕默德有时多作了拜功，因此称为「圣行拜」或「维特尔拜」。</a:t>
            </a:r>
            <a:endParaRPr lang="en-US" altLang="zh-CN" sz="2800" b="1" kern="100" dirty="0"/>
          </a:p>
          <a:p>
            <a:endParaRPr lang="en-US" altLang="zh-CN" sz="2800" b="1" dirty="0">
              <a:solidFill>
                <a:srgbClr val="008000"/>
              </a:solidFill>
            </a:endParaRPr>
          </a:p>
          <a:p>
            <a:r>
              <a:rPr lang="zh-CN" altLang="zh-CN" sz="2800" b="1" dirty="0">
                <a:solidFill>
                  <a:srgbClr val="008000"/>
                </a:solidFill>
              </a:rPr>
              <a:t>泰罕朱得（夜拜功）：</a:t>
            </a:r>
            <a:r>
              <a:rPr lang="zh-CN" altLang="zh-CN" sz="2800" b="1" dirty="0"/>
              <a:t>是圣行拜的一种，时间从午夜至晨拜之间。两拜为一组，一般为六组共十二拜。穆氏希望人养成固定的习惯，而不是偶尔的圣行。</a:t>
            </a:r>
            <a:endParaRPr lang="en-US" altLang="zh-CN" sz="2800" b="1" dirty="0"/>
          </a:p>
          <a:p>
            <a:endParaRPr lang="en-US" altLang="zh-CN" sz="2800" b="1" dirty="0">
              <a:solidFill>
                <a:srgbClr val="008000"/>
              </a:solidFill>
            </a:endParaRPr>
          </a:p>
          <a:p>
            <a:r>
              <a:rPr lang="zh-CN" altLang="zh-CN" sz="2800" b="1" dirty="0">
                <a:solidFill>
                  <a:srgbClr val="008000"/>
                </a:solidFill>
              </a:rPr>
              <a:t>尔德节（会礼）的日拜：</a:t>
            </a:r>
            <a:r>
              <a:rPr lang="zh-CN" altLang="zh-CN" sz="2800" b="1" dirty="0"/>
              <a:t>属「尔德节」的，有两个节期，「开斋节」及「古尔邦节」。尔德节的拜功只有两拜。</a:t>
            </a:r>
            <a:endParaRPr lang="zh-CN" altLang="zh-CN" sz="2800" b="1" kern="1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2800" b="1" dirty="0"/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8000"/>
                </a:solidFill>
              </a:rPr>
              <a:t>殡礼的拜功（者那则拜</a:t>
            </a:r>
            <a:r>
              <a:rPr lang="en-US" altLang="zh-CN" sz="2800" b="1" dirty="0" err="1">
                <a:solidFill>
                  <a:srgbClr val="008000"/>
                </a:solidFill>
              </a:rPr>
              <a:t>janazah</a:t>
            </a:r>
            <a:r>
              <a:rPr lang="zh-CN" altLang="zh-CN" sz="2800" b="1" dirty="0">
                <a:solidFill>
                  <a:srgbClr val="008000"/>
                </a:solidFill>
              </a:rPr>
              <a:t>）：</a:t>
            </a:r>
            <a:r>
              <a:rPr lang="zh-CN" altLang="zh-CN" sz="2800" b="1" dirty="0"/>
              <a:t>叁加者都排立在伊玛目身後</a:t>
            </a:r>
            <a:r>
              <a:rPr lang="en-US" altLang="zh-CN" sz="2800" b="1" dirty="0"/>
              <a:t>, </a:t>
            </a:r>
            <a:r>
              <a:rPr lang="zh-CN" altLang="zh-CN" sz="2800" b="1" dirty="0"/>
              <a:t>大伙站立，随着他念祷词。</a:t>
            </a:r>
            <a:endParaRPr lang="en-US" altLang="zh-CN" sz="2800" b="1" dirty="0"/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3243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5678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00FF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伊斯兰生活制度，主要以五大功修</a:t>
            </a:r>
            <a:r>
              <a:rPr lang="zh-CN" altLang="en-US" sz="2800" b="1" dirty="0">
                <a:solidFill>
                  <a:srgbClr val="0000FF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，作</a:t>
            </a:r>
            <a:r>
              <a:rPr lang="zh-CN" altLang="zh-CN" sz="2800" b="1" dirty="0">
                <a:solidFill>
                  <a:srgbClr val="0000FF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为信仰生活支柱。</a:t>
            </a:r>
            <a:endParaRPr lang="en-US" altLang="zh-CN" sz="2800" b="1" dirty="0">
              <a:solidFill>
                <a:srgbClr val="0000FF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这『五件天命』又叫『五大功修』，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即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：念功，礼功，斋功，课功，朝功。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  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0000FF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【</a:t>
            </a:r>
            <a:r>
              <a:rPr lang="zh-CN" altLang="zh-CN" sz="2800" b="1" dirty="0">
                <a:solidFill>
                  <a:srgbClr val="0000FF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念功</a:t>
            </a:r>
            <a:r>
              <a:rPr lang="en-MY" altLang="zh-CN" sz="2800" b="1" dirty="0" err="1">
                <a:solidFill>
                  <a:srgbClr val="0000FF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shahadah</a:t>
            </a:r>
            <a:r>
              <a:rPr lang="en-US" altLang="zh-CN" sz="2800" b="1" dirty="0">
                <a:solidFill>
                  <a:srgbClr val="0000FF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sz="2800" b="1" dirty="0">
                <a:solidFill>
                  <a:srgbClr val="0000FF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【</a:t>
            </a:r>
            <a:r>
              <a:rPr lang="zh-CN" altLang="zh-CN" sz="2800" b="1" dirty="0">
                <a:solidFill>
                  <a:srgbClr val="0000FF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礼功</a:t>
            </a:r>
            <a:r>
              <a:rPr lang="en-US" altLang="zh-CN" sz="2800" b="1" dirty="0">
                <a:solidFill>
                  <a:srgbClr val="0000FF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SALAT 】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是每天必修的功课；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                                                                              </a:t>
            </a:r>
            <a:r>
              <a:rPr lang="en-US" altLang="zh-CN" sz="2800" b="1" dirty="0">
                <a:solidFill>
                  <a:srgbClr val="0000FF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【</a:t>
            </a:r>
            <a:r>
              <a:rPr lang="zh-CN" altLang="zh-CN" sz="2800" b="1" dirty="0">
                <a:solidFill>
                  <a:srgbClr val="0000FF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斋戒</a:t>
            </a:r>
            <a:r>
              <a:rPr lang="en-US" altLang="zh-CN" sz="2800" b="1" dirty="0" err="1">
                <a:solidFill>
                  <a:srgbClr val="0000FF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Saum</a:t>
            </a:r>
            <a:r>
              <a:rPr lang="en-US" altLang="zh-CN" sz="2800" b="1" dirty="0">
                <a:solidFill>
                  <a:srgbClr val="0000FF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】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则是每年一次，一次一个月的训练，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                                                                             【</a:t>
            </a:r>
            <a:r>
              <a:rPr lang="zh-CN" altLang="en-US" sz="2800" b="1" dirty="0">
                <a:solidFill>
                  <a:srgbClr val="0000FF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纳</a:t>
            </a:r>
            <a:r>
              <a:rPr lang="zh-CN" altLang="zh-CN" sz="2800" b="1" dirty="0">
                <a:solidFill>
                  <a:srgbClr val="0000FF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天课</a:t>
            </a:r>
            <a:r>
              <a:rPr lang="en-US" altLang="zh-CN" sz="2800" b="1" dirty="0">
                <a:solidFill>
                  <a:srgbClr val="0000FF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zakat 】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则是经济上的奉献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义务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                                                                        </a:t>
            </a:r>
            <a:r>
              <a:rPr lang="en-US" altLang="zh-CN" sz="2800" b="1" dirty="0">
                <a:solidFill>
                  <a:srgbClr val="0000FF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【</a:t>
            </a:r>
            <a:r>
              <a:rPr lang="zh-CN" altLang="zh-CN" sz="2800" b="1" dirty="0">
                <a:solidFill>
                  <a:srgbClr val="0000FF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朝觐</a:t>
            </a:r>
            <a:r>
              <a:rPr lang="en-MY" altLang="zh-CN" sz="2800" b="1" dirty="0">
                <a:solidFill>
                  <a:srgbClr val="0000FF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Hajj</a:t>
            </a:r>
            <a:r>
              <a:rPr lang="en-US" altLang="zh-CN" sz="2800" b="1" dirty="0">
                <a:solidFill>
                  <a:srgbClr val="0000FF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则是一生人，最少一次到麦加去朝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圣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的使命。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dirty="0">
                <a:solidFill>
                  <a:srgbClr val="0000FF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FF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00FF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穆罕默德给伊斯兰所下的定义：</a:t>
            </a:r>
            <a:endParaRPr lang="zh-CN" altLang="zh-CN" sz="2800" dirty="0">
              <a:solidFill>
                <a:srgbClr val="0000FF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伊斯兰就是：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你见证；除安拉再没有当受敬拜的，穆罕默德是其使者；你举行拜功；你完纳天课；你封拉马丹月（伊历</a:t>
            </a: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月）月的斋；经济充足时朝觐天房。（布哈里圣训，穆斯林圣训）。</a:t>
            </a:r>
            <a:endParaRPr lang="zh-CN" altLang="zh-CN" sz="2800" dirty="0">
              <a:solidFill>
                <a:srgbClr val="0080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80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14026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TW" altLang="zh-CN" sz="2800" b="1" dirty="0">
                <a:solidFill>
                  <a:srgbClr val="0000FF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礼拜时的念词：</a:t>
            </a:r>
            <a:endParaRPr lang="zh-CN" altLang="zh-CN" sz="2800" dirty="0">
              <a:solidFill>
                <a:srgbClr val="0000FF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TW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赞颂词：</a:t>
            </a:r>
            <a:r>
              <a:rPr lang="zh-TW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∮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Allahumman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aftahali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abwabarahmatika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TW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主阿求你把仁慈的大门敞开吧。 ∮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Allahu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akbale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TW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安拉是伟大的。∮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subuhanai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lanbiyel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azhuimi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zh-TW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颂赞养育我的尊大的主。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万物非主，唯有安拉，他是独一的，没有伙伴，享有</a:t>
            </a:r>
            <a:r>
              <a:rPr lang="zh-TW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赞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颂，使人活使人死的主，他是全能于万事的主。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见证词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：我作证，万物非主唯有安拉，我作证，穆罕默德是安拉的使者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TW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TW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塞那（开篇赞颂词）</a:t>
            </a:r>
            <a:r>
              <a:rPr lang="zh-TW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subhanai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kanliahumai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wuabihamudikai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wuatabalai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kaisimukai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wuata</a:t>
            </a:r>
            <a:r>
              <a:rPr lang="zh-TW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lia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zhandukai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wualaillah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ailukai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TW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主阿，赞你清净，赞你超越，你的圣名多吉庆，你的尊严多崇高。除你以外，再无应受拜的。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TW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求保护词：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auzhu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binllahi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minanshaituani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laijimi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zh-TW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我求安拉从被驱逐的恶魔上护佑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78180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"/>
            <a:ext cx="121920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TW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台思密：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Bisminllahi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lahenanin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laihimi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zh-TW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奉普慈特慈安拉的尊名</a:t>
            </a:r>
            <a:endParaRPr lang="en-US" altLang="zh-TW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TW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法帝海</a:t>
            </a: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: </a:t>
            </a:r>
            <a:r>
              <a:rPr lang="zh-TW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一切赞颂全归安拉，全世界的主，至仁至慈的主，报应日的主。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我们只崇拜你，只求你佑助。求你引导我们上正路，你所佑助者的路，不是受谴恕者的路，也不是迷误者的路，阿敏。</a:t>
            </a: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古奴台： </a:t>
            </a:r>
            <a:endParaRPr lang="zh-CN" altLang="zh-CN" sz="2800" dirty="0">
              <a:solidFill>
                <a:srgbClr val="0080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1)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主阿，我们求你援助，求你引导，求你饶恕，向你悔罪，信仰你，信赖你，以所有的美好赞美你，感谢你，不离弃你，且抛弃所有的恶人。主阿，我们只崇拜你，只为你作礼拜，只在你上努力，指望你的慈悯，害怕你的罪刑，你的罪刑确是制服了各种不信道者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  </a:t>
            </a: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2)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主阿，求你恩赐我们今世的吉祥，後世的吉祥，求你护佑我们免受地狱之苦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Lanbana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atina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feidedunia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hasantina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wuofeilea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jaheireti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hasanatin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wuogina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asaibinale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84967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赞圣词：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主阿，求你怜悯穆罕默德及其家眷，就如你怜悯易卜拉欣及其家眷那样。你确是可赞的，伟大的主。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求恕词：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主阿，祈求你饶恕我，我的父母，我的老师，祈求你饶恕所有的男女穆斯林，不论是活着的还是已死亡的。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求惠词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：调养我的主阿，你把教门，今世和後世的福赐给我们，你从坟坑和火狱的刑罚上保护我们，赞颂你养育的主，超越尊严的主，超乎他们的叙述，祝众使者平安。一切赞颂全归于安拉，全世界的主。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台善呼代（第一段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）舌肉的功课，身体的功课，财帛的功课，都是为安拉而做，祈求安拉赐我们的圣人安宁，怜恤和吉庆，祈求安拉赐给我们和一切清廉的奴仆以安宁。（第二段是作证词）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35113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8575"/>
            <a:ext cx="121920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70C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无效的拜功：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拜前忘记举意。没有举意的拜功无效。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礼拜开始前，忘记赞主伟大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allah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akba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zh-TW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忘了念法帝海的拜功不能成立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拜中，忘了鞠躬或少叩一次头。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zh-TW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拜中转身，侧了朝向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zh-TW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拜中坏了小净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zh-TW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拜中与人说话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zh-TW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拜中笑了出来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9. </a:t>
            </a:r>
            <a:r>
              <a:rPr lang="zh-TW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拜中进食</a:t>
            </a:r>
            <a:endParaRPr lang="en-US" altLang="zh-TW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10. 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中坐或未坐时，忘记念「台善呼代」祷词。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11.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拜中出现了多馀的的动作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12. 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拜中发出哭声，唉声叹气，咳嗽，清嗓子，叩头时触及污秽之物等。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88401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"/>
            <a:ext cx="12192000" cy="5161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基</a:t>
            </a:r>
            <a:r>
              <a:rPr lang="en-US" altLang="zh-CN" sz="2800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/</a:t>
            </a:r>
            <a:r>
              <a:rPr lang="zh-CN" altLang="en-US" sz="2800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回宗教比较学，对话探索</a:t>
            </a:r>
            <a:endParaRPr lang="en-MY" altLang="zh-CN" sz="2800" b="1" dirty="0">
              <a:solidFill>
                <a:srgbClr val="FF00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）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在穆宣本土化的原则里，清真言</a:t>
            </a:r>
            <a:r>
              <a:rPr lang="en-MY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shahada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宣教士可以采用吗？</a:t>
            </a:r>
            <a:endParaRPr lang="en-MY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en-MY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）穆斯林有套标准的礼拜与祈祷步骤，基督教能设立一套礼拜的步骤吗？圣经有这类操行的教导吗？若有教会的要如何进行？</a:t>
            </a:r>
            <a:endParaRPr lang="en-MY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en-MY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）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主耶稣在约翰福音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24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说：“神圣个灵，所以拜祂的，必须用心灵和诚实来拜祂”。</a:t>
            </a:r>
            <a:r>
              <a:rPr lang="zh-CN" altLang="en-US" sz="2800" b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有程序，步骤与架构的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敬拜，就会变成不够心灵和诚实吗？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15607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67300"/>
            <a:ext cx="12192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zh-CN" altLang="zh-CN" sz="2800" b="1" dirty="0">
                <a:solidFill>
                  <a:srgbClr val="0000FF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念功</a:t>
            </a:r>
            <a:r>
              <a:rPr lang="en-US" altLang="zh-CN" sz="2800" b="1" dirty="0" err="1">
                <a:solidFill>
                  <a:srgbClr val="0000FF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Shahadah</a:t>
            </a:r>
            <a:r>
              <a:rPr lang="zh-CN" altLang="zh-CN" sz="2800" b="1" dirty="0">
                <a:solidFill>
                  <a:srgbClr val="0000FF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（沙哈达）</a:t>
            </a:r>
            <a:endParaRPr lang="zh-CN" altLang="zh-CN" sz="2800" dirty="0">
              <a:solidFill>
                <a:srgbClr val="0000FF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念功为五功之首：这是见证词；只是一句话，却有两部份；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   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我作证，除安拉以外，别无真神；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Ashihadu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Lah-ilaha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illalah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; </a:t>
            </a: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我作证，穆罕默德是安拉的仆人使者。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Ashihadu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Anna 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Muhamama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Resululah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这个见证词必须用阿拉伯文来念，才算有效。第一次宣念时，是表明自己归信了伊斯兰，成为穆斯林，得到安拉的恩慈，赦免他以前的全部过失，从此如同新生儿那样纯洁，可以以无暇的行为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，踏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上安拉的光明大道。</a:t>
            </a: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Wingdings" panose="05000000000000000000" pitchFamily="2" charset="2"/>
              <a:buChar char=""/>
            </a:pP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第一部份的宣诵；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说明一个归信真主的人（穆斯林）只承认安拉是唯一的主宰，除此之外绝无当受敬拜者（古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64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13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）。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杜绝了人造神的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努力。</a:t>
            </a: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Wingdings" panose="05000000000000000000" pitchFamily="2" charset="2"/>
              <a:buChar char=""/>
            </a:pP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Wingdings" panose="05000000000000000000" pitchFamily="2" charset="2"/>
              <a:buChar char=""/>
            </a:pP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第二部份的宣诵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；穆斯林只承认穆罕默德是安拉派到人间的最後一位使者。他为世人设立了穆斯林生活的模范榜样，也把安拉的最後的启示传给人类，并且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他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自己也忠实地照着去行了。所有穆斯林必须顺从安拉，也必须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效法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穆罕默德（古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64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）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04351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Font typeface="Wingdings" panose="05000000000000000000" pitchFamily="2" charset="2"/>
              <a:buChar char=""/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穆罕默德被视为是安拉差到人间最後的封印使者。在他以後不会再有使者先知出现，直到末世。</a:t>
            </a: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Wingdings" panose="05000000000000000000" pitchFamily="2" charset="2"/>
              <a:buChar char=""/>
            </a:pP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Wingdings" panose="05000000000000000000" pitchFamily="2" charset="2"/>
              <a:buChar char=""/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一个穆斯林在每天的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17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回合的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拜功中，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都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要念见证词舍哈达，可见其重要性。默罕默德希望每位穆斯林临死前，最後一句话是念舍哈达以后才断气。因为这一句见证词，能把一个人引进天上的乐园</a:t>
            </a: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Wingdings" panose="05000000000000000000" pitchFamily="2" charset="2"/>
              <a:buChar char=""/>
            </a:pP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Wingdings" panose="05000000000000000000" pitchFamily="2" charset="2"/>
              <a:buChar char=""/>
            </a:pP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非穆斯林归信伊斯兰，也必需念</a:t>
            </a:r>
            <a:r>
              <a:rPr lang="en-MY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shahadah</a:t>
            </a:r>
            <a:r>
              <a:rPr lang="en-MY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加念古兰经第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章</a:t>
            </a: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Wingdings" panose="05000000000000000000" pitchFamily="2" charset="2"/>
              <a:buChar char=""/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诚信念清真言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shahadah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代表了进入伊斯兰信仰的第一步，第二步是学习操练伊斯兰的功修生活，把信仰转化为一种功修与圣行法则，落实在日常生活中。不论男女，只有当他们主动地学习伊斯兰的功修生活，将它实践出来，方能说他们是名副其实的穆斯林（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49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14-15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）。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95703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9711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0000FF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2. </a:t>
            </a:r>
            <a:r>
              <a:rPr lang="zh-CN" altLang="zh-CN" sz="2800" b="1" dirty="0">
                <a:solidFill>
                  <a:srgbClr val="0000FF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拜功</a:t>
            </a:r>
            <a:r>
              <a:rPr lang="en-US" altLang="zh-CN" sz="2800" b="1" dirty="0">
                <a:solidFill>
                  <a:srgbClr val="0000FF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(SALAT): </a:t>
            </a:r>
            <a:endParaRPr lang="zh-CN" altLang="zh-CN" sz="2800" dirty="0">
              <a:solidFill>
                <a:srgbClr val="0000FF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任何一个皈依伊斯兰的人，必须履行拜功的义务。这是穆斯林每天必须尽的义务</a:t>
            </a:r>
            <a:r>
              <a:rPr lang="en-MY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穆罕默德说，最接近安拉的方式是鞠躬和下跪。古兰经说：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『你应当宣读启示你的经典，你当谨守拜功，拜功的确能防止丑事和罪恶</a:t>
            </a: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…(29:45)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MY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只有拜功才是走向伊斯兰的阶梯（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32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15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）。</a:t>
            </a: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在火狱中所有受惩罚的人，都是平时忽略了拜功的人。反之，常有礼拜者，复活日他将获得一盏明灯。这是表彰他的信仰与搭救。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穆罕默德说：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拜功能帮助我们减去罪过；一天五次的敬拜，就如你在一条河中一天洗五次澡，请问身上还会有污垢吗？伴随安拉的恩典，所有的过失与罪过都被洗去了。（布哈里圣训）</a:t>
            </a:r>
            <a:endParaRPr lang="en-MY" altLang="zh-CN" sz="2800" b="1" dirty="0">
              <a:solidFill>
                <a:srgbClr val="0080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MY" altLang="zh-CN" sz="2800" b="1" dirty="0">
              <a:solidFill>
                <a:srgbClr val="0080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穆斯林若放弃了拜功，安拉将视其为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异教徒（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卡非尔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）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，因为他一切的行为就像不信道者（提尔密济圣训录）。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3464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66675"/>
            <a:ext cx="12192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00FF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穆斯林必须知道，若没有拜功的信仰是毫无意义的（</a:t>
            </a:r>
            <a:r>
              <a:rPr lang="en-US" altLang="zh-CN" sz="2800" b="1" dirty="0">
                <a:solidFill>
                  <a:srgbClr val="0000FF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22:41-42)</a:t>
            </a:r>
            <a:r>
              <a:rPr lang="zh-CN" altLang="zh-CN" sz="2800" b="1" dirty="0">
                <a:solidFill>
                  <a:srgbClr val="0000FF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FF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68:42-43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说在复活审判那日，大难将临头，他们将被召去叩头，而他们不能叩头。同时，他们两腿发直，背椎无法弯曲，无法也不会拜功，故抬不起头，不敢仰视。因为过去他们健全的时候，曾被召去叩头进行拜功，但他们拒绝，如今拜功是什么都不会做，只能等待送去地狱。</a:t>
            </a:r>
            <a:endParaRPr lang="en-US" altLang="zh-CN" sz="2800" b="1" dirty="0">
              <a:solidFill>
                <a:srgbClr val="0080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zh-CN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故，拜功被视为『信仰支柱』支撑着整个生命的根基；失去拜功等于建造的房子没有根基，无水之井，无根之树。没有拜功，这会造成人们迈向灭亡（</a:t>
            </a:r>
            <a:r>
              <a:rPr lang="en-US" altLang="zh-CN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133</a:t>
            </a:r>
            <a:r>
              <a:rPr lang="zh-CN" altLang="zh-CN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zh-CN" altLang="zh-CN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182</a:t>
            </a:r>
            <a:r>
              <a:rPr lang="zh-CN" altLang="zh-CN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）。</a:t>
            </a:r>
            <a:endParaRPr lang="en-US" altLang="zh-CN" sz="2800" b="1" kern="0" dirty="0"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endParaRPr lang="en-US" altLang="zh-CN" sz="2800" b="1" kern="0" dirty="0"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zh-CN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穆罕默德说：我已经得知，在审判日，一个人有否拜功，这是受审的第一个问题。若没有拜功，其他的义务就不必再审下去了。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0074986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00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收益最大的拜功，是穆斯林于星期五在一起作的集体礼拜（哲玛尔提）。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有圣训说：它优於单独礼拜的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27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倍功效。拜功中的站立，是思考自己在安拉面前的身份，当肉体死亡後，也会如此站立在安拉的面前。当跪下，伏地叩头时，他心里想的就只有安拉才配受敬拜，唯独人类能对创造之主，做出赞颂与顺服。故，唯有进行拜功的信士，才算达到了成功（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23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1-2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）。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女孩九岁，男孩十二岁，就有责任要进行拜功。一日之中有三个时辰禁止作礼拜；日出，日中，日落。以防止有拜日之嫌。任何拜功必须做到正时（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4:103), 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正麦加的方向（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2:125).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除了一天五次的「天命拜（人要一天尽的五次拜功义务）」；此外还有圣行拜，当然拜，副功拜，祈求拜，谦悔拜等。</a:t>
            </a: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从古至今，全世界的穆斯林所遵守的拜功仪式都是一致的，其先后次序都是固定的。由于有固定仪式的要求，这也引起不同民族有祖传仪式，引起某些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不同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仪式的争议，互相攻击对立事件也常有的事。穆斯林必须一天五次，按时间，仪式，向安拉作礼拜。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32283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00FF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一天五次礼拜的时间与拜功回合： </a:t>
            </a:r>
            <a:endParaRPr lang="zh-CN" altLang="zh-CN" sz="2800" dirty="0">
              <a:solidFill>
                <a:srgbClr val="0000FF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）天亮前的晨拜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AL-FAJL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为开始，从拂晓到第一线朝阳露面时（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5am)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２次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）中午的晌拜」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AL-ZUHR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从中午刚过到日偏西之间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1pm                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４次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）下午的哺拜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AL-ASR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从日偏西至日落之间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4pm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４次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）黄昏的昏拜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AL-MAGHRIB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从日落至晚霞消失之间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7pm                 3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次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）晚上的宵拜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AL-ISHA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从晚霞消失至次日拂晓之间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9pm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４次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=================================================================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u="sng" dirty="0">
                <a:solidFill>
                  <a:srgbClr val="0000FF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总共</a:t>
            </a:r>
            <a:r>
              <a:rPr lang="en-US" altLang="zh-CN" sz="2800" b="1" u="sng" dirty="0">
                <a:solidFill>
                  <a:srgbClr val="0000FF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800" b="1" u="sng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                                              </a:t>
            </a:r>
            <a:r>
              <a:rPr lang="en-US" altLang="zh-CN" sz="2800" b="1" u="sng" dirty="0">
                <a:solidFill>
                  <a:srgbClr val="0000FF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17</a:t>
            </a:r>
            <a:r>
              <a:rPr lang="zh-CN" altLang="zh-CN" sz="2800" b="1" u="sng" dirty="0">
                <a:solidFill>
                  <a:srgbClr val="0000FF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次循环祈祷</a:t>
            </a:r>
            <a:endParaRPr lang="en-US" altLang="zh-CN" sz="2800" b="1" u="sng" dirty="0">
              <a:solidFill>
                <a:srgbClr val="0000FF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endParaRPr lang="en-US" altLang="zh-CN" sz="2800" b="1" dirty="0"/>
          </a:p>
          <a:p>
            <a:r>
              <a:rPr lang="zh-CN" altLang="zh-CN" sz="2800" b="1" dirty="0"/>
              <a:t>此外，每周五一次的「聚礼」安排在「晌拜」时间里，要求所有回教徒到清真寺作集体礼拜。</a:t>
            </a:r>
            <a:endParaRPr lang="en-US" altLang="zh-CN" sz="2800" b="1" dirty="0"/>
          </a:p>
          <a:p>
            <a:endParaRPr lang="en-US" altLang="zh-CN" sz="2800" b="1" dirty="0"/>
          </a:p>
          <a:p>
            <a:r>
              <a:rPr lang="zh-CN" altLang="zh-CN" sz="2800" b="1" dirty="0"/>
              <a:t>一年两次有「集体礼拜或会礼」设在在「开斋节</a:t>
            </a:r>
            <a:r>
              <a:rPr lang="en-US" altLang="zh-CN" sz="2800" b="1" dirty="0"/>
              <a:t>10</a:t>
            </a:r>
            <a:r>
              <a:rPr lang="zh-CN" altLang="zh-CN" sz="2800" b="1" dirty="0"/>
              <a:t>月</a:t>
            </a:r>
            <a:r>
              <a:rPr lang="en-US" altLang="zh-CN" sz="2800" b="1" dirty="0"/>
              <a:t>1</a:t>
            </a:r>
            <a:r>
              <a:rPr lang="zh-CN" altLang="zh-CN" sz="2800" b="1" dirty="0"/>
              <a:t>号」和「宰牲节</a:t>
            </a:r>
            <a:r>
              <a:rPr lang="en-US" altLang="zh-CN" sz="2800" b="1" dirty="0"/>
              <a:t>12</a:t>
            </a:r>
            <a:r>
              <a:rPr lang="zh-CN" altLang="zh-CN" sz="2800" b="1" dirty="0"/>
              <a:t>月</a:t>
            </a:r>
            <a:r>
              <a:rPr lang="en-US" altLang="zh-CN" sz="2800" b="1" dirty="0"/>
              <a:t>10</a:t>
            </a:r>
            <a:r>
              <a:rPr lang="zh-CN" altLang="zh-CN" sz="2800" b="1" dirty="0"/>
              <a:t>号」时举行。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57363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0033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z="2800" b="1" dirty="0">
                <a:solidFill>
                  <a:srgbClr val="0033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）拜功的法律要求：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穆斯林把拜功的方法，归纳为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个规矩，缺少任何一项，拜功不能成立：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净身涤心</a:t>
            </a:r>
            <a:r>
              <a:rPr lang="zh-CN" altLang="zh-CN" sz="2800" b="1" dirty="0">
                <a:solidFill>
                  <a:srgbClr val="003366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先沐浴，后入拜，未沐浴者不得实行拜功</a:t>
            </a: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洁衣盛装：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衣冠必须整洁端正，女孩需得蒙头</a:t>
            </a: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endParaRPr lang="en-US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环境清洁：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任何地方都可进行拜功，条件是必须清洁，礼拜者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不能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沾污秽</a:t>
            </a: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按时礼拜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：一天五次的礼拜，必须按着规定的时间进行</a:t>
            </a: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正确朝向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：礼拜的朝向，必须是朝向麦加的天房</a:t>
            </a: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举意明确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：念正确的祷告词，要求正确的礼拜动作，</a:t>
            </a: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专心一致：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不进食，不作多余的动作，或者发出不必要的声音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23350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912</TotalTime>
  <Words>4902</Words>
  <Application>Microsoft Office PowerPoint</Application>
  <PresentationFormat>Widescreen</PresentationFormat>
  <Paragraphs>193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AR Mingti Heavy B5S</vt:lpstr>
      <vt:lpstr>等线</vt:lpstr>
      <vt:lpstr>等线 Light</vt:lpstr>
      <vt:lpstr>Microsoft JhengHei UI</vt:lpstr>
      <vt:lpstr>SimHei</vt:lpstr>
      <vt:lpstr>Arial</vt:lpstr>
      <vt:lpstr>Cambria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chan HK</cp:lastModifiedBy>
  <cp:revision>25</cp:revision>
  <dcterms:created xsi:type="dcterms:W3CDTF">2017-12-25T07:33:20Z</dcterms:created>
  <dcterms:modified xsi:type="dcterms:W3CDTF">2024-04-14T02:33:10Z</dcterms:modified>
</cp:coreProperties>
</file>