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1" r:id="rId21"/>
    <p:sldId id="275" r:id="rId22"/>
    <p:sldId id="278" r:id="rId23"/>
    <p:sldId id="279" r:id="rId24"/>
    <p:sldId id="276" r:id="rId25"/>
    <p:sldId id="277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-213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731-47EE-4408-B5B0-6E37D5866DB1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5A4E4-F569-404B-AB56-E1981D3DF3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726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731-47EE-4408-B5B0-6E37D5866DB1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5A4E4-F569-404B-AB56-E1981D3DF3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016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731-47EE-4408-B5B0-6E37D5866DB1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5A4E4-F569-404B-AB56-E1981D3DF3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578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731-47EE-4408-B5B0-6E37D5866DB1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5A4E4-F569-404B-AB56-E1981D3DF3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926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731-47EE-4408-B5B0-6E37D5866DB1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5A4E4-F569-404B-AB56-E1981D3DF3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30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731-47EE-4408-B5B0-6E37D5866DB1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5A4E4-F569-404B-AB56-E1981D3DF3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599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731-47EE-4408-B5B0-6E37D5866DB1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5A4E4-F569-404B-AB56-E1981D3DF3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3376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731-47EE-4408-B5B0-6E37D5866DB1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5A4E4-F569-404B-AB56-E1981D3DF3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176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731-47EE-4408-B5B0-6E37D5866DB1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5A4E4-F569-404B-AB56-E1981D3DF3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903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731-47EE-4408-B5B0-6E37D5866DB1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5A4E4-F569-404B-AB56-E1981D3DF3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3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731-47EE-4408-B5B0-6E37D5866DB1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5A4E4-F569-404B-AB56-E1981D3DF3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10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00731-47EE-4408-B5B0-6E37D5866DB1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5A4E4-F569-404B-AB56-E1981D3DF3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00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en.wikipedia.org/wiki/File:Allah-eser-green.png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15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基</a:t>
            </a:r>
            <a:r>
              <a:rPr lang="en-US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回宗教比较学对话探索</a:t>
            </a:r>
            <a:r>
              <a:rPr lang="zh-CN" altLang="zh-CN" sz="28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2800" b="1" kern="100" dirty="0">
                <a:solidFill>
                  <a:srgbClr val="FF0000"/>
                </a:solidFill>
                <a:latin typeface="Calibri" panose="020F0502020204030204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第九课：穆斯林眼中的耶稣基督</a:t>
            </a:r>
            <a:endParaRPr lang="zh-CN" altLang="zh-CN" sz="2800" kern="1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800" b="1" kern="100" dirty="0">
                <a:latin typeface="SimHei" panose="02010609060101010101" pitchFamily="49" charset="-122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2800" kern="1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sz="2800" b="1" kern="100" dirty="0">
                <a:solidFill>
                  <a:srgbClr val="003399"/>
                </a:solidFill>
                <a:latin typeface="Calibri" panose="020F0502020204030204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本课内容简介：</a:t>
            </a:r>
            <a:endParaRPr lang="zh-CN" altLang="zh-CN" sz="2800" kern="1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sz="2800" b="1" kern="100" dirty="0">
                <a:latin typeface="Calibri" panose="020F0502020204030204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在伊斯兰信仰里耶稣基督的名称为：尔撒麦西哈。</a:t>
            </a:r>
            <a:endParaRPr lang="en-US" altLang="zh-CN" sz="2800" b="1" kern="100" dirty="0">
              <a:latin typeface="Calibri" panose="020F0502020204030204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n-US" altLang="zh-CN" sz="2800" b="1" kern="100" dirty="0">
              <a:latin typeface="Calibri" panose="020F0502020204030204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sz="2800" b="1" kern="100" dirty="0">
                <a:latin typeface="Calibri" panose="020F0502020204030204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穆斯林如何看耶稣基督这位先知？古兰经如何形容耶稣基督呢？穆斯林非常尊重尔撒麦西哈，宗教地位上与穆罕默德是平等的。</a:t>
            </a:r>
            <a:endParaRPr lang="en-US" altLang="zh-CN" sz="2800" b="1" kern="100" dirty="0">
              <a:latin typeface="Calibri" panose="020F0502020204030204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n-US" altLang="zh-CN" sz="2800" b="1" kern="100" dirty="0">
              <a:latin typeface="Calibri" panose="020F0502020204030204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sz="2800" b="1" kern="100" dirty="0">
                <a:latin typeface="Calibri" panose="020F0502020204030204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尔撒麦西哈还有第二次再来，协助安拉的子民建立神的国度。</a:t>
            </a:r>
            <a:endParaRPr lang="en-MY" altLang="zh-CN" sz="2800" b="1" kern="100" dirty="0">
              <a:latin typeface="Calibri" panose="020F0502020204030204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n-MY" altLang="zh-CN" sz="2800" b="1" kern="100" dirty="0">
              <a:latin typeface="Calibri" panose="020F0502020204030204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sz="2800" b="1" kern="100" dirty="0">
                <a:latin typeface="Calibri" panose="020F0502020204030204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按照古兰经对耶稣基督的说法，穆斯林</a:t>
            </a:r>
            <a:r>
              <a:rPr lang="zh-CN" altLang="en-US" sz="2800" b="1" kern="100" dirty="0">
                <a:latin typeface="Calibri" panose="020F0502020204030204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相信耶稣是人间模范，上帝的先知，他们说他们信耶稣，也接受他，这样的耶稣能让他们得救吗</a:t>
            </a:r>
            <a:r>
              <a:rPr lang="zh-CN" altLang="zh-CN" sz="2800" b="1" kern="100" dirty="0">
                <a:latin typeface="Calibri" panose="020F0502020204030204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2800" kern="1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29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33082"/>
            <a:ext cx="12192000" cy="6509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3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49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他（安拉）要使他（耶稣）去教化以色列的后裔。尔撒说：「我确已把你们的主所降示的一种迹象，带来给你们了。我必定为你们用泥做一个像鸟样的东西，我吹口气在里面，它就奉真主的命令而飞动。我奉真主的命令，能医治天然盲、大麻疯，又使死者复活，又能把你们所吃的和你们储藏在家里的食物告诉你们。对于你们此中确是一种迹象，如果你们是信道的人。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8000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虽然尔撒行了许多神迹来印证所传的道，犹太官长，宗教领袖却指着说：那不过是魔术，障眼法。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5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110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当时，你曾昭示他们许多迹象，他们中不信道的人说：这只是明显的魔术。」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然而，尔撒确实的要求门徒不要疑惑：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50-51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（我奉命来）证实在我之前降示的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讨拉特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，并为你们解除一部分禁令。我已昭示你们从真主发出的一种迹象，故你们应当敬畏真主，应当服从我。真主确是我的主，也确是你们的主，故你们应当崇拜他。这是正路。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8000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尔撒所传讲的道都收集在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『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引支勒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』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里，引支勒是引申自希腊文</a:t>
            </a:r>
            <a:r>
              <a:rPr kumimoji="0" lang="en-US" altLang="zh-CN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oulos SIL" panose="02000500070000020004" pitchFamily="2" charset="0"/>
                <a:ea typeface="SimSun" panose="02010600030101010101" pitchFamily="2" charset="-122"/>
                <a:cs typeface="Doulos SIL" panose="02000500070000020004" pitchFamily="2" charset="0"/>
              </a:rPr>
              <a:t>E</a:t>
            </a:r>
            <a:r>
              <a:rPr kumimoji="0" lang="en-US" altLang="zh-CN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SimSun" panose="02010600030101010101" pitchFamily="2" charset="-122"/>
                <a:cs typeface="Doulos SIL" panose="02000500070000020004" pitchFamily="2" charset="0"/>
              </a:rPr>
              <a:t>uaggelion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Sun" panose="02010600030101010101" pitchFamily="2" charset="-122"/>
                <a:ea typeface="SimSun" panose="02010600030101010101" pitchFamily="2" charset="-122"/>
                <a:cs typeface="Doulos SIL" panose="02000500070000020004" pitchFamily="2" charset="0"/>
              </a:rPr>
              <a:t>，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的意思是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『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喜信，好消息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』</a:t>
            </a:r>
            <a:r>
              <a:rPr kumimoji="0" lang="en-US" altLang="zh-CN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739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12325350" cy="521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先知尔撒的门徒：</a:t>
            </a:r>
            <a:endParaRPr kumimoji="0" lang="zh-CN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穆斯林认为尔撒不是被宗教团体差遣出来工作的，所以他常孤军作战，后来真主指示他从信的人当中吸收门徒，让这些人一起和他穿乡走镇的传讲福音，果然后来的工作逐渐强大起来：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3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52-53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当尔撒确知众人不信道的时候，他说：「谁为真主而协助我？」众门徒说：「我们为真主而协助你，我们已确信真主，求你作证我们是归顺者。我们的主啊！我们已确信你所降示的经典，我们已顺从使者，求你使我们加入作证者的行列，」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8000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800" b="1" dirty="0">
              <a:solidFill>
                <a:srgbClr val="008000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后来门徒经过训练以后，也被差遣出去，到不同乡镇去传讲福音。信从的人数也就多起来了。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zh-CN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424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ea typeface="SimHei" panose="02010609060101010101" pitchFamily="49" charset="-122"/>
                <a:cs typeface="Times New Roman" panose="02020603050405020304" pitchFamily="18" charset="0"/>
              </a:rPr>
              <a:t>有一天，尔撒到不信的人当中作见证；有人就提出一个难题说：如果尔撒确实来自神，请显个神迹给他们看；他们的要求是：</a:t>
            </a:r>
            <a:endParaRPr lang="en-US" altLang="zh-CN" sz="2800" b="1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ea typeface="SimHei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800" b="1" dirty="0"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ea typeface="SimHei" panose="02010609060101010101" pitchFamily="49" charset="-122"/>
                <a:cs typeface="Times New Roman" panose="02020603050405020304" pitchFamily="18" charset="0"/>
              </a:rPr>
              <a:t>112-115</a:t>
            </a:r>
            <a:r>
              <a:rPr lang="zh-CN" altLang="zh-CN" sz="2800" b="1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「麦尔彦之子尔撒啊，你的主能从天上降筵席给我们吗？」他说：「你们当敬畏真主，如果你们是信士的话。」他们说：「我们想吃筵席，而内心安静，并且知道你对我们说的，确是实话，而我们将为你的使命作见证。」</a:t>
            </a:r>
            <a:endParaRPr lang="en-MY" altLang="zh-CN" sz="2800" b="1" dirty="0">
              <a:solidFill>
                <a:srgbClr val="008000"/>
              </a:solidFill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MY" altLang="zh-CN" sz="2800" b="1" dirty="0">
              <a:solidFill>
                <a:srgbClr val="008000"/>
              </a:solidFill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麦尔彦之子尔撒说：「真主啊！我们的主啊！求你从天上降筵席给我们，以便我们先辈和后辈都以降筵之日为节日，并以筵席为你所降示的迹象。求你</a:t>
            </a:r>
            <a:r>
              <a:rPr lang="zh-CN" altLang="en-US" sz="2800" b="1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zh-CN" altLang="zh-CN" sz="2800" b="1" dirty="0">
                <a:solidFill>
                  <a:srgbClr val="008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给养赏赐我们，你是最善于供给的。」真主说：「我必定把筵席降给你们。此后，你们中谁不信道，我要用一种绝不用于惩治全世界任何人的刑罚来惩治谁。」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92858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ea typeface="SimHei" panose="02010609060101010101" pitchFamily="49" charset="-122"/>
                <a:cs typeface="Times New Roman" panose="02020603050405020304" pitchFamily="18" charset="0"/>
              </a:rPr>
              <a:t>跟从尔撒的信徒越发增多，他们也开始不信赖他们的宗教师与民族领袖的看法，这就引起他们的妒忌与愤怒。当时的罗马帝国，老百姓只要定期交税，一般的宗教生活的事件，都由犹太人的宗教领袖与官长自行负责。开始质疑他们的属灵领导地位就是一种冒犯。</a:t>
            </a:r>
            <a:endParaRPr lang="en-US" altLang="zh-CN" sz="2800" b="1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 dirty="0"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ea typeface="SimHei" panose="02010609060101010101" pitchFamily="49" charset="-122"/>
                <a:cs typeface="Times New Roman" panose="02020603050405020304" pitchFamily="18" charset="0"/>
              </a:rPr>
              <a:t>这些宗教领袖官长，觉得尔撒被跟随的群众认为是要来的弥赛亚，然而尔撒的『弥赛亚』表现，不是官长们所期待的那位弥赛亚。就把尔撒的工作看成是『异端』的运动了。领袖对于尔撒自认是弥赛亚，工作也满了各种的奇迹神迹，觉得不能再忍耐下去，他们秘密商议</a:t>
            </a:r>
            <a:r>
              <a:rPr lang="zh-CN" altLang="en-US" sz="2800" b="1" dirty="0"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ea typeface="SimHei" panose="02010609060101010101" pitchFamily="49" charset="-122"/>
                <a:cs typeface="Times New Roman" panose="02020603050405020304" pitchFamily="18" charset="0"/>
              </a:rPr>
              <a:t>要如何禁止或者除掉尔撒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91791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-430886"/>
            <a:ext cx="12192000" cy="6509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门徒犹太出卖了尔撒：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0099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由于尔撒是周游犹太地，到处去传扬天国的福音。所以没有多少人真正知道尔撒长的什么样子。要当着众人的面下手抓尔撒，恐怕跟随者会反抗；要私下抓拿也得要知道他们在那里落脚。按照圣经的记载，尔撒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12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个门徒中有一位叫犹大的，跑去见大祭司与官长，说愿意透露耶稣私下落脚的地方，甚至提示那位是尔撒，好让官长可以派人抓拿尔撒。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官长门同意付约工人一年的薪水（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30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银元），当作工价给那个门徒（犹太）。双方约定，当官兵来抓拿尔撒时，犹大就会以拥抱轻吻问尔撒，作为认出那位就是尔撒（路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22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47-48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）。</a:t>
            </a:r>
            <a:endParaRPr kumimoji="0" lang="en-MY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MY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由于这门徒的背叛与出卖，尔撒就被抓拿，对他严刑拷打。由于只有罗马当局才能将人判死刑，犹太官长告尔撒黑状，诬陷尔撒对皇帝凯撒不忠，企图集众搞革命。成功要求总督判尔撒死刑，要把尔撒钉死在十字架上。尔撒在狱中恳切的求告真主拯救。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zh-CN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935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-215443"/>
            <a:ext cx="12192000" cy="607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安拉报复作恶的犹大：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3399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真主应允了尔撒的祈祷，当罗马兵押送尔撒去钉十字架的路上，遇见了关心尔撒的群众在路上拦阻，在混乱的情况下尔撒逃掉了，押送的兵丁极为恐慌，四处找寻搜查尔撒。正巧出卖尔撒的门徒犹大，外形看起来像尔撒，罗马兵就将他抓起来充数，罗马兵决定要他当替死鬼，就宣称再次捉到尔撒，将他送往刑场，处死了他。而逃掉的尔撒，却被上帝活生生的提升到天上去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默罕默德认为，尔撒并没有被处死，被处死在十字架上的，是另有其人的说法，被记录在古兰经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157-158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又因为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犹太人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说：「我们确已杀死麦尔彦之子麦西哈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·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尔撒，真主的使者。」他们没有杀死他，也没有把他钉死在十字架上，他们不明白这件事的真相。为尔撒而争论的人，对于他的被杀害，确是在迷惑之中。他们对于这件事，毫无认识，不过根据猜想罢了。他们没能确实地杀死他。不然，真主已把他擢升到自己哪里。</a:t>
            </a:r>
            <a:r>
              <a:rPr kumimoji="0" lang="zh-TW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真主是万能的，是至睿的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。</a:t>
            </a:r>
            <a:endParaRPr kumimoji="0" lang="zh-CN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948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4807" y="174262"/>
            <a:ext cx="12258675" cy="6509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因此，伊斯兰学者对以上经文的注解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，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不是说：死不能囚禁尔撒，因为尔撒复活了，而是说；尔撒更根本没有上十字架，被钉的是他的门徒犹大。根据圣训的记录，尔撒如今在天上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，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等候真主第二次差他回到地上，进行他最后的使命。第二次回来时，他是以激进的穆斯林身份回来，连同伊斯兰最后要来到人间的代理人马赫迪，两人一起带领全世界的穆斯林做末世的争战，且成功的将末世所有不悔改的非穆斯林消灭，除掉所有的宗教，让全世界的人类都成为穆斯林，以伊斯兰法来生活，成功促进伊斯兰的神国降临在地上。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尔撒升天后的基督教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3399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尔撒消失以后，他的门徒渐渐分成两派。一派以耶路撒冷为根据地，继续源系穆萨与尔撒的正教；另一派则与一位叫保罗的为首，试图将尔撒宗教改头换面，成立新宗教。保罗是一位没跟随过尔撒的犹太人。他曾逼迫尔撒的教会，后来见证说，他在大马士革的路上要去抓拿基督徒时，有大光照耀他，天上有声音对他说：扫罗啊，扫罗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后来改名为保罗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你为何逼迫我。后来得知这是尔撒对他说话，他才停止逼迫教会，还皈依了基督教。</a:t>
            </a:r>
            <a:endParaRPr kumimoji="0" lang="zh-CN" altLang="zh-CN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99391" y="1728293"/>
            <a:ext cx="1142006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kumimoji="0" lang="zh-CN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368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他随即退到阿拉伯旷野，约有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年的时间，专心再修读默想研读众先知的书，对犹太人传统的圣经信仰，做了许多的修改，制定一套新约的论点。后来回到耶路撒冷。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以蒙召为麦西哈的使徒名誉，到罗马帝国其他省市，处传讲他的新约信仰。由于保罗的新约基督教信仰，不注重穆萨的旧约律法，几乎放弃旧约许多的戒律，这对罗马人省份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中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的异教徒来说，是非常容易适应的新宗教。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保罗对尔撒的信仰，注入了新的神学观：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3399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从新约一些保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罗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书写的书信里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，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可以看出，他注入了许多的特殊教义：</a:t>
            </a:r>
            <a:endParaRPr kumimoji="0" lang="en-MY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）先知尔撒确实是上帝独身的儿子；</a:t>
            </a:r>
            <a:endParaRPr kumimoji="0" lang="en-MY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2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）神是三位一体（神，神的道，神的灵或者圣父，圣子，圣灵）。</a:t>
            </a:r>
            <a:endParaRPr kumimoji="0" lang="en-MY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3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）原罪与赎罪：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世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人都带着原罪，来到这个世界，唯一能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改变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的方式，就是以尔撒十字架上的代赎，代替我们这不义的来死，把我们从罪里赎出来。</a:t>
            </a:r>
            <a:endParaRPr kumimoji="0" lang="en-MY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4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）被赎的人就领受神的灵，凡被圣灵引导的，在生命的意义上也可以说是神的儿子。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292149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12192000" cy="6509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然而古兰经却保存了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，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当年尔撒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纯正的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道理，也对保罗的教义作了批判：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MY" altLang="zh-CN" sz="2800" b="1" i="0" u="none" strike="noStrike" cap="none" normalizeH="0" baseline="0" dirty="0">
              <a:ln>
                <a:noFill/>
              </a:ln>
              <a:solidFill>
                <a:srgbClr val="003399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）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亚当与尔撒一样，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只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是一个人类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3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59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在真主看来，尔撒确是象阿丹一样的。他用土创造阿丹，然后他对他说：有，他就有了。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6600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2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）尔撒不是真主的儿子：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9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30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犹太人说：「欧宰尔是真主的儿子。」基督教徒说：「麦西哈是真主的儿子」。这是他们信口开河，仿效从前不信道者的口吻。愿真主诅咒他们。他们怎么如此放荡呢！</a:t>
            </a:r>
            <a:endParaRPr kumimoji="0" lang="en-MY" altLang="zh-CN" sz="2800" b="1" i="0" u="none" strike="noStrike" cap="none" normalizeH="0" baseline="0" dirty="0">
              <a:ln>
                <a:noFill/>
              </a:ln>
              <a:solidFill>
                <a:srgbClr val="006600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3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）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说神有儿女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，这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是全世界最大的罪：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3399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他们说：“至仁主收养儿子。”你们确已犯了一件重大罪行。为了那件罪行，天几乎要破，地几乎要裂，山几乎要崩。这是因为他们妄称人为至仁主的儿子。至仁主不会收养儿子。（古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19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88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－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92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）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MY" altLang="zh-CN" sz="2800" b="1" i="0" u="none" strike="noStrike" cap="none" normalizeH="0" baseline="0" dirty="0">
              <a:ln>
                <a:noFill/>
              </a:ln>
              <a:solidFill>
                <a:srgbClr val="006600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MY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522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8059" y="0"/>
            <a:ext cx="12192000" cy="4970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4</a:t>
            </a: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）安拉是不收养，不生养的：</a:t>
            </a:r>
            <a:r>
              <a:rPr lang="zh-CN" altLang="en-US" sz="32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否认从神圣的教义</a:t>
            </a:r>
            <a:endParaRPr kumimoji="0" lang="en-US" altLang="zh-CN" sz="3200" b="1" i="0" u="none" strike="noStrike" cap="none" normalizeH="0" baseline="0" dirty="0">
              <a:ln>
                <a:noFill/>
              </a:ln>
              <a:solidFill>
                <a:srgbClr val="003399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伊斯兰反对反对耶稣是神儿子，也反对上帝有任何形式的“圣子论”，“父与子”的教义。</a:t>
            </a:r>
            <a:endParaRPr kumimoji="0" lang="en-MY" altLang="zh-CN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古兰经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112</a:t>
            </a: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1-3“</a:t>
            </a: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你说：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..</a:t>
            </a: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真主是独一的主； 真主是万物所仰赖的； 他没有生产，也没有被生产 ”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(</a:t>
            </a: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神不收养，也不生养的意思）。</a:t>
            </a:r>
            <a:endParaRPr kumimoji="0" lang="en-US" altLang="zh-CN" sz="3200" b="1" i="0" u="none" strike="noStrike" cap="none" normalizeH="0" baseline="0" dirty="0">
              <a:ln>
                <a:noFill/>
              </a:ln>
              <a:solidFill>
                <a:srgbClr val="006600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MY" altLang="zh-CN" sz="3200" b="1" i="0" u="none" strike="noStrike" cap="none" normalizeH="0" baseline="0" dirty="0">
              <a:ln>
                <a:noFill/>
              </a:ln>
              <a:solidFill>
                <a:srgbClr val="006600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17:111</a:t>
            </a: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你說：一切赞頌，全归真主！他没有收养兒女，没有同他共享国权的，沒有為免卑贱而设的辅助者。你应当赞颂他的尊大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zh-CN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700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215443"/>
            <a:ext cx="12192000" cy="6509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耶稣基督的母亲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玛利亚来自利未支派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endParaRPr kumimoji="0" lang="zh-CN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按照古兰经的说法，玛利亚的母亲是一位怀着孕的寡妇（约基别），她的丈夫是利未人仪姆兰（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即圣经中的暗兰，亚伦，摩西的父亲（出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Georgia" panose="02040502050405020303" pitchFamily="18" charset="0"/>
              </a:rPr>
              <a:t>6:20 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SimSun" panose="02010600030101010101" pitchFamily="2" charset="-122"/>
              </a:rPr>
              <a:t>暗兰娶了他父亲的妹妹约基别为妻，给他生了亚伦和摩西。暗兰一生的岁数是一百三十七岁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）。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800" b="1" dirty="0">
              <a:solidFill>
                <a:srgbClr val="003399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玛利亚成了利未人仪姆兰的后裔，后来被上帝立为祭司的宗族，而亚伦家成为大祭师的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传承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。这位寡妇在上帝面前祈求，让他生下一个男儿：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『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3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35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当时，仪姆兰的女人说：「我的主啊！我誓愿以我腹里所怀的，奉献你，求你接受我的奉献。你确是全聪的，确是全知的。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」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好让他能继承祭师的职责。分娩后她大失所望，因为生下的是个女儿。女人是不能继承祭师之职份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在古兰经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3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36-37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她（约基别）如此说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：「我确已生了－个女孩。」真主是知道她所生的孩子的。男孩不像女孩一样。「我确已把她叫做麦尔彦（玛丽亚），求你保佑她和她的后裔，免受被弃绝的恶魔的骚扰。」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zh-CN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4214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灯片编号占位符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D12877E-97A8-4CA6-8D2C-8CF1835972D5}" type="slidenum">
              <a:rPr lang="en-US" altLang="en-US" sz="140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9939" name="TextBox 3"/>
          <p:cNvSpPr txBox="1">
            <a:spLocks noChangeArrowheads="1"/>
          </p:cNvSpPr>
          <p:nvPr/>
        </p:nvSpPr>
        <p:spPr bwMode="auto">
          <a:xfrm>
            <a:off x="228600" y="152400"/>
            <a:ext cx="116586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  <a:cs typeface="长城细圆体"/>
              </a:rPr>
              <a:t>当穆斯林提到安拉名字或书写安拉之名时，要立刻表明的词句 ：</a:t>
            </a:r>
            <a:endParaRPr lang="en-US" altLang="zh-CN" b="1">
              <a:latin typeface="Microsoft JhengHei" panose="020B0604030504040204" pitchFamily="34" charset="-120"/>
              <a:ea typeface="Microsoft JhengHei" panose="020B0604030504040204" pitchFamily="34" charset="-120"/>
              <a:cs typeface="长城细圆体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SG" b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长城细圆体"/>
              </a:rPr>
              <a:t>SUBHANAHU WA TA‘ALA (S.W.T.)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长城细圆体"/>
              </a:rPr>
              <a:t>安拉是崇高的</a:t>
            </a:r>
            <a:r>
              <a:rPr lang="en-US" altLang="zh-CN" b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长城细圆体"/>
              </a:rPr>
              <a:t>=</a:t>
            </a:r>
            <a:r>
              <a:rPr lang="zh-CN" altLang="en-US" b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长城细圆体"/>
              </a:rPr>
              <a:t>他不收养也不生养。</a:t>
            </a:r>
            <a:endParaRPr lang="en-US" altLang="zh-CN" b="1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长城细圆体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339933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长城细圆体"/>
              </a:rPr>
              <a:t>古</a:t>
            </a:r>
            <a:r>
              <a:rPr lang="en-US" altLang="en-US" b="1">
                <a:solidFill>
                  <a:srgbClr val="0000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长城细圆体"/>
              </a:rPr>
              <a:t>112</a:t>
            </a:r>
            <a:r>
              <a:rPr lang="zh-CN" altLang="en-US" b="1">
                <a:solidFill>
                  <a:srgbClr val="0000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长城细圆体"/>
              </a:rPr>
              <a:t>：</a:t>
            </a:r>
            <a:r>
              <a:rPr lang="en-US" altLang="en-US" b="1">
                <a:solidFill>
                  <a:srgbClr val="0000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长城细圆体"/>
              </a:rPr>
              <a:t>1-4</a:t>
            </a:r>
            <a:r>
              <a:rPr lang="zh-CN" altLang="en-US" b="1">
                <a:solidFill>
                  <a:srgbClr val="0000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长城细圆体"/>
              </a:rPr>
              <a:t>：他是真主，是独一的主； 真主是万物所仰赖的； 他没有生产，也没有被生产； 没有任何物可以做他的匹敌。</a:t>
            </a:r>
            <a:r>
              <a:rPr lang="en-US" altLang="en-US" b="1">
                <a:solidFill>
                  <a:srgbClr val="0000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长城细圆体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zh-CN" b="1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长城细圆体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zh-SG" altLang="en-US" b="1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长城细圆体"/>
            </a:endParaRPr>
          </a:p>
        </p:txBody>
      </p:sp>
      <p:pic>
        <p:nvPicPr>
          <p:cNvPr id="39940" name="Picture 2" descr="Allah-eser-green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352800"/>
            <a:ext cx="33401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TextBox 1"/>
          <p:cNvSpPr txBox="1">
            <a:spLocks noChangeArrowheads="1"/>
          </p:cNvSpPr>
          <p:nvPr/>
        </p:nvSpPr>
        <p:spPr bwMode="auto">
          <a:xfrm>
            <a:off x="2057400" y="5765800"/>
            <a:ext cx="8305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古兰经否认从神生的信仰</a:t>
            </a:r>
            <a:endParaRPr lang="en-US" altLang="en-US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09136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5</a:t>
            </a:r>
            <a:r>
              <a:rPr lang="zh-CN" altLang="en-US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）</a:t>
            </a:r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伊斯兰信仰反对三位一体的教义</a:t>
            </a: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5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73 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妄言真主确是三位中的一位的人，确已不信道了。除独一的主宰外，绝无应受崇拜的。如果他们不停止妄言，那末，他们中不信道的人，必遭痛苦的刑罚。古兰经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4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171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「你们不要说三位。你们当停止谬说，这对于你们是有益的。真主是独一的主宰，赞颂真主，超绝万物，他绝无子嗣」</a:t>
            </a: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4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171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信奉天经的人啊！你们对于自己的宗教不要过份，麦西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哈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·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尔撒，麦尔彦之子，只是真主的使者，只是他授予麦尔彦的一句话，只是从他发出的精神；故你们当确信真主和他的众使者，你们不要说三位。你们当停止谬说，这对于你们是有益的。真主是独一的主宰，赞颂真主，超绝万物，他绝无子嗣 ，天地万物只是他的。真主足为见证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。</a:t>
            </a: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MY" altLang="zh-CN" sz="2800" b="1" dirty="0">
              <a:solidFill>
                <a:srgbClr val="003399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尔撒回到天上时；曾在真主面前否认三位一体</a:t>
            </a:r>
            <a:endParaRPr lang="en-MY" altLang="zh-CN" sz="2800" b="1" dirty="0">
              <a:solidFill>
                <a:srgbClr val="003399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5:116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当时，真主将说：「麦尔彦之子尔撒啊！你曾对众人说过这句话吗？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『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你们当舍真主而以我和我母亲为主宰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』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。」尔撒回说：「我赞颂你超绝万物，我不会说出我不该说的话。如果我说了，那你一定知道。你知道我心里的事，我却不知道你心里的事。你确是深知一切幽玄的</a:t>
            </a:r>
            <a:r>
              <a:rPr lang="zh-CN" altLang="en-US" sz="2800" dirty="0"/>
              <a:t> 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0293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737600" y="6356350"/>
            <a:ext cx="3001963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33784A0-8679-4C92-BBD2-3732916E3E11}" type="slidenum">
              <a:rPr lang="zh-CN" altLang="en-US" sz="1200" b="1" smtClean="0">
                <a:solidFill>
                  <a:srgbClr val="89898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zh-CN" sz="1200" b="1">
              <a:solidFill>
                <a:srgbClr val="898989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0" y="0"/>
            <a:ext cx="120396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</a:t>
            </a:r>
            <a:r>
              <a:rPr lang="zh-CN" altLang="en-US" b="1" dirty="0">
                <a:solidFill>
                  <a:srgbClr val="0000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）古兰经否认</a:t>
            </a:r>
            <a:r>
              <a:rPr lang="zh-TW" altLang="en-US" b="1" dirty="0">
                <a:solidFill>
                  <a:srgbClr val="0000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耶稣的</a:t>
            </a:r>
            <a:r>
              <a:rPr lang="zh-CN" altLang="en-US" b="1" dirty="0">
                <a:solidFill>
                  <a:srgbClr val="000099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十字架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zh-TW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206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论到耶稣时代的犹太人，古兰经说：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他们（犹太人自夸地）说：“我们确已杀死麦尔彦之子麦西哈．尔撒，真主的使者。”他们没有杀死他，也没有把他钉死在十字架上，但他们不明白这件事的真相。为尔撒而争论的人，对于他的被杀害，确是在迷惑之中。他们对于这件事，毫无认识，不过根据猜想罢了。他们没能确实地杀死他。不然，真主已把他擢升到自己那里</a:t>
            </a:r>
            <a:r>
              <a:rPr lang="en-US" altLang="zh-TW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..</a:t>
            </a:r>
            <a:r>
              <a:rPr lang="zh-CN" altLang="en-US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。（古兰经</a:t>
            </a:r>
            <a:r>
              <a:rPr lang="en-US" altLang="zh-CN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</a:t>
            </a:r>
            <a:r>
              <a:rPr lang="zh-CN" altLang="en-US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CN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157</a:t>
            </a:r>
            <a:r>
              <a:rPr lang="zh-CN" altLang="en-US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－</a:t>
            </a:r>
            <a:r>
              <a:rPr lang="en-US" altLang="zh-CN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158</a:t>
            </a:r>
            <a:r>
              <a:rPr lang="zh-CN" altLang="en-US" b="1" dirty="0">
                <a:solidFill>
                  <a:srgbClr val="0066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631632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D58D467-801B-46E2-B6D8-0035B5379090}" type="slidenum">
              <a:rPr lang="zh-CN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0" y="0"/>
            <a:ext cx="121920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Hei" panose="020106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TW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穆斯林认为：所有发生在</a:t>
            </a:r>
            <a:r>
              <a:rPr lang="zh-CN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耶稣身上的事</a:t>
            </a:r>
            <a:r>
              <a:rPr lang="zh-TW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，都被</a:t>
            </a:r>
            <a:r>
              <a:rPr lang="zh-CN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当年的犹太人，</a:t>
            </a:r>
            <a:r>
              <a:rPr lang="zh-TW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基督徒误解</a:t>
            </a:r>
            <a:r>
              <a:rPr lang="zh-CN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并</a:t>
            </a:r>
            <a:r>
              <a:rPr lang="zh-TW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错传</a:t>
            </a:r>
            <a:r>
              <a:rPr lang="zh-CN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信息</a:t>
            </a:r>
            <a:r>
              <a:rPr lang="zh-TW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。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穆斯林</a:t>
            </a:r>
            <a:r>
              <a:rPr lang="zh-TW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中</a:t>
            </a:r>
            <a:r>
              <a:rPr lang="zh-CN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有</a:t>
            </a:r>
            <a:r>
              <a:rPr lang="zh-TW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个共同的传说</a:t>
            </a:r>
            <a:r>
              <a:rPr lang="zh-CN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：</a:t>
            </a:r>
            <a:r>
              <a:rPr lang="zh-TW" altLang="en-US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imHei" panose="02010609060101010101" pitchFamily="49" charset="-122"/>
              </a:rPr>
              <a:t>耶稣</a:t>
            </a:r>
            <a:r>
              <a:rPr lang="zh-CN" altLang="en-US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imHei" panose="02010609060101010101" pitchFamily="49" charset="-122"/>
              </a:rPr>
              <a:t>没有钉死在十字架上！</a:t>
            </a:r>
            <a:r>
              <a:rPr lang="zh-CN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古兰经上面的经文</a:t>
            </a:r>
            <a:r>
              <a:rPr lang="zh-TW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，</a:t>
            </a:r>
            <a:r>
              <a:rPr lang="zh-CN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就这点</a:t>
            </a:r>
            <a:r>
              <a:rPr lang="zh-TW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是</a:t>
            </a:r>
            <a:r>
              <a:rPr lang="zh-CN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说</a:t>
            </a:r>
            <a:r>
              <a:rPr lang="zh-TW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的</a:t>
            </a:r>
            <a:r>
              <a:rPr lang="zh-CN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得很清楚了。</a:t>
            </a:r>
            <a:endParaRPr lang="zh-CN" altLang="zh-TW" dirty="0">
              <a:effectLst>
                <a:outerShdw blurRad="38100" dist="38100" dir="2700000" algn="tl">
                  <a:srgbClr val="FFFFFF"/>
                </a:outerShdw>
              </a:effectLst>
              <a:latin typeface="SimHei" panose="02010609060101010101" pitchFamily="49" charset="-122"/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TW" altLang="en-US" b="1" dirty="0">
                <a:solidFill>
                  <a:srgbClr val="008000"/>
                </a:solidFill>
                <a:latin typeface="SimHei" panose="02010609060101010101" pitchFamily="49" charset="-122"/>
              </a:rPr>
              <a:t>「</a:t>
            </a:r>
            <a:r>
              <a:rPr lang="zh-CN" altLang="en-US" b="1" dirty="0">
                <a:solidFill>
                  <a:srgbClr val="008000"/>
                </a:solidFill>
                <a:latin typeface="SimHei" panose="02010609060101010101" pitchFamily="49" charset="-122"/>
              </a:rPr>
              <a:t>他们没杀死他，也没有把他钉死在十字架上，他们不明白这件事的真相。为尔撒而争论的人，对于他的被杀害，确是在迷惑之中</a:t>
            </a:r>
            <a:r>
              <a:rPr lang="zh-TW" altLang="en-US" b="1" dirty="0">
                <a:solidFill>
                  <a:srgbClr val="008000"/>
                </a:solidFill>
                <a:latin typeface="SimHei" panose="02010609060101010101" pitchFamily="49" charset="-122"/>
              </a:rPr>
              <a:t>」</a:t>
            </a:r>
            <a:r>
              <a:rPr lang="zh-CN" altLang="en-US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imHei" panose="02010609060101010101" pitchFamily="49" charset="-122"/>
              </a:rPr>
              <a:t>。</a:t>
            </a:r>
            <a:endParaRPr lang="en-US" altLang="zh-CN" b="1" dirty="0">
              <a:solidFill>
                <a:srgbClr val="00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imHei" panose="02010609060101010101" pitchFamily="49" charset="-122"/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imHei" panose="02010609060101010101" pitchFamily="49" charset="-122"/>
              </a:rPr>
              <a:t>穆斯林的注经家用两种的谎言来欺骗穆斯林：                     </a:t>
            </a:r>
            <a:r>
              <a:rPr lang="en-US" altLang="zh-CN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1</a:t>
            </a:r>
            <a:r>
              <a:rPr lang="zh-CN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：替代论：</a:t>
            </a:r>
            <a:r>
              <a:rPr lang="zh-CN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imHei" panose="02010609060101010101" pitchFamily="49" charset="-122"/>
              </a:rPr>
              <a:t>耶稣在行刑的路上被上帝救走，罗马兵抓拿了看起来像耶稣的犹大代替充数。</a:t>
            </a:r>
            <a:endParaRPr lang="en-US" altLang="zh-CN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imHei" panose="02010609060101010101" pitchFamily="49" charset="-122"/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zh-CN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2.</a:t>
            </a:r>
            <a:r>
              <a:rPr lang="zh-CN" alt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SimHei" panose="02010609060101010101" pitchFamily="49" charset="-122"/>
              </a:rPr>
              <a:t>昏死论：</a:t>
            </a:r>
            <a:r>
              <a:rPr lang="zh-CN" alt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imHei" panose="02010609060101010101" pitchFamily="49" charset="-122"/>
              </a:rPr>
              <a:t>上帝让耶稣在十字架昏死，耶稣在被埋前醒过来，逃到印度去。</a:t>
            </a:r>
          </a:p>
        </p:txBody>
      </p:sp>
    </p:spTree>
    <p:extLst>
      <p:ext uri="{BB962C8B-B14F-4D97-AF65-F5344CB8AC3E}">
        <p14:creationId xmlns:p14="http://schemas.microsoft.com/office/powerpoint/2010/main" val="2055903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219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伊斯兰信仰否认了，基督教</a:t>
            </a:r>
            <a:r>
              <a:rPr lang="en-US" altLang="zh-CN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5</a:t>
            </a:r>
            <a:r>
              <a:rPr lang="zh-CN" altLang="en-US" sz="28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个最重要的教义。</a:t>
            </a:r>
            <a:endParaRPr lang="en-US" altLang="zh-CN" sz="2800" b="1" dirty="0">
              <a:solidFill>
                <a:srgbClr val="003399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伊斯兰坚决基督教中的「三位一体」；否认「道成肉身」；否认「耶稣是神的的儿子」；否认「耶稣十字架的赎罪」。否认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『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从神生（重生之道）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』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伊斯兰相信尔撒当年没有教导这些启示。故，凡是想真正寻回尔撒当年的正道，必须回到伊斯兰信仰里来，才能找到天启的真理。伊斯兰历来都欢迎正真的信士回到正道上来。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endParaRPr lang="en-US" altLang="zh-CN" sz="2800" b="1" dirty="0">
              <a:solidFill>
                <a:srgbClr val="003399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331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12192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基</a:t>
            </a:r>
            <a:r>
              <a:rPr lang="en-US" altLang="zh-CN" sz="30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30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回宗教比较学，对话探索</a:t>
            </a:r>
            <a:endParaRPr lang="en-MY" altLang="zh-CN" sz="3000" b="1" dirty="0">
              <a:solidFill>
                <a:srgbClr val="FF0000"/>
              </a:solidFill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3000" b="1" dirty="0">
              <a:solidFill>
                <a:srgbClr val="003399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r>
              <a:rPr lang="en-US" altLang="zh-CN" sz="3000" b="1" dirty="0">
                <a:solidFill>
                  <a:srgbClr val="003399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1.</a:t>
            </a:r>
            <a:r>
              <a:rPr lang="zh-CN" altLang="en-US" sz="30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古兰经说耶稣的母亲玛利亚，是亚伦与摩西的妹妹，你对此有何意见？</a:t>
            </a:r>
            <a:endParaRPr lang="en-US" altLang="zh-CN" sz="3000" b="1" dirty="0"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endParaRPr lang="en-US" altLang="zh-CN" sz="3000" b="1" dirty="0"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r>
              <a:rPr lang="en-US" altLang="zh-CN" sz="30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2.</a:t>
            </a:r>
            <a:r>
              <a:rPr kumimoji="0" lang="zh-CN" altLang="zh-CN" sz="30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kumimoji="0" lang="en-US" altLang="zh-CN" sz="30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3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30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59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在真主看来，尔撒确是象阿丹一样的。他用土创造阿丹，然后他对他说：有，他就有了。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这节古兰经经文，隐藏了什么真理，可以用来来解释耶稣的属性。</a:t>
            </a:r>
            <a:endParaRPr kumimoji="0" lang="en-US" altLang="zh-CN" sz="3000" b="1" i="0" u="none" strike="noStrike" cap="none" normalizeH="0" baseline="0" dirty="0">
              <a:ln>
                <a:noFill/>
              </a:ln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endParaRPr lang="en-US" altLang="zh-CN" sz="3000" b="1" dirty="0"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r>
              <a:rPr lang="en-US" altLang="zh-CN" sz="3000" b="1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3.</a:t>
            </a:r>
            <a:r>
              <a:rPr lang="zh-CN" altLang="en-US" sz="30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伊斯兰信仰否认了基督教的五大基本教义，从宣教的角度，你对此有何看法？</a:t>
            </a:r>
            <a:endParaRPr lang="zh-CN" altLang="en-US" sz="3000" dirty="0"/>
          </a:p>
        </p:txBody>
      </p:sp>
    </p:spTree>
    <p:extLst>
      <p:ext uri="{BB962C8B-B14F-4D97-AF65-F5344CB8AC3E}">
        <p14:creationId xmlns:p14="http://schemas.microsoft.com/office/powerpoint/2010/main" val="1365367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12258675" cy="3924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古代的犹太习俗，孤儿寡妇需要由亲属帮忙看顾，因此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，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古兰经说：麦尔彦是被宰凯里雅（撒迦利亚）所扶养；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3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37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说：她的主接受了她（玛丽亚）并使她健全的生长，且使宰凯里雅（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古兰经说他就是施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洗约翰的父亲撒迦利亚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）抚育她。宰凯里雅每次进内殿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（圣殿？）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去看她，都发现她面前有给养，他说：「麦尔彦啊！你怎么会有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这个呢？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」她说：「这是从我的主哪里降下的。」真主必定无量地供给他所意欲的人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。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古兰经认为宰凯里雅家境贫寒，常无能为力供应一切所需，但是真主纪念她的需要，用特殊的方式供应量麦尔彦（玛丽亚）的一却需用。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zh-CN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283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215443"/>
            <a:ext cx="12192000" cy="607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古兰经论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施洗约翰的出世：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3399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作为一个祭师的宗族，宰凯里雅（施洗约翰的父亲撒迦利亚）自己也没有生下任何儿子。他向上帝求儿子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6600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19:3-10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当时，他低声地呼吁他的主说：「我的主啊！我的骨骼已软弱了，我已白发苍苍了，我的主啊！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…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我的妻子又不会生育，求你赏赐我一个儿子来继承我，并继承叶尔孤白的部分后裔。我的主啊！求你使他成为可喜的。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6600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「宰凯里雅啊！我必定以一个儿子向你报喜，他的名字是叶哈雅，我以前没有使任何人与他同名。」他说：「我的主啊！我的妻子是不会生育的，我也老态龙钟了，我怎么会有儿子呢？」主说：「事情就是这样。」你的主说：「这对于我是容易的。以前你不存在，而我创造了你。」他说：「我的主啊！求你为我预定一种迹象。」他说：「你的迹象是你无疾无病，但三日三夜你不能和人说话，只能给人作手势」。</a:t>
            </a:r>
            <a:endParaRPr kumimoji="0" lang="zh-CN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425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95249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果然，他素来不生育的妻子，给他生下了一个儿子。这孩子生来聪慧，健康，在良好的宗教教养下，成为勤学圣经的孩子（古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19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lang="en-US" altLang="zh-CN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12-14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）。穆斯林认为这两个孩子，麦尔彦（玛利亚）以及叶哈雅（约翰），在良好的道德与宗教的教育下成长。穆斯林认为他们的到来，是为要替封印先知穆罕默德做预备</a:t>
            </a:r>
            <a:r>
              <a:rPr lang="zh-CN" altLang="en-US" sz="2800" dirty="0"/>
              <a:t> </a:t>
            </a:r>
            <a:endParaRPr lang="en-MY" altLang="zh-CN" sz="28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3399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古兰经对麦尔彦（玛丽亚）的解说</a:t>
            </a:r>
            <a:endParaRPr kumimoji="0" lang="zh-CN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穆斯林认为在麦尔彦时期的犹太人分两大派系：撒都该派与法利赛人，双方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常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为一些风俗习惯争论不休。作为女孩，她不能站出来说什么。穆萨（摩西）的道，在犹太人手里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，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已经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沦落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成有名无实了。然而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玛利亚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在神面前的属灵认知与追求，却是比许多男人还要优越。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古兰经如此形容麦尔彦：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3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42-43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当时，天神说：「麦尔彦啊！真主确已拣选你，使你纯洁，使你超越全世界的妇女。麦尔彦啊！你当顺服你的主，你当叩头，你当与鞠躬的人一同鞠躬。」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在安拉真理的亮光中，她保持着纯洁，她出身时就被预告，是不会受到魔鬼迷惑，甚至魔鬼都无法靠近的人类。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260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当她得知堂弟叶哈雅为理想而走向旷野，寻找带领一批愿意分别自己，等候神国降临的修士。麦尔彦也出走，到外地寻找，心灵可以安宁的地方。</a:t>
            </a:r>
            <a:endParaRPr lang="en-US" altLang="zh-CN" sz="2800" b="1" dirty="0"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19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16-17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你应当在这部经典里提及麦尔彦，当日她离开了家属，而到东边一个地方。她用一个帷幕遮蔽着，不让人们看见她。</a:t>
            </a: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3399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圣人尔撒（耶稣）的出世</a:t>
            </a:r>
            <a:endParaRPr kumimoji="0" lang="zh-CN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就在玛丽亚退到旷野去的时候，神对她有一个特殊的计划。真主差派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使者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来到她那里，向她报喜：</a:t>
            </a: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19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17-22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我（安拉）使我的精神（圣灵）到她面前他就对她显现成一个人。她说：「我的确求庇于至仁主，免遭你的侵犯，如果你是敬畏神的。」他说：「我只是你的主的使者，我来报给你一个纯洁的儿子。她说：「任何人没有接触过我，我又不是失节的，我怎么会有儿子呢？」他说：「事实是像这样的，你的主说：这对于我是容易的。我要以他为世人的迹象 ，从我发出的恩惠，这是已经判决的事情。」她就怀了孕，于是她退避到一个僻远的地方。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3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45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当时，天神说：「麦尔彦啊！真主的确把从他发出的一句话向你报喜。他的名字是麦尔彦之子麦西哈</a:t>
            </a:r>
            <a:r>
              <a:rPr lang="en-US" altLang="zh-CN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·</a:t>
            </a:r>
            <a:r>
              <a:rPr lang="zh-CN" altLang="en-US" sz="2800" b="1" dirty="0">
                <a:solidFill>
                  <a:srgbClr val="0066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尔撒，在今世和后世都是有面子的，是真主所亲近的。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899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-57150" y="-430886"/>
            <a:ext cx="12306300" cy="6940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使者把安拉的灵吹入麦尔彦，她就怀孕了，于是她退去了遍远的地方（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9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22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）待产。</a:t>
            </a:r>
            <a:r>
              <a:rPr lang="zh-CN" altLang="en-US" sz="2800" b="1" dirty="0"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大腹便便时，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她来到一棵枣树下想寻些枣充饥。就在这个时刻，她开始经历生产的阵痛，在阵痛中她生下来孩子。就在麦尔彦心里困难时，孩子对她说了话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：古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19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24-26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椰枣树下有声音喊叫她说：「你不要忧愁，你的主已在你的脚下面造化了一条溪水。你向着你的方向摇撼椰枣树，就有新鲜的、成熟的椰枣纷纷落在你的面前。你吃吧，你喝吧，你愉快吧！如果你见人来，你可以说：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『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我确已向至仁主发誓斋戒，今天我绝不对任何人说话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2800" b="1" dirty="0">
              <a:solidFill>
                <a:srgbClr val="006600"/>
              </a:solidFill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800" b="1" dirty="0"/>
              <a:t>麦尔彦产下了一个健康的孩子，她料理了一切</a:t>
            </a:r>
            <a:r>
              <a:rPr lang="zh-CN" altLang="en-US" sz="2800" b="1" dirty="0"/>
              <a:t>，</a:t>
            </a:r>
            <a:r>
              <a:rPr lang="zh-CN" altLang="zh-CN" sz="2800" b="1" dirty="0"/>
              <a:t>给孩子取名叫『尔撒麦西哈』她决心把孩子抱回去见家人。她知道一个未婚的人</a:t>
            </a:r>
            <a:r>
              <a:rPr lang="zh-CN" altLang="en-US" sz="2800" b="1" dirty="0"/>
              <a:t>，</a:t>
            </a:r>
            <a:r>
              <a:rPr lang="zh-CN" altLang="zh-CN" sz="2800" b="1" dirty="0"/>
              <a:t>如何能生下孩子呢？他要如何解说她是童女怀孕生子呢？</a:t>
            </a:r>
            <a:endParaRPr lang="en-MY" altLang="zh-CN" sz="2800" b="1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MY" altLang="zh-CN" sz="2800" b="1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800" b="1" dirty="0"/>
              <a:t>从小大家都称赞她的纯洁与贤惠，现在有人还会相信她的贤惠吗？她的家族是属于宗教祭司阶级的，如何容许未婚先孕的事？然而，婴孩尔撒一出世</a:t>
            </a:r>
            <a:r>
              <a:rPr lang="zh-CN" altLang="en-US" sz="2800" b="1" dirty="0"/>
              <a:t>，</a:t>
            </a:r>
            <a:r>
              <a:rPr lang="zh-CN" altLang="zh-CN" sz="2800" b="1" dirty="0"/>
              <a:t>就告诉妈妈</a:t>
            </a:r>
            <a:r>
              <a:rPr lang="zh-CN" altLang="en-US" sz="2800" b="1" dirty="0"/>
              <a:t>放心，先</a:t>
            </a:r>
            <a:r>
              <a:rPr lang="zh-CN" altLang="zh-CN" sz="2800" b="1" dirty="0"/>
              <a:t>不要开口为自己说话（辩护）</a:t>
            </a:r>
            <a:r>
              <a:rPr lang="zh-CN" altLang="en-US" sz="2800" b="1" dirty="0"/>
              <a:t>。</a:t>
            </a:r>
            <a:endParaRPr lang="en-US" altLang="zh-CN" sz="2800" b="1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800" b="1" dirty="0"/>
          </a:p>
        </p:txBody>
      </p:sp>
    </p:spTree>
    <p:extLst>
      <p:ext uri="{BB962C8B-B14F-4D97-AF65-F5344CB8AC3E}">
        <p14:creationId xmlns:p14="http://schemas.microsoft.com/office/powerpoint/2010/main" val="1572816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/>
              <a:t>当麦尔彦抱着婴孩尔撒回到亲属家时；告诉他们她遇见奇事，生下孩子。果然有人不能接受这样的事：</a:t>
            </a:r>
            <a:r>
              <a:rPr lang="zh-CN" altLang="zh-CN" sz="2800" b="1" dirty="0">
                <a:solidFill>
                  <a:srgbClr val="008000"/>
                </a:solidFill>
              </a:rPr>
              <a:t>古</a:t>
            </a:r>
            <a:r>
              <a:rPr lang="en-US" altLang="zh-CN" sz="2800" b="1" dirty="0">
                <a:solidFill>
                  <a:srgbClr val="008000"/>
                </a:solidFill>
              </a:rPr>
              <a:t>19</a:t>
            </a:r>
            <a:r>
              <a:rPr lang="zh-CN" altLang="zh-CN" sz="2800" b="1" dirty="0">
                <a:solidFill>
                  <a:srgbClr val="008000"/>
                </a:solidFill>
              </a:rPr>
              <a:t>：</a:t>
            </a:r>
            <a:r>
              <a:rPr lang="en-US" altLang="zh-CN" sz="2800" b="1" dirty="0">
                <a:solidFill>
                  <a:srgbClr val="008000"/>
                </a:solidFill>
              </a:rPr>
              <a:t>27-28</a:t>
            </a:r>
            <a:r>
              <a:rPr lang="zh-CN" altLang="zh-CN" sz="2800" b="1" dirty="0">
                <a:solidFill>
                  <a:srgbClr val="008000"/>
                </a:solidFill>
              </a:rPr>
              <a:t>他们说：「麦尔彦啊！你确已做了一件奇事。哈伦的妹妹啊！你父亲不是缺德的，你母亲不是失节的。」大是家都感到震惊，纷纷批评说；有女无男</a:t>
            </a:r>
            <a:r>
              <a:rPr lang="zh-CN" altLang="en-US" sz="2800" b="1" dirty="0">
                <a:solidFill>
                  <a:srgbClr val="008000"/>
                </a:solidFill>
              </a:rPr>
              <a:t>，</a:t>
            </a:r>
            <a:r>
              <a:rPr lang="zh-CN" altLang="zh-CN" sz="2800" b="1" dirty="0">
                <a:solidFill>
                  <a:srgbClr val="008000"/>
                </a:solidFill>
              </a:rPr>
              <a:t>能怀孕生子这奇事，这不过是让父亲感到缺德的事，是让母亲感到失节的事</a:t>
            </a:r>
            <a:r>
              <a:rPr lang="zh-CN" altLang="en-US" sz="2800" b="1" dirty="0">
                <a:solidFill>
                  <a:srgbClr val="008000"/>
                </a:solidFill>
              </a:rPr>
              <a:t>。</a:t>
            </a:r>
            <a:endParaRPr lang="en-MY" altLang="zh-CN" sz="2800" b="1" dirty="0">
              <a:solidFill>
                <a:srgbClr val="008000"/>
              </a:solidFill>
            </a:endParaRPr>
          </a:p>
          <a:p>
            <a:endParaRPr kumimoji="0" lang="zh-CN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zh-CN" altLang="en-US" sz="2800" b="1" dirty="0">
                <a:ea typeface="SimHei" panose="02010609060101010101" pitchFamily="49" charset="-122"/>
                <a:cs typeface="Times New Roman" panose="02020603050405020304" pitchFamily="18" charset="0"/>
              </a:rPr>
              <a:t>当听见亲属们的冷言冷语，她</a:t>
            </a:r>
            <a:r>
              <a:rPr lang="zh-CN" altLang="zh-CN" sz="2800" b="1" dirty="0">
                <a:ea typeface="SimHei" panose="02010609060101010101" pitchFamily="49" charset="-122"/>
                <a:cs typeface="Times New Roman" panose="02020603050405020304" pitchFamily="18" charset="0"/>
              </a:rPr>
              <a:t>真是万口莫辩。她只好默默的用手指着婴孩；家人更加误会她想要推卸责任，而责问说：</a:t>
            </a:r>
            <a:r>
              <a:rPr lang="zh-CN" altLang="zh-CN" sz="2800" b="1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19</a:t>
            </a:r>
            <a:r>
              <a:rPr lang="zh-CN" altLang="zh-CN" sz="2800" b="1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29</a:t>
            </a:r>
            <a:r>
              <a:rPr lang="zh-CN" altLang="zh-CN" sz="2800" b="1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「我们怎能对摇篮里的婴儿说话呢？」</a:t>
            </a:r>
            <a:r>
              <a:rPr lang="zh-CN" altLang="zh-CN" sz="2800" b="1" dirty="0">
                <a:ea typeface="SimHei" panose="02010609060101010101" pitchFamily="49" charset="-122"/>
                <a:cs typeface="Times New Roman" panose="02020603050405020304" pitchFamily="18" charset="0"/>
              </a:rPr>
              <a:t>这时候突然婴孩尔撒替妈妈说话了：那婴儿说：</a:t>
            </a:r>
            <a:r>
              <a:rPr lang="zh-CN" altLang="zh-CN" sz="2800" b="1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古</a:t>
            </a:r>
            <a:r>
              <a:rPr lang="en-US" altLang="zh-CN" sz="2800" b="1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19</a:t>
            </a:r>
            <a:r>
              <a:rPr lang="zh-CN" altLang="zh-CN" sz="2800" b="1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31-33</a:t>
            </a:r>
            <a:r>
              <a:rPr lang="zh-CN" altLang="zh-CN" sz="2800" b="1" dirty="0">
                <a:solidFill>
                  <a:srgbClr val="0066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「我确是真主的仆人，他要把经典赏赐我，要使我做先知，要使我无论在哪里都是有福的，并且嘱咐我，只要活着就要谨守拜功，完纳天课，（他使我）孝敬我的母亲，他没有使我做霸道的、薄命的人。我在出生日、死亡日、复活日，都享受和平。」</a:t>
            </a:r>
            <a:endParaRPr lang="en-US" altLang="zh-CN" sz="2800" b="1" dirty="0">
              <a:solidFill>
                <a:srgbClr val="006600"/>
              </a:solidFill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2800" b="1" dirty="0">
              <a:solidFill>
                <a:srgbClr val="006600"/>
              </a:solidFill>
              <a:ea typeface="SimHei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800" b="1" dirty="0">
                <a:ea typeface="SimHei" panose="02010609060101010101" pitchFamily="49" charset="-122"/>
                <a:cs typeface="Times New Roman" panose="02020603050405020304" pitchFamily="18" charset="0"/>
              </a:rPr>
              <a:t>当所有的亲属亲眼见，亲耳听见</a:t>
            </a:r>
            <a:r>
              <a:rPr lang="zh-CN" altLang="en-US" sz="2800" b="1" dirty="0">
                <a:ea typeface="SimHei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ea typeface="SimHei" panose="02010609060101010101" pitchFamily="49" charset="-122"/>
                <a:cs typeface="Times New Roman" panose="02020603050405020304" pitchFamily="18" charset="0"/>
              </a:rPr>
              <a:t>在摇篮中的婴孩尔撒说话，都大吃一惊，这才</a:t>
            </a:r>
            <a:r>
              <a:rPr lang="zh-CN" altLang="en-US" sz="2800" b="1" dirty="0">
                <a:ea typeface="SimHei" panose="02010609060101010101" pitchFamily="49" charset="-122"/>
                <a:cs typeface="Times New Roman" panose="02020603050405020304" pitchFamily="18" charset="0"/>
              </a:rPr>
              <a:t>相信</a:t>
            </a:r>
            <a:r>
              <a:rPr lang="zh-CN" altLang="zh-CN" sz="2800" b="1" dirty="0">
                <a:ea typeface="SimHei" panose="02010609060101010101" pitchFamily="49" charset="-122"/>
                <a:cs typeface="Times New Roman" panose="02020603050405020304" pitchFamily="18" charset="0"/>
              </a:rPr>
              <a:t>这确实是件奇事，这回轮到大家哑口无言了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189613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-17466"/>
            <a:ext cx="12192000" cy="6509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幼年时的尔撒：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3399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穆斯林认为自耶稣出世以后，麦尔彦（玛丽亚）没有出嫁。她是一位优秀的信仰者，也是一位善作教导的母亲，尔撒从小就受到良好的宗教教育，培养出优秀的品格与模范。穆斯林不相信她嫁给木匠约瑟。那位叫叶哈亚（施洗约翰）的先知，比尔撒更早出来到处传道。宣称说有一位崇高的使者即将来到，要带来神国的喜庆。叶哈亚可以说是尔撒的先锋，预备犹太人的心，替他铺路。地方的宗教政治领袖，不喜欢听见这类的信息，生怕他们的自私与罪恶被对付。最后，找到一个理由对付叶哈亚，因他指责王不该娶她的嫂嫂，结果被杀。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0099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Courier New" panose="02070309020205020404" pitchFamily="49" charset="0"/>
              </a:rPr>
              <a:t>成年后的尔撒：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rgbClr val="000099"/>
              </a:solidFill>
              <a:effectLst/>
              <a:latin typeface="SimHei" panose="02010609060101010101" pitchFamily="49" charset="-122"/>
              <a:ea typeface="SimHei" panose="02010609060101010101" pitchFamily="49" charset="-122"/>
              <a:cs typeface="Courier New" panose="02070309020205020404" pitchFamily="49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到了公元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cs typeface="Times New Roman" panose="02020603050405020304" pitchFamily="18" charset="0"/>
              </a:rPr>
              <a:t>年，尔撒三十岁方才出来传道，安拉开始降启示给他，指导他如何将迷失的犹太人，带回正道。他到处传道以仁爱，公义，正直的心态，劝导犹太人。然而，好些人还是对他所传的半信半疑。因此安拉赐给他更多奇迹来印证所传的道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。</a:t>
            </a:r>
            <a:endParaRPr kumimoji="0" lang="zh-CN" altLang="zh-CN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343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5538</Words>
  <Application>Microsoft Office PowerPoint</Application>
  <PresentationFormat>Widescreen</PresentationFormat>
  <Paragraphs>141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等线</vt:lpstr>
      <vt:lpstr>等线 Light</vt:lpstr>
      <vt:lpstr>Microsoft JhengHei</vt:lpstr>
      <vt:lpstr>SimHei</vt:lpstr>
      <vt:lpstr>SimSun</vt:lpstr>
      <vt:lpstr>Arial</vt:lpstr>
      <vt:lpstr>Calibri</vt:lpstr>
      <vt:lpstr>Cambria</vt:lpstr>
      <vt:lpstr>Doulos SIL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chan HK</cp:lastModifiedBy>
  <cp:revision>11</cp:revision>
  <dcterms:created xsi:type="dcterms:W3CDTF">2017-12-27T00:33:55Z</dcterms:created>
  <dcterms:modified xsi:type="dcterms:W3CDTF">2024-04-15T03:41:05Z</dcterms:modified>
</cp:coreProperties>
</file>