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00"/>
    <a:srgbClr val="0000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845" y="8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50" d="100"/>
        <a:sy n="150" d="100"/>
      </p:scale>
      <p:origin x="0" y="-1238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872604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804320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17570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651307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274538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876636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36437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75674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198233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151307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784594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1948DA-895A-42B3-BE7A-A37A7365FF75}" type="datetimeFigureOut">
              <a:rPr lang="zh-CN" altLang="en-US" smtClean="0"/>
              <a:t>2025/1/6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B01D65-CEF2-4127-A0F5-4BAE2794F4C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322568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hyperlink" Target="https://zh.wikipedia.org/wiki/%E5%90%89%E8%8C%B2%E4%BA%9E" TargetMode="External"/><Relationship Id="rId2" Type="http://schemas.openxmlformats.org/officeDocument/2006/relationships/hyperlink" Target="https://zh.wikipedia.org/wiki/%E6%9C%89%E7%B6%93%E8%80%85" TargetMode="Externa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1"/>
            <a:ext cx="12268200" cy="7478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3200" b="1" dirty="0">
                <a:solidFill>
                  <a:srgbClr val="FF0000"/>
                </a:solidFill>
              </a:rPr>
              <a:t>基督教</a:t>
            </a:r>
            <a:r>
              <a:rPr lang="en-US" altLang="zh-CN" sz="3200" b="1" dirty="0">
                <a:solidFill>
                  <a:srgbClr val="FF0000"/>
                </a:solidFill>
              </a:rPr>
              <a:t>/</a:t>
            </a:r>
            <a:r>
              <a:rPr lang="zh-CN" altLang="en-US" sz="3200" b="1" dirty="0">
                <a:solidFill>
                  <a:srgbClr val="FF0000"/>
                </a:solidFill>
              </a:rPr>
              <a:t>伊斯兰宗教比较学 </a:t>
            </a:r>
            <a:endParaRPr lang="zh-CN" altLang="zh-CN" sz="3200" dirty="0">
              <a:solidFill>
                <a:srgbClr val="FF0000"/>
              </a:solidFill>
            </a:endParaRPr>
          </a:p>
          <a:p>
            <a:r>
              <a:rPr lang="en-US" altLang="zh-CN" sz="3200" b="1" dirty="0">
                <a:solidFill>
                  <a:srgbClr val="0000CC"/>
                </a:solidFill>
              </a:rPr>
              <a:t> </a:t>
            </a:r>
            <a:endParaRPr lang="zh-CN" altLang="zh-CN" sz="3200" dirty="0">
              <a:solidFill>
                <a:srgbClr val="0000CC"/>
              </a:solidFill>
            </a:endParaRPr>
          </a:p>
          <a:p>
            <a:r>
              <a:rPr lang="en-US" altLang="zh-CN" sz="3200" b="1" dirty="0">
                <a:solidFill>
                  <a:srgbClr val="0000CC"/>
                </a:solidFill>
              </a:rPr>
              <a:t>2024</a:t>
            </a:r>
            <a:r>
              <a:rPr lang="zh-CN" altLang="en-US" sz="3200" b="1" dirty="0">
                <a:solidFill>
                  <a:srgbClr val="0000CC"/>
                </a:solidFill>
              </a:rPr>
              <a:t>年全球广义基督徒约有</a:t>
            </a:r>
            <a:r>
              <a:rPr lang="en-US" altLang="zh-CN" sz="3200" b="1" dirty="0">
                <a:solidFill>
                  <a:srgbClr val="0000CC"/>
                </a:solidFill>
              </a:rPr>
              <a:t>30</a:t>
            </a:r>
            <a:r>
              <a:rPr lang="zh-CN" altLang="en-US" sz="3200" b="1" dirty="0">
                <a:solidFill>
                  <a:srgbClr val="0000CC"/>
                </a:solidFill>
              </a:rPr>
              <a:t>亿人，穆斯林人数也接近</a:t>
            </a:r>
            <a:r>
              <a:rPr lang="en-US" altLang="zh-CN" sz="3200" b="1" dirty="0">
                <a:solidFill>
                  <a:srgbClr val="0000CC"/>
                </a:solidFill>
              </a:rPr>
              <a:t>18</a:t>
            </a:r>
            <a:r>
              <a:rPr lang="zh-CN" altLang="en-US" sz="3200" b="1" dirty="0">
                <a:solidFill>
                  <a:srgbClr val="0000CC"/>
                </a:solidFill>
              </a:rPr>
              <a:t>亿，而穆斯林确实是</a:t>
            </a:r>
            <a:r>
              <a:rPr lang="en-US" altLang="zh-CN" sz="3200" b="1" dirty="0">
                <a:solidFill>
                  <a:srgbClr val="0000CC"/>
                </a:solidFill>
              </a:rPr>
              <a:t>21</a:t>
            </a:r>
            <a:r>
              <a:rPr lang="zh-CN" altLang="en-US" sz="3200" b="1" dirty="0">
                <a:solidFill>
                  <a:srgbClr val="0000CC"/>
                </a:solidFill>
              </a:rPr>
              <a:t>世纪最大的未得之民的群体。两者信仰人数高达</a:t>
            </a:r>
            <a:r>
              <a:rPr lang="en-US" altLang="zh-CN" sz="3200" b="1" dirty="0">
                <a:solidFill>
                  <a:srgbClr val="0000CC"/>
                </a:solidFill>
              </a:rPr>
              <a:t>48</a:t>
            </a:r>
            <a:r>
              <a:rPr lang="zh-CN" altLang="en-US" sz="3200" b="1" dirty="0">
                <a:solidFill>
                  <a:srgbClr val="0000CC"/>
                </a:solidFill>
              </a:rPr>
              <a:t>亿，占全球约</a:t>
            </a:r>
            <a:r>
              <a:rPr lang="en-US" altLang="zh-CN" sz="3200" b="1" dirty="0">
                <a:solidFill>
                  <a:srgbClr val="0000CC"/>
                </a:solidFill>
              </a:rPr>
              <a:t>60%</a:t>
            </a:r>
            <a:r>
              <a:rPr lang="zh-CN" altLang="en-US" sz="3200" b="1" dirty="0">
                <a:solidFill>
                  <a:srgbClr val="0000CC"/>
                </a:solidFill>
              </a:rPr>
              <a:t>的人口。就两者的信仰进行对比，对基督教会来说，这个认知是应急和合宜的学习</a:t>
            </a:r>
            <a:r>
              <a:rPr lang="zh-CN" altLang="en-US" sz="3200" b="1" dirty="0">
                <a:solidFill>
                  <a:srgbClr val="00B050"/>
                </a:solidFill>
              </a:rPr>
              <a:t>。</a:t>
            </a:r>
            <a:endParaRPr lang="en-MY" altLang="zh-CN" sz="3200" b="1" dirty="0">
              <a:solidFill>
                <a:srgbClr val="00B050"/>
              </a:solidFill>
            </a:endParaRPr>
          </a:p>
          <a:p>
            <a:endParaRPr lang="en-MY" altLang="zh-CN" sz="3200" b="1" dirty="0">
              <a:solidFill>
                <a:srgbClr val="00B050"/>
              </a:solidFill>
            </a:endParaRPr>
          </a:p>
          <a:p>
            <a:r>
              <a:rPr lang="zh-CN" altLang="zh-CN" sz="3200" b="1" dirty="0">
                <a:solidFill>
                  <a:srgbClr val="0000CC"/>
                </a:solidFill>
              </a:rPr>
              <a:t>本课程主要</a:t>
            </a:r>
            <a:r>
              <a:rPr lang="zh-CN" altLang="en-US" sz="3200" b="1" dirty="0">
                <a:solidFill>
                  <a:srgbClr val="0000CC"/>
                </a:solidFill>
              </a:rPr>
              <a:t>采用</a:t>
            </a:r>
            <a:r>
              <a:rPr lang="zh-CN" altLang="zh-CN" sz="3200" b="1" dirty="0">
                <a:solidFill>
                  <a:srgbClr val="0000CC"/>
                </a:solidFill>
              </a:rPr>
              <a:t>伊斯兰的六大信仰：</a:t>
            </a:r>
            <a:r>
              <a:rPr lang="zh-CN" altLang="zh-CN" sz="3200" b="1" dirty="0"/>
              <a:t>信安拉，信天使，信真经，信先知使徒，信前定，信末日。</a:t>
            </a:r>
            <a:r>
              <a:rPr lang="zh-CN" altLang="zh-CN" sz="3200" b="1" dirty="0">
                <a:solidFill>
                  <a:srgbClr val="0000CC"/>
                </a:solidFill>
              </a:rPr>
              <a:t>穆斯林的五大功修：</a:t>
            </a:r>
            <a:r>
              <a:rPr lang="zh-CN" altLang="zh-CN" sz="3200" b="1" dirty="0"/>
              <a:t>念清真言，履行拜功，交纳天课，斋戒，朝觐， </a:t>
            </a:r>
            <a:r>
              <a:rPr lang="zh-CN" altLang="zh-CN" sz="3200" b="1" dirty="0">
                <a:solidFill>
                  <a:srgbClr val="0000CC"/>
                </a:solidFill>
              </a:rPr>
              <a:t>穆斯林的三项义务：</a:t>
            </a:r>
            <a:r>
              <a:rPr lang="zh-CN" altLang="zh-CN" sz="3200" b="1" dirty="0"/>
              <a:t>宣教</a:t>
            </a:r>
            <a:r>
              <a:rPr lang="en-US" altLang="zh-CN" sz="3200" b="1" dirty="0"/>
              <a:t>TAWAH</a:t>
            </a:r>
            <a:r>
              <a:rPr lang="zh-CN" altLang="zh-CN" sz="3200" b="1" dirty="0"/>
              <a:t>，圣战</a:t>
            </a:r>
            <a:r>
              <a:rPr lang="en-US" altLang="zh-CN" sz="3200" b="1" dirty="0"/>
              <a:t> JIHAD,</a:t>
            </a:r>
            <a:r>
              <a:rPr lang="zh-CN" altLang="zh-CN" sz="3200" b="1" dirty="0"/>
              <a:t>行善止恶。</a:t>
            </a:r>
            <a:r>
              <a:rPr lang="zh-CN" altLang="en-US" sz="3200" b="1" dirty="0">
                <a:solidFill>
                  <a:srgbClr val="0000CC"/>
                </a:solidFill>
              </a:rPr>
              <a:t>从伊斯兰的角度，去认识他们的信仰与宗教操行，然后从基督教的信仰角度，去进行反思与评论。</a:t>
            </a:r>
            <a:endParaRPr lang="en-MY" altLang="zh-CN" sz="3200" b="1" dirty="0">
              <a:solidFill>
                <a:srgbClr val="0000CC"/>
              </a:solidFill>
            </a:endParaRPr>
          </a:p>
          <a:p>
            <a:endParaRPr lang="en-MY" altLang="zh-CN" sz="3200" b="1" dirty="0">
              <a:solidFill>
                <a:srgbClr val="0000CC"/>
              </a:solidFill>
            </a:endParaRPr>
          </a:p>
          <a:p>
            <a:r>
              <a:rPr lang="zh-CN" altLang="zh-CN" sz="3200" b="1" dirty="0">
                <a:solidFill>
                  <a:srgbClr val="0000CC"/>
                </a:solidFill>
              </a:rPr>
              <a:t>每课程</a:t>
            </a:r>
            <a:r>
              <a:rPr lang="zh-CN" altLang="en-US" sz="3200" b="1" dirty="0">
                <a:solidFill>
                  <a:srgbClr val="0000CC"/>
                </a:solidFill>
              </a:rPr>
              <a:t>结束后，会提出对比，反思与评论的问题，</a:t>
            </a:r>
            <a:r>
              <a:rPr lang="zh-CN" altLang="zh-CN" sz="3200" b="1" dirty="0">
                <a:solidFill>
                  <a:srgbClr val="0000CC"/>
                </a:solidFill>
              </a:rPr>
              <a:t>以便让学员顺序</a:t>
            </a:r>
            <a:r>
              <a:rPr lang="zh-CN" altLang="en-US" sz="3200" b="1" dirty="0">
                <a:solidFill>
                  <a:srgbClr val="0000CC"/>
                </a:solidFill>
              </a:rPr>
              <a:t>，</a:t>
            </a:r>
            <a:r>
              <a:rPr lang="zh-CN" altLang="zh-CN" sz="3200" b="1" dirty="0">
                <a:solidFill>
                  <a:srgbClr val="0000CC"/>
                </a:solidFill>
              </a:rPr>
              <a:t>渐进的</a:t>
            </a:r>
            <a:r>
              <a:rPr lang="zh-CN" altLang="en-US" sz="3200" b="1" dirty="0">
                <a:solidFill>
                  <a:srgbClr val="0000CC"/>
                </a:solidFill>
              </a:rPr>
              <a:t>，看透</a:t>
            </a:r>
            <a:r>
              <a:rPr lang="zh-CN" altLang="zh-CN" sz="3200" b="1" dirty="0">
                <a:solidFill>
                  <a:srgbClr val="0000CC"/>
                </a:solidFill>
              </a:rPr>
              <a:t>伊斯兰</a:t>
            </a:r>
            <a:r>
              <a:rPr lang="zh-CN" altLang="en-US" sz="3200" b="1" dirty="0">
                <a:solidFill>
                  <a:srgbClr val="0000CC"/>
                </a:solidFill>
              </a:rPr>
              <a:t>与基督教信仰的雷同与差异之处。</a:t>
            </a:r>
            <a:endParaRPr lang="zh-CN" altLang="en-US" dirty="0">
              <a:solidFill>
                <a:srgbClr val="0000C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2393680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62170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800"/>
              </a:lnSpc>
            </a:pPr>
            <a:r>
              <a:rPr lang="en-US" altLang="zh-CN" sz="2800" b="1" dirty="0">
                <a:solidFill>
                  <a:srgbClr val="0000CC"/>
                </a:solidFill>
              </a:rPr>
              <a:t>7.</a:t>
            </a:r>
            <a:r>
              <a:rPr lang="zh-CN" altLang="zh-CN" sz="2800" b="1" dirty="0">
                <a:solidFill>
                  <a:srgbClr val="0000CC"/>
                </a:solidFill>
              </a:rPr>
              <a:t>安拉与其受造物：</a:t>
            </a:r>
            <a:endParaRPr lang="zh-CN" altLang="zh-CN" sz="2800" dirty="0">
              <a:solidFill>
                <a:srgbClr val="0000CC"/>
              </a:solidFill>
            </a:endParaRPr>
          </a:p>
          <a:p>
            <a:pPr lvl="0">
              <a:lnSpc>
                <a:spcPts val="3800"/>
              </a:lnSpc>
            </a:pPr>
            <a:r>
              <a:rPr lang="zh-CN" altLang="zh-CN" sz="2800" b="1" dirty="0"/>
              <a:t>安拉不</a:t>
            </a:r>
            <a:r>
              <a:rPr lang="zh-CN" altLang="en-US" sz="2800" b="1" dirty="0"/>
              <a:t>需要</a:t>
            </a:r>
            <a:r>
              <a:rPr lang="zh-CN" altLang="zh-CN" sz="2800" b="1" dirty="0"/>
              <a:t>依赖人类，也无求</a:t>
            </a:r>
            <a:r>
              <a:rPr lang="zh-CN" altLang="en-US" sz="2800" b="1" dirty="0"/>
              <a:t>于</a:t>
            </a:r>
            <a:r>
              <a:rPr lang="zh-CN" altLang="zh-CN" sz="2800" b="1" dirty="0"/>
              <a:t>人类对他的信仰，安拉是无求的，可颂的（古</a:t>
            </a:r>
            <a:r>
              <a:rPr lang="en-US" altLang="zh-CN" sz="2800" b="1" dirty="0"/>
              <a:t>64:6). </a:t>
            </a:r>
            <a:r>
              <a:rPr lang="zh-CN" altLang="en-US" sz="2800" b="1" dirty="0"/>
              <a:t>由于</a:t>
            </a:r>
            <a:r>
              <a:rPr lang="zh-CN" altLang="zh-CN" sz="2800" b="1" dirty="0"/>
              <a:t>他</a:t>
            </a:r>
            <a:r>
              <a:rPr lang="zh-CN" altLang="en-US" sz="2800" b="1" dirty="0"/>
              <a:t>照了人，他</a:t>
            </a:r>
            <a:r>
              <a:rPr lang="zh-CN" altLang="zh-CN" sz="2800" b="1" dirty="0"/>
              <a:t>只</a:t>
            </a:r>
            <a:r>
              <a:rPr lang="zh-CN" altLang="en-US" sz="2800" b="1" dirty="0"/>
              <a:t>好</a:t>
            </a:r>
            <a:r>
              <a:rPr lang="zh-CN" altLang="zh-CN" sz="2800" b="1" dirty="0"/>
              <a:t>引导人不陷入迷误，选择正道，以获得嘉奖。 </a:t>
            </a:r>
            <a:endParaRPr lang="zh-CN" altLang="zh-CN" sz="2800" dirty="0"/>
          </a:p>
          <a:p>
            <a:pPr lvl="0">
              <a:lnSpc>
                <a:spcPts val="3800"/>
              </a:lnSpc>
            </a:pPr>
            <a:endParaRPr lang="en-US" altLang="zh-CN" sz="2800" b="1" dirty="0"/>
          </a:p>
          <a:p>
            <a:pPr lvl="0">
              <a:lnSpc>
                <a:spcPts val="3800"/>
              </a:lnSpc>
            </a:pPr>
            <a:r>
              <a:rPr lang="zh-CN" altLang="zh-CN" sz="2800" b="1" dirty="0"/>
              <a:t>安拉愿意向他所造的人，显出恩惠与慷慨：祂对他的创造物说，</a:t>
            </a:r>
            <a:r>
              <a:rPr lang="zh-CN" altLang="zh-CN" sz="2800" b="1" dirty="0">
                <a:solidFill>
                  <a:srgbClr val="008000"/>
                </a:solidFill>
              </a:rPr>
              <a:t>第一是我的仁慈，其次才是我的恼怒（布哈里圣训）</a:t>
            </a:r>
            <a:r>
              <a:rPr lang="zh-CN" altLang="zh-CN" sz="2800" b="1" dirty="0"/>
              <a:t>。因此穆斯林喜</a:t>
            </a:r>
            <a:r>
              <a:rPr lang="zh-CN" altLang="en-US" sz="2800" b="1" dirty="0"/>
              <a:t>欢</a:t>
            </a:r>
            <a:r>
              <a:rPr lang="zh-CN" altLang="zh-CN" sz="2800" b="1" dirty="0"/>
              <a:t>用两个词来形容安拉的属性：</a:t>
            </a:r>
            <a:r>
              <a:rPr lang="zh-CN" altLang="zh-CN" sz="2800" b="1" dirty="0">
                <a:solidFill>
                  <a:srgbClr val="008000"/>
                </a:solidFill>
              </a:rPr>
              <a:t>仁慈</a:t>
            </a:r>
            <a:r>
              <a:rPr lang="en-US" altLang="zh-CN" sz="2800" b="1" dirty="0">
                <a:solidFill>
                  <a:srgbClr val="008000"/>
                </a:solidFill>
              </a:rPr>
              <a:t>Raman</a:t>
            </a:r>
            <a:r>
              <a:rPr lang="zh-CN" altLang="zh-CN" sz="2800" b="1" dirty="0">
                <a:solidFill>
                  <a:srgbClr val="008000"/>
                </a:solidFill>
              </a:rPr>
              <a:t>，大方</a:t>
            </a:r>
            <a:r>
              <a:rPr lang="en-US" altLang="zh-CN" sz="2800" b="1" dirty="0">
                <a:solidFill>
                  <a:srgbClr val="008000"/>
                </a:solidFill>
              </a:rPr>
              <a:t>Rahim</a:t>
            </a:r>
            <a:r>
              <a:rPr lang="zh-CN" altLang="zh-CN" sz="2800" b="1" dirty="0"/>
              <a:t>。感觉就像是上对下，高对低，主人与仆人，君王与子民的关系。</a:t>
            </a:r>
            <a:endParaRPr lang="zh-CN" altLang="zh-CN" sz="2800" dirty="0"/>
          </a:p>
          <a:p>
            <a:pPr lvl="0">
              <a:lnSpc>
                <a:spcPts val="3800"/>
              </a:lnSpc>
            </a:pPr>
            <a:endParaRPr lang="en-US" altLang="zh-CN" sz="2800" b="1" dirty="0"/>
          </a:p>
          <a:p>
            <a:pPr lvl="0">
              <a:lnSpc>
                <a:spcPts val="3800"/>
              </a:lnSpc>
            </a:pPr>
            <a:r>
              <a:rPr lang="zh-CN" altLang="zh-CN" sz="2800" b="1" dirty="0">
                <a:solidFill>
                  <a:srgbClr val="008000"/>
                </a:solidFill>
              </a:rPr>
              <a:t>古</a:t>
            </a:r>
            <a:r>
              <a:rPr lang="en-US" altLang="zh-CN" sz="2800" b="1" dirty="0">
                <a:solidFill>
                  <a:srgbClr val="008000"/>
                </a:solidFill>
              </a:rPr>
              <a:t>33:72</a:t>
            </a:r>
            <a:r>
              <a:rPr lang="zh-CN" altLang="zh-CN" sz="2800" b="1" dirty="0"/>
              <a:t>安拉说：</a:t>
            </a:r>
            <a:r>
              <a:rPr lang="zh-CN" altLang="zh-CN" sz="2800" b="1" dirty="0">
                <a:solidFill>
                  <a:srgbClr val="008000"/>
                </a:solidFill>
              </a:rPr>
              <a:t>我确已将重任信托天地和山岳，但它们不肯承担它，而人却承担它</a:t>
            </a:r>
            <a:r>
              <a:rPr lang="zh-CN" altLang="en-US" sz="2800" b="1" dirty="0">
                <a:solidFill>
                  <a:srgbClr val="008000"/>
                </a:solidFill>
              </a:rPr>
              <a:t>。</a:t>
            </a:r>
            <a:r>
              <a:rPr lang="zh-CN" altLang="zh-CN" sz="2800" b="1" dirty="0"/>
              <a:t>因此，宣布尚未成形</a:t>
            </a:r>
            <a:r>
              <a:rPr lang="zh-CN" altLang="en-US" sz="2800" b="1" dirty="0"/>
              <a:t>受造</a:t>
            </a:r>
            <a:r>
              <a:rPr lang="zh-CN" altLang="zh-CN" sz="2800" b="1" dirty="0"/>
              <a:t>的人类，将受命承担责任，安拉</a:t>
            </a:r>
            <a:r>
              <a:rPr lang="zh-CN" altLang="en-US" sz="2800" b="1" dirty="0"/>
              <a:t>才</a:t>
            </a:r>
            <a:r>
              <a:rPr lang="zh-CN" altLang="zh-CN" sz="2800" b="1" dirty="0"/>
              <a:t>造第三种物种：人类</a:t>
            </a:r>
            <a:endParaRPr lang="zh-CN" altLang="zh-CN" sz="2800" dirty="0"/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17123915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" y="58847"/>
            <a:ext cx="12192000" cy="64940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spcAft>
                <a:spcPts val="0"/>
              </a:spcAft>
              <a:buFont typeface="Wingdings" panose="05000000000000000000" pitchFamily="2" charset="2"/>
              <a:buChar char=""/>
            </a:pP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安拉创造了有智慧的人类，又指示天使向第一个人类亚当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鞠躬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,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以此表达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可以谦卑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要服侍人类，天使训从安拉的指示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鞠躬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。唯有精灵，易不劣斯不肯屈身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鞠躬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（古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15:19). 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它的理由是：精灵出火，人类只出于土。结果易不劣斯不顺服真主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，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被逐出乐园。为了报复，它请求安拉让他去试探人，安拉许可它去试探不服从安拉的人类，从此堕落的精灵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，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就成为迷误的灵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(15:36-42).</a:t>
            </a:r>
          </a:p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"/>
            </a:pPr>
            <a:endParaRPr lang="zh-CN" altLang="zh-CN" sz="3200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  <a:buFont typeface="Wingdings" panose="05000000000000000000" pitchFamily="2" charset="2"/>
              <a:buChar char=""/>
            </a:pP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易不劣斯又叫撒旦，成功的诱惑亚当夏娃接近了天园中的一棵树。结果违背禁令，得罪安拉，被逐出天园。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  <a:buFont typeface="Wingdings" panose="05000000000000000000" pitchFamily="2" charset="2"/>
              <a:buChar char=""/>
            </a:pP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  <a:buFont typeface="Wingdings" panose="05000000000000000000" pitchFamily="2" charset="2"/>
              <a:buChar char=""/>
            </a:pP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他们向安拉求饶恕，安拉宽恕他们（但没有让他们归回乐园），却应许将来会继续降示给他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的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后裔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，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有关启示与诫命，若不服从将受到惩罚（古</a:t>
            </a:r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2:38-39). </a:t>
            </a:r>
            <a:endParaRPr lang="zh-CN" altLang="zh-CN" sz="3200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1107867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3060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lnSpc>
                <a:spcPts val="3800"/>
              </a:lnSpc>
            </a:pPr>
            <a:r>
              <a:rPr lang="zh-CN" altLang="en-US" sz="3000" b="1" dirty="0"/>
              <a:t>由于</a:t>
            </a:r>
            <a:r>
              <a:rPr lang="zh-CN" altLang="zh-CN" sz="3000" b="1" dirty="0"/>
              <a:t>安拉</a:t>
            </a:r>
            <a:r>
              <a:rPr lang="zh-CN" altLang="en-US" sz="3000" b="1" dirty="0"/>
              <a:t>答应要赐给阿当的后裔，有先知来教化他们，因此，就在远古的人类历史里，陆陆续续的在各民各族，兴起了</a:t>
            </a:r>
            <a:r>
              <a:rPr lang="zh-CN" altLang="zh-CN" sz="3000" b="1" dirty="0"/>
              <a:t>先知，使者或领袖，藉着天使加百列，</a:t>
            </a:r>
            <a:r>
              <a:rPr lang="zh-CN" altLang="en-US" sz="3000" b="1" dirty="0"/>
              <a:t>从天上的天经原本中，</a:t>
            </a:r>
            <a:r>
              <a:rPr lang="zh-CN" altLang="zh-CN" sz="3000" b="1" dirty="0"/>
              <a:t>降下安拉的启示。古代人因</a:t>
            </a:r>
            <a:r>
              <a:rPr lang="zh-CN" altLang="en-US" sz="3000" b="1" dirty="0"/>
              <a:t>听信先知的教诲而得福，也因为违背先知的教导</a:t>
            </a:r>
            <a:r>
              <a:rPr lang="zh-CN" altLang="zh-CN" sz="3000" b="1" dirty="0"/>
              <a:t>而遭到毁灭（古</a:t>
            </a:r>
            <a:r>
              <a:rPr lang="en-US" altLang="zh-CN" sz="3000" b="1" dirty="0"/>
              <a:t>49:13; 6:42).</a:t>
            </a:r>
            <a:endParaRPr lang="zh-CN" altLang="zh-CN" sz="3000" dirty="0"/>
          </a:p>
          <a:p>
            <a:pPr lvl="0">
              <a:lnSpc>
                <a:spcPts val="3800"/>
              </a:lnSpc>
            </a:pPr>
            <a:endParaRPr lang="en-US" altLang="zh-CN" sz="3000" b="1" dirty="0"/>
          </a:p>
          <a:p>
            <a:pPr lvl="0">
              <a:lnSpc>
                <a:spcPts val="3800"/>
              </a:lnSpc>
            </a:pPr>
            <a:r>
              <a:rPr lang="zh-CN" altLang="zh-CN" sz="3000" b="1" dirty="0"/>
              <a:t>伊斯兰认为安拉把人类造成最美的形态（古</a:t>
            </a:r>
            <a:r>
              <a:rPr lang="en-US" altLang="zh-CN" sz="3000" b="1" dirty="0"/>
              <a:t>95:4), </a:t>
            </a:r>
            <a:r>
              <a:rPr lang="zh-CN" altLang="zh-CN" sz="3000" b="1" dirty="0"/>
              <a:t>有智慧，良知，理性。人与动物不一样是因为安拉把灵</a:t>
            </a:r>
            <a:r>
              <a:rPr lang="zh-CN" altLang="en-US" sz="3000" b="1" dirty="0"/>
              <a:t>，</a:t>
            </a:r>
            <a:r>
              <a:rPr lang="zh-CN" altLang="zh-CN" sz="3000" b="1" dirty="0"/>
              <a:t>吹进人里面（古</a:t>
            </a:r>
            <a:r>
              <a:rPr lang="en-US" altLang="zh-CN" sz="3000" b="1" dirty="0"/>
              <a:t>15:29)</a:t>
            </a:r>
            <a:r>
              <a:rPr lang="zh-CN" altLang="zh-CN" sz="3000" b="1" dirty="0"/>
              <a:t>。人生来无原罪，只是人类肉体中有</a:t>
            </a:r>
            <a:r>
              <a:rPr lang="zh-CN" altLang="en-US" sz="3000" b="1" dirty="0"/>
              <a:t>欲望</a:t>
            </a:r>
            <a:r>
              <a:rPr lang="zh-CN" altLang="zh-CN" sz="3000" b="1" dirty="0"/>
              <a:t>成分</a:t>
            </a:r>
            <a:r>
              <a:rPr lang="zh-CN" altLang="en-US" sz="3000" b="1" dirty="0"/>
              <a:t>，</a:t>
            </a:r>
            <a:r>
              <a:rPr lang="zh-CN" altLang="zh-CN" sz="3000" b="1" dirty="0"/>
              <a:t>当理性思维不活跃时，</a:t>
            </a:r>
            <a:r>
              <a:rPr lang="zh-CN" altLang="en-US" sz="3000" b="1" dirty="0"/>
              <a:t>欲望的</a:t>
            </a:r>
            <a:r>
              <a:rPr lang="zh-CN" altLang="zh-CN" sz="3000" b="1" dirty="0"/>
              <a:t>成分</a:t>
            </a:r>
            <a:r>
              <a:rPr lang="zh-CN" altLang="en-US" sz="3000" b="1" dirty="0"/>
              <a:t>，在不合规矩的情况下</a:t>
            </a:r>
            <a:r>
              <a:rPr lang="zh-CN" altLang="zh-CN" sz="3000" b="1" dirty="0"/>
              <a:t>显露出来</a:t>
            </a:r>
            <a:r>
              <a:rPr lang="zh-CN" altLang="en-US" sz="3000" b="1" dirty="0"/>
              <a:t>，</a:t>
            </a:r>
            <a:r>
              <a:rPr lang="zh-CN" altLang="zh-CN" sz="3000" b="1" dirty="0"/>
              <a:t>进而降为兽性的本能（古</a:t>
            </a:r>
            <a:r>
              <a:rPr lang="en-US" altLang="zh-CN" sz="3000" b="1" dirty="0"/>
              <a:t>70:19-21)</a:t>
            </a:r>
            <a:endParaRPr lang="zh-CN" altLang="zh-CN" sz="3000" dirty="0"/>
          </a:p>
          <a:p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恶魔的工作是暗中对人大脑卑劣部份加以诱惑，在善恶思想之间把人推行迷误这边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</a:t>
            </a:r>
            <a:endParaRPr lang="en-US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 lvl="0">
              <a:lnSpc>
                <a:spcPct val="150000"/>
              </a:lnSpc>
              <a:spcAft>
                <a:spcPts val="0"/>
              </a:spcAft>
            </a:pPr>
            <a:endParaRPr lang="zh-CN" altLang="zh-CN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6985415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53014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lnSpc>
                <a:spcPts val="3900"/>
              </a:lnSpc>
            </a:pPr>
            <a:r>
              <a:rPr lang="zh-CN" altLang="zh-CN" sz="3000" b="1" dirty="0"/>
              <a:t>安拉的启示只赐给</a:t>
            </a:r>
            <a:r>
              <a:rPr lang="zh-CN" altLang="en-US" sz="3000" b="1" dirty="0"/>
              <a:t>有福</a:t>
            </a:r>
            <a:r>
              <a:rPr lang="zh-CN" altLang="zh-CN" sz="3000" b="1" dirty="0"/>
              <a:t>的人，藉着他们再传给别人。凡肯主动承担善功的人，必得安拉的赏赐。安拉与人类的契约是：</a:t>
            </a:r>
            <a:r>
              <a:rPr lang="zh-CN" altLang="zh-CN" sz="3000" b="1" dirty="0">
                <a:solidFill>
                  <a:srgbClr val="008000"/>
                </a:solidFill>
              </a:rPr>
              <a:t>『信仰安拉与其使者，用生命与财富为安拉奋斗，就能赦罪与得天堂赏赐（古</a:t>
            </a:r>
            <a:r>
              <a:rPr lang="en-US" altLang="zh-CN" sz="3000" b="1" dirty="0">
                <a:solidFill>
                  <a:srgbClr val="008000"/>
                </a:solidFill>
              </a:rPr>
              <a:t>61:10-12) </a:t>
            </a:r>
            <a:r>
              <a:rPr lang="zh-CN" altLang="zh-CN" sz="3000" b="1" dirty="0"/>
              <a:t>。若对抗安拉的意旨，违背天良，就会遭遇阿拉的审判，若不悔改，最终的惩罚就是到火狱里去（古</a:t>
            </a:r>
            <a:r>
              <a:rPr lang="en-US" altLang="zh-CN" sz="3000" b="1" dirty="0"/>
              <a:t> 10:27)</a:t>
            </a:r>
            <a:r>
              <a:rPr lang="zh-CN" altLang="zh-CN" sz="3000" b="1" dirty="0"/>
              <a:t>。）』</a:t>
            </a:r>
            <a:endParaRPr lang="en-US" altLang="zh-CN" sz="3000" b="1" dirty="0"/>
          </a:p>
          <a:p>
            <a:pPr lvl="0">
              <a:lnSpc>
                <a:spcPts val="3900"/>
              </a:lnSpc>
            </a:pPr>
            <a:endParaRPr lang="en-US" altLang="zh-CN" sz="3000" b="1" dirty="0"/>
          </a:p>
          <a:p>
            <a:pPr>
              <a:lnSpc>
                <a:spcPts val="3900"/>
              </a:lnSpc>
            </a:pPr>
            <a:r>
              <a:rPr lang="zh-CN" altLang="zh-CN" sz="3000" b="1" dirty="0"/>
              <a:t>一个人必须意识到自身的精神脆弱，必须顺从安拉的意愿，藉着功修的操练，培养谦卑，强化</a:t>
            </a:r>
            <a:r>
              <a:rPr lang="zh-CN" altLang="en-US" sz="3000" b="1" dirty="0"/>
              <a:t>个人的</a:t>
            </a:r>
            <a:r>
              <a:rPr lang="zh-CN" altLang="zh-CN" sz="3000" b="1" dirty="0"/>
              <a:t>意志力，由此可以消除各种忧虑与迷惑，最后得到心灵的安宁与平安。</a:t>
            </a:r>
            <a:endParaRPr lang="zh-CN" altLang="zh-CN" sz="3000" dirty="0"/>
          </a:p>
          <a:p>
            <a:pPr lvl="0"/>
            <a:endParaRPr lang="zh-CN" altLang="zh-CN" sz="2800" dirty="0"/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02960463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0939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"/>
            </a:pP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安拉给人类在世的责任与义务就是，学习顺从安拉的意旨，效法使者的榜样，遵循正道，接受考验，行善功（古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29:2-3). 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作地上的哈利发，建立稳定的次序，促进互相帮助与和谐。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"/>
            </a:pPr>
            <a:endParaRPr lang="en-US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"/>
            </a:pP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是好是坏都是自己努力的结果。敬畏安拉的人，一生谨慎，遵循正道，若有过失，立刻忤悔，真心求安拉宽恕，这样的人有望获得永生安宁（古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48:13-14, 39:53-55). </a:t>
            </a:r>
          </a:p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"/>
            </a:pPr>
            <a:endParaRPr lang="zh-CN" altLang="zh-CN" sz="3000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"/>
            </a:pP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伊斯兰信仰被认为是唯一一个被保存最完善的宗教，其他的宗教已经损失了大部分的精义。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"/>
            </a:pP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"/>
            </a:pPr>
            <a:r>
              <a:rPr lang="zh-CN" altLang="zh-CN" sz="3000" b="1" dirty="0">
                <a:solidFill>
                  <a:srgbClr val="00B05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故舍伊斯兰而寻求其它的宗教的，他的宗教绝不被上帝所接受，他在后世是亏折的</a:t>
            </a:r>
            <a:r>
              <a:rPr lang="en-US" altLang="zh-CN" sz="3000" b="1" dirty="0">
                <a:solidFill>
                  <a:srgbClr val="00B05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 (</a:t>
            </a:r>
            <a:r>
              <a:rPr lang="zh-CN" altLang="en-US" sz="3000" b="1" dirty="0">
                <a:solidFill>
                  <a:srgbClr val="00B05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古</a:t>
            </a:r>
            <a:r>
              <a:rPr lang="en-US" altLang="zh-CN" sz="3000" b="1" dirty="0">
                <a:solidFill>
                  <a:srgbClr val="00B05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3:85).</a:t>
            </a:r>
            <a:endParaRPr lang="zh-CN" altLang="zh-CN" sz="3000" dirty="0">
              <a:solidFill>
                <a:srgbClr val="00B050"/>
              </a:solidFill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9907502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70378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4000"/>
              </a:lnSpc>
            </a:pPr>
            <a:r>
              <a:rPr lang="en-US" altLang="zh-CN" sz="3000" b="1" dirty="0">
                <a:solidFill>
                  <a:srgbClr val="0000CC"/>
                </a:solidFill>
              </a:rPr>
              <a:t>8.</a:t>
            </a:r>
            <a:r>
              <a:rPr lang="zh-CN" altLang="zh-CN" sz="3000" b="1" dirty="0">
                <a:solidFill>
                  <a:srgbClr val="0000CC"/>
                </a:solidFill>
              </a:rPr>
              <a:t>伊斯兰的基础认识</a:t>
            </a:r>
            <a:endParaRPr lang="zh-CN" altLang="zh-CN" sz="3000" dirty="0">
              <a:solidFill>
                <a:srgbClr val="0000CC"/>
              </a:solidFill>
            </a:endParaRPr>
          </a:p>
          <a:p>
            <a:pPr>
              <a:lnSpc>
                <a:spcPts val="4000"/>
              </a:lnSpc>
            </a:pPr>
            <a:r>
              <a:rPr lang="zh-CN" altLang="zh-CN" sz="3000" b="1" dirty="0"/>
              <a:t>穆斯林自认是受到安拉恩宠的人，是个宗教大家庭，穆罕默德称这宗教群体为我的穆民群体（</a:t>
            </a:r>
            <a:r>
              <a:rPr lang="en-US" altLang="zh-CN" sz="3000" b="1" dirty="0"/>
              <a:t>MUSLIM UMMAH</a:t>
            </a:r>
            <a:r>
              <a:rPr lang="zh-CN" altLang="zh-CN" sz="3000" b="1" dirty="0"/>
              <a:t>）遵循同样的一部古兰经典，圣训的记录（穆罕默德的言行录），单凭这两点，穆斯林认为就可以有权审定信仰的真伪。伊斯兰</a:t>
            </a:r>
            <a:r>
              <a:rPr lang="en-US" altLang="zh-CN" sz="3000" b="1" dirty="0" err="1"/>
              <a:t>islam</a:t>
            </a:r>
            <a:r>
              <a:rPr lang="zh-CN" altLang="zh-CN" sz="3000" b="1" dirty="0"/>
              <a:t>的字意：顺从安拉与获得和平，据说这是安拉所启示的名称</a:t>
            </a:r>
            <a:r>
              <a:rPr lang="en-US" altLang="zh-CN" sz="3000" b="1" dirty="0"/>
              <a:t>(</a:t>
            </a:r>
            <a:r>
              <a:rPr lang="zh-CN" altLang="zh-CN" sz="3000" b="1" dirty="0"/>
              <a:t>古</a:t>
            </a:r>
            <a:r>
              <a:rPr lang="en-US" altLang="zh-CN" sz="3000" b="1" dirty="0"/>
              <a:t>6:162, 3:19, 49:17)</a:t>
            </a:r>
            <a:r>
              <a:rPr lang="zh-CN" altLang="zh-CN" sz="3000" b="1" dirty="0"/>
              <a:t>。</a:t>
            </a:r>
            <a:endParaRPr lang="zh-CN" altLang="zh-CN" sz="3000" dirty="0"/>
          </a:p>
          <a:p>
            <a:pPr>
              <a:lnSpc>
                <a:spcPts val="4000"/>
              </a:lnSpc>
            </a:pPr>
            <a:r>
              <a:rPr lang="en-US" altLang="zh-CN" sz="3000" b="1" dirty="0"/>
              <a:t> </a:t>
            </a:r>
            <a:endParaRPr lang="zh-CN" altLang="zh-CN" sz="3000" dirty="0"/>
          </a:p>
          <a:p>
            <a:pPr>
              <a:lnSpc>
                <a:spcPts val="4000"/>
              </a:lnSpc>
            </a:pPr>
            <a:r>
              <a:rPr lang="zh-CN" altLang="zh-CN" sz="3000" b="1" dirty="0"/>
              <a:t>穆斯林学习古兰经，参考圣训录，目的是为了遵循安拉藉着他的使者穆罕默德，所启示出来的正当生活方式，就如天地万物那样，服从了安拉的意旨</a:t>
            </a:r>
            <a:r>
              <a:rPr lang="en-US" altLang="zh-CN" sz="3000" b="1" dirty="0"/>
              <a:t>41:11</a:t>
            </a:r>
            <a:r>
              <a:rPr lang="zh-CN" altLang="zh-CN" sz="3000" b="1" dirty="0"/>
              <a:t>，进入归顺者的圣行</a:t>
            </a:r>
            <a:r>
              <a:rPr lang="en-US" altLang="zh-CN" sz="3000" b="1" dirty="0"/>
              <a:t>Sunna</a:t>
            </a:r>
            <a:r>
              <a:rPr lang="zh-CN" altLang="zh-CN" sz="3000" b="1" dirty="0"/>
              <a:t>法则。历代的圣贤，虽然没有用伊斯兰这名词，但他们的教化都是伊斯兰，使人敬畏安拉，遵循正道，行善止恶（古</a:t>
            </a:r>
            <a:r>
              <a:rPr lang="en-US" altLang="zh-CN" sz="3000" b="1" dirty="0"/>
              <a:t>40:78). </a:t>
            </a:r>
            <a:r>
              <a:rPr lang="zh-CN" altLang="zh-CN" sz="3000" b="1" dirty="0"/>
              <a:t>只可惜遗教记录不详，才丢失正义</a:t>
            </a:r>
            <a:r>
              <a:rPr lang="en-US" altLang="zh-CN" sz="3000" b="1" dirty="0"/>
              <a:t>, </a:t>
            </a:r>
            <a:r>
              <a:rPr lang="zh-CN" altLang="zh-CN" sz="3000" b="1" dirty="0"/>
              <a:t>被后人篡改（古</a:t>
            </a:r>
            <a:r>
              <a:rPr lang="en-US" altLang="zh-CN" sz="3000" b="1" dirty="0"/>
              <a:t>42:14)</a:t>
            </a:r>
            <a:endParaRPr lang="zh-CN" altLang="zh-CN" sz="3000" dirty="0"/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7072187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68326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zh-CN" sz="2800" b="1" dirty="0">
                <a:solidFill>
                  <a:srgbClr val="0000CC"/>
                </a:solidFill>
              </a:rPr>
              <a:t>伊斯兰：最原本的真神信仰</a:t>
            </a:r>
            <a:endParaRPr lang="zh-CN" altLang="zh-CN" sz="2800" dirty="0">
              <a:solidFill>
                <a:srgbClr val="0000CC"/>
              </a:solidFill>
            </a:endParaRPr>
          </a:p>
          <a:p>
            <a:r>
              <a:rPr lang="zh-CN" altLang="zh-CN" sz="2800" b="1" dirty="0"/>
              <a:t>穆斯林认为伊斯兰不是犹太教，基督教随后的宗教，而是最原本的真神信仰；反而犹太，基督教，是源自它的根源而发展的。在古兰经我们读到亚伯拉罕，</a:t>
            </a:r>
            <a:r>
              <a:rPr lang="zh-CN" altLang="zh-CN" sz="2800" b="1" dirty="0">
                <a:solidFill>
                  <a:srgbClr val="008000"/>
                </a:solidFill>
              </a:rPr>
              <a:t>他不是个犹太人，也不是个基督徒，他是个一神信仰的归顺者，一个穆斯林「易卜拉欣既不是犹太教徒，也不是基督教徒。他是一个祟信正教，归顺真主的人</a:t>
            </a:r>
            <a:r>
              <a:rPr lang="en-US" altLang="zh-CN" sz="2800" b="1" dirty="0">
                <a:solidFill>
                  <a:srgbClr val="008000"/>
                </a:solidFill>
              </a:rPr>
              <a:t>..</a:t>
            </a:r>
            <a:r>
              <a:rPr lang="zh-CN" altLang="zh-CN" sz="2800" b="1" dirty="0">
                <a:solidFill>
                  <a:srgbClr val="008000"/>
                </a:solidFill>
              </a:rPr>
              <a:t>（古</a:t>
            </a:r>
            <a:r>
              <a:rPr lang="en-US" altLang="zh-CN" sz="2800" b="1" dirty="0">
                <a:solidFill>
                  <a:srgbClr val="008000"/>
                </a:solidFill>
              </a:rPr>
              <a:t>3:67). </a:t>
            </a:r>
            <a:endParaRPr lang="zh-CN" altLang="zh-CN" sz="2800" dirty="0">
              <a:solidFill>
                <a:srgbClr val="008000"/>
              </a:solidFill>
            </a:endParaRPr>
          </a:p>
          <a:p>
            <a:r>
              <a:rPr lang="en-US" altLang="zh-CN" sz="2800" b="1" dirty="0"/>
              <a:t> </a:t>
            </a:r>
            <a:endParaRPr lang="zh-CN" altLang="zh-CN" sz="2800" dirty="0"/>
          </a:p>
          <a:p>
            <a:r>
              <a:rPr lang="zh-CN" altLang="zh-CN" sz="2800" b="1" dirty="0">
                <a:solidFill>
                  <a:srgbClr val="0000CC"/>
                </a:solidFill>
              </a:rPr>
              <a:t>穆斯林进行拜功时的天房朝向，是由亚伯拉罕及以实玛利亲手所</a:t>
            </a:r>
            <a:r>
              <a:rPr lang="zh-CN" altLang="en-US" sz="2800" b="1" dirty="0">
                <a:solidFill>
                  <a:srgbClr val="0000CC"/>
                </a:solidFill>
              </a:rPr>
              <a:t>开创</a:t>
            </a:r>
            <a:endParaRPr lang="zh-CN" altLang="zh-CN" sz="2800" dirty="0">
              <a:solidFill>
                <a:srgbClr val="0000CC"/>
              </a:solidFill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「当时，易卜拉欣和易司马仪树起天房的根基，他们俩祈祷说，求你接受我们的敬意（古</a:t>
            </a:r>
            <a:r>
              <a:rPr lang="en-US" altLang="zh-CN" sz="2800" b="1" dirty="0">
                <a:solidFill>
                  <a:srgbClr val="008000"/>
                </a:solidFill>
              </a:rPr>
              <a:t>2:127)</a:t>
            </a:r>
            <a:r>
              <a:rPr lang="zh-CN" altLang="zh-CN" sz="2800" b="1" dirty="0">
                <a:solidFill>
                  <a:srgbClr val="008000"/>
                </a:solidFill>
              </a:rPr>
              <a:t>」。</a:t>
            </a:r>
            <a:endParaRPr lang="en-US" altLang="zh-CN" sz="2800" b="1" dirty="0">
              <a:solidFill>
                <a:srgbClr val="008000"/>
              </a:solidFill>
            </a:endParaRPr>
          </a:p>
          <a:p>
            <a:endParaRPr lang="en-US" altLang="zh-CN" sz="2800" b="1" dirty="0"/>
          </a:p>
          <a:p>
            <a:r>
              <a:rPr lang="en-US" altLang="zh-CN" b="1" dirty="0"/>
              <a:t> </a:t>
            </a:r>
            <a:endParaRPr lang="zh-CN" altLang="zh-CN" dirty="0"/>
          </a:p>
          <a:p>
            <a:r>
              <a:rPr lang="zh-CN" altLang="zh-CN" sz="2800" b="1" dirty="0">
                <a:solidFill>
                  <a:srgbClr val="0000CC"/>
                </a:solidFill>
              </a:rPr>
              <a:t>他们是最早住守天房，做环绕的朝觐穆斯林</a:t>
            </a:r>
            <a:endParaRPr lang="zh-CN" altLang="zh-CN" sz="2800" dirty="0">
              <a:solidFill>
                <a:srgbClr val="0000CC"/>
              </a:solidFill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「我以天房为众人的归宿地和安宁地。你们当以易卜拉欣和易司马仪的立足地为礼拜之处。我命易卜拉欣和易司马仪说：你们俩应当旋绕致敬者，虔诚住守者，鞠躬叩头者，清除我的房屋（古</a:t>
            </a:r>
            <a:r>
              <a:rPr lang="en-US" altLang="zh-CN" sz="2800" b="1" dirty="0">
                <a:solidFill>
                  <a:srgbClr val="008000"/>
                </a:solidFill>
              </a:rPr>
              <a:t>2:125)</a:t>
            </a:r>
            <a:r>
              <a:rPr lang="zh-CN" altLang="zh-CN" sz="2800" b="1" dirty="0">
                <a:solidFill>
                  <a:srgbClr val="008000"/>
                </a:solidFill>
              </a:rPr>
              <a:t>」。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72712541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69557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4000"/>
              </a:lnSpc>
            </a:pPr>
            <a:r>
              <a:rPr lang="zh-CN" altLang="zh-CN" sz="2800" b="1" dirty="0"/>
              <a:t>因此，穆斯林以这个说法，认为是伊斯兰，而不是犹太教，基督教，成为世界上，亚伯拉罕信仰的宗教</a:t>
            </a:r>
            <a:r>
              <a:rPr lang="en-US" altLang="zh-CN" sz="2800" b="1" dirty="0"/>
              <a:t> (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2:135) </a:t>
            </a:r>
            <a:r>
              <a:rPr lang="zh-CN" altLang="zh-CN" sz="2800" b="1" dirty="0"/>
              <a:t>。因为，犹太教，基督教在亚伯拉罕的时期，都还没有出现，而亚伯拉罕已经有了宗教信仰，那个宗教信仰就是归信，顺服真主的宗教，也就是『伊斯兰教』。穆罕默德以这个说法，将伊斯兰变成人类最正确与最原始的宗教。</a:t>
            </a:r>
            <a:endParaRPr lang="en-US" altLang="zh-CN" sz="2800" b="1" dirty="0"/>
          </a:p>
          <a:p>
            <a:pPr>
              <a:lnSpc>
                <a:spcPts val="4000"/>
              </a:lnSpc>
            </a:pPr>
            <a:endParaRPr lang="en-US" altLang="zh-CN" sz="2800" b="1" dirty="0"/>
          </a:p>
          <a:p>
            <a:pPr>
              <a:lnSpc>
                <a:spcPts val="4000"/>
              </a:lnSpc>
            </a:pPr>
            <a:r>
              <a:rPr lang="zh-CN" altLang="zh-CN" sz="2800" b="1" dirty="0">
                <a:solidFill>
                  <a:srgbClr val="0000CC"/>
                </a:solidFill>
              </a:rPr>
              <a:t>圣经中所有的先知都是穆斯林</a:t>
            </a:r>
            <a:endParaRPr lang="zh-CN" altLang="zh-CN" sz="2800" dirty="0">
              <a:solidFill>
                <a:srgbClr val="0000CC"/>
              </a:solidFill>
            </a:endParaRPr>
          </a:p>
          <a:p>
            <a:pPr>
              <a:lnSpc>
                <a:spcPts val="4000"/>
              </a:lnSpc>
            </a:pPr>
            <a:r>
              <a:rPr lang="zh-CN" altLang="zh-CN" sz="2800" b="1" dirty="0"/>
              <a:t>古</a:t>
            </a:r>
            <a:r>
              <a:rPr lang="en-US" altLang="zh-CN" sz="2800" b="1" dirty="0"/>
              <a:t>6:85-87 </a:t>
            </a:r>
            <a:r>
              <a:rPr lang="zh-CN" altLang="zh-CN" sz="2800" b="1" dirty="0"/>
              <a:t>它包括亚伯拉罕</a:t>
            </a:r>
            <a:r>
              <a:rPr lang="en-US" altLang="zh-CN" sz="2800" b="1" dirty="0"/>
              <a:t>Ibrahim , </a:t>
            </a:r>
            <a:r>
              <a:rPr lang="zh-CN" altLang="zh-CN" sz="2800" b="1" dirty="0"/>
              <a:t>以撒‘</a:t>
            </a:r>
            <a:r>
              <a:rPr lang="en-US" altLang="zh-CN" sz="2800" b="1" dirty="0" err="1"/>
              <a:t>Ishaq</a:t>
            </a:r>
            <a:r>
              <a:rPr lang="en-US" altLang="zh-CN" sz="2800" b="1" dirty="0"/>
              <a:t> ,</a:t>
            </a:r>
            <a:r>
              <a:rPr lang="zh-CN" altLang="zh-CN" sz="2800" b="1" dirty="0"/>
              <a:t>雅各</a:t>
            </a:r>
            <a:r>
              <a:rPr lang="en-US" altLang="zh-CN" sz="2800" b="1" dirty="0"/>
              <a:t> </a:t>
            </a:r>
            <a:r>
              <a:rPr lang="en-US" altLang="zh-CN" sz="2800" b="1" dirty="0" err="1"/>
              <a:t>Yaqub</a:t>
            </a:r>
            <a:r>
              <a:rPr lang="en-US" altLang="zh-CN" sz="2800" b="1" dirty="0"/>
              <a:t> ,</a:t>
            </a:r>
            <a:r>
              <a:rPr lang="zh-CN" altLang="zh-CN" sz="2800" b="1" dirty="0"/>
              <a:t>挪亚</a:t>
            </a:r>
            <a:r>
              <a:rPr lang="en-US" altLang="zh-CN" sz="2800" b="1" dirty="0" err="1"/>
              <a:t>Nuh</a:t>
            </a:r>
            <a:r>
              <a:rPr lang="en-US" altLang="zh-CN" sz="2800" b="1" dirty="0"/>
              <a:t> ,</a:t>
            </a:r>
            <a:r>
              <a:rPr lang="zh-CN" altLang="zh-CN" sz="2800" b="1" dirty="0"/>
              <a:t>大卫</a:t>
            </a:r>
            <a:r>
              <a:rPr lang="en-US" altLang="zh-CN" sz="2800" b="1" dirty="0"/>
              <a:t> </a:t>
            </a:r>
            <a:r>
              <a:rPr lang="en-US" altLang="zh-CN" sz="2800" b="1" dirty="0" err="1"/>
              <a:t>Dawud</a:t>
            </a:r>
            <a:r>
              <a:rPr lang="en-US" altLang="zh-CN" sz="2800" b="1" dirty="0"/>
              <a:t>,</a:t>
            </a:r>
            <a:r>
              <a:rPr lang="zh-CN" altLang="zh-CN" sz="2800" b="1" dirty="0"/>
              <a:t>所罗门</a:t>
            </a:r>
            <a:r>
              <a:rPr lang="en-US" altLang="zh-CN" sz="2800" b="1" dirty="0"/>
              <a:t> </a:t>
            </a:r>
            <a:r>
              <a:rPr lang="en-US" altLang="zh-CN" sz="2800" b="1" dirty="0" err="1"/>
              <a:t>Sulaiman</a:t>
            </a:r>
            <a:r>
              <a:rPr lang="en-US" altLang="zh-CN" sz="2800" b="1" dirty="0"/>
              <a:t> , </a:t>
            </a:r>
            <a:r>
              <a:rPr lang="zh-CN" altLang="zh-CN" sz="2800" b="1" dirty="0"/>
              <a:t>约伯</a:t>
            </a:r>
            <a:r>
              <a:rPr lang="en-US" altLang="zh-CN" sz="2800" b="1" dirty="0"/>
              <a:t>Ayyub , </a:t>
            </a:r>
            <a:r>
              <a:rPr lang="zh-CN" altLang="zh-CN" sz="2800" b="1" dirty="0"/>
              <a:t>约瑟</a:t>
            </a:r>
            <a:r>
              <a:rPr lang="en-US" altLang="zh-CN" sz="2800" b="1" dirty="0"/>
              <a:t>Yusuf , </a:t>
            </a:r>
            <a:r>
              <a:rPr lang="zh-CN" altLang="zh-CN" sz="2800" b="1" dirty="0"/>
              <a:t>摩西</a:t>
            </a:r>
            <a:r>
              <a:rPr lang="en-US" altLang="zh-CN" sz="2800" b="1" dirty="0"/>
              <a:t>Musa ,</a:t>
            </a:r>
            <a:r>
              <a:rPr lang="zh-CN" altLang="zh-CN" sz="2800" b="1" dirty="0"/>
              <a:t>亚伦</a:t>
            </a:r>
            <a:r>
              <a:rPr lang="en-US" altLang="zh-CN" sz="2800" b="1" dirty="0"/>
              <a:t> Harun , </a:t>
            </a:r>
            <a:r>
              <a:rPr lang="zh-CN" altLang="zh-CN" sz="2800" b="1" dirty="0"/>
              <a:t>撒迦利亚</a:t>
            </a:r>
            <a:r>
              <a:rPr lang="en-US" altLang="zh-CN" sz="2800" b="1" dirty="0" err="1"/>
              <a:t>Zakariyya</a:t>
            </a:r>
            <a:r>
              <a:rPr lang="en-US" altLang="zh-CN" sz="2800" b="1" dirty="0"/>
              <a:t> ,</a:t>
            </a:r>
            <a:r>
              <a:rPr lang="zh-CN" altLang="zh-CN" sz="2800" b="1" dirty="0"/>
              <a:t>施洗约翰</a:t>
            </a:r>
            <a:r>
              <a:rPr lang="en-US" altLang="zh-CN" sz="2800" b="1" dirty="0"/>
              <a:t> </a:t>
            </a:r>
            <a:r>
              <a:rPr lang="en-US" altLang="zh-CN" sz="2800" b="1" dirty="0" err="1"/>
              <a:t>Yahya</a:t>
            </a:r>
            <a:r>
              <a:rPr lang="en-US" altLang="zh-CN" sz="2800" b="1" dirty="0"/>
              <a:t>, </a:t>
            </a:r>
            <a:r>
              <a:rPr lang="zh-CN" altLang="zh-CN" sz="2800" b="1" dirty="0"/>
              <a:t>耶稣</a:t>
            </a:r>
            <a:r>
              <a:rPr lang="en-US" altLang="zh-CN" sz="2800" b="1" dirty="0"/>
              <a:t>Isa , </a:t>
            </a:r>
            <a:r>
              <a:rPr lang="zh-CN" altLang="zh-CN" sz="2800" b="1" dirty="0"/>
              <a:t>以利亚</a:t>
            </a:r>
            <a:r>
              <a:rPr lang="en-US" altLang="zh-CN" sz="2800" b="1" dirty="0" err="1"/>
              <a:t>Ilyas</a:t>
            </a:r>
            <a:r>
              <a:rPr lang="en-US" altLang="zh-CN" sz="2800" b="1" dirty="0"/>
              <a:t>, </a:t>
            </a:r>
            <a:r>
              <a:rPr lang="zh-CN" altLang="zh-CN" sz="2800" b="1" dirty="0"/>
              <a:t>以实马利</a:t>
            </a:r>
            <a:r>
              <a:rPr lang="en-US" altLang="zh-CN" sz="2800" b="1" dirty="0"/>
              <a:t>Ishmael, </a:t>
            </a:r>
            <a:r>
              <a:rPr lang="zh-CN" altLang="zh-CN" sz="2800" b="1" dirty="0"/>
              <a:t>伊莱沙</a:t>
            </a:r>
            <a:r>
              <a:rPr lang="en-US" altLang="zh-CN" sz="2800" b="1" dirty="0"/>
              <a:t>Al-</a:t>
            </a:r>
            <a:r>
              <a:rPr lang="en-US" altLang="zh-CN" sz="2800" b="1" dirty="0" err="1"/>
              <a:t>Yash</a:t>
            </a:r>
            <a:r>
              <a:rPr lang="zh-CN" altLang="zh-CN" sz="2800" b="1" dirty="0"/>
              <a:t>’</a:t>
            </a:r>
            <a:r>
              <a:rPr lang="en-US" altLang="zh-CN" sz="2800" b="1" dirty="0"/>
              <a:t>a , </a:t>
            </a:r>
            <a:r>
              <a:rPr lang="zh-CN" altLang="zh-CN" sz="2800" b="1" dirty="0"/>
              <a:t>约拿</a:t>
            </a:r>
            <a:r>
              <a:rPr lang="en-US" altLang="zh-CN" sz="2800" b="1" dirty="0" err="1"/>
              <a:t>Yunus</a:t>
            </a:r>
            <a:r>
              <a:rPr lang="en-US" altLang="zh-CN" sz="2800" b="1" dirty="0"/>
              <a:t>  and </a:t>
            </a:r>
            <a:r>
              <a:rPr lang="zh-CN" altLang="zh-CN" sz="2800" b="1" dirty="0"/>
              <a:t>罗得</a:t>
            </a:r>
            <a:r>
              <a:rPr lang="en-US" altLang="zh-CN" sz="2800" b="1" dirty="0" err="1"/>
              <a:t>Lut</a:t>
            </a:r>
            <a:r>
              <a:rPr lang="en-US" altLang="zh-CN" sz="2800" b="1" dirty="0"/>
              <a:t> . </a:t>
            </a:r>
            <a:r>
              <a:rPr lang="zh-CN" altLang="zh-CN" sz="2800" b="1" dirty="0"/>
              <a:t>他们当年的信仰就是伊斯兰，他们也</a:t>
            </a:r>
            <a:r>
              <a:rPr lang="zh-CN" altLang="en-US" sz="2800" b="1" dirty="0"/>
              <a:t>都</a:t>
            </a:r>
            <a:r>
              <a:rPr lang="zh-CN" altLang="zh-CN" sz="2800" b="1" dirty="0"/>
              <a:t>是归信真主的穆斯林。</a:t>
            </a:r>
            <a:endParaRPr lang="zh-CN" altLang="zh-CN" sz="2800" dirty="0"/>
          </a:p>
          <a:p>
            <a:endParaRPr lang="zh-CN" altLang="zh-CN" sz="2800" dirty="0"/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52521095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69506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zh-CN" sz="2800" b="1" dirty="0">
                <a:solidFill>
                  <a:srgbClr val="0000CC"/>
                </a:solidFill>
              </a:rPr>
              <a:t>古兰经教导，许多过去的先知，都接受伊斯兰这正教的宗教信仰 ；</a:t>
            </a:r>
            <a:endParaRPr lang="zh-CN" altLang="zh-CN" sz="2800" dirty="0">
              <a:solidFill>
                <a:srgbClr val="0000CC"/>
              </a:solidFill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古</a:t>
            </a:r>
            <a:r>
              <a:rPr lang="en-US" altLang="zh-CN" sz="2800" b="1" dirty="0">
                <a:solidFill>
                  <a:srgbClr val="008000"/>
                </a:solidFill>
              </a:rPr>
              <a:t> 42:13</a:t>
            </a:r>
            <a:r>
              <a:rPr lang="zh-CN" altLang="zh-CN" sz="2800" b="1" dirty="0">
                <a:solidFill>
                  <a:srgbClr val="008000"/>
                </a:solidFill>
              </a:rPr>
              <a:t>他已为你们制定正教，就是他所命令努哈（诺亚）的、他所启示你的、他命令易卜拉欣（亚伯拉罕）、穆撒（摩西）和尔撒（耶稣）的宗教。你们应当谨守正教，不要为正教而分门别类。以物配主的人们以为你所教导他们的事是难堪的。真主将他所意欲者招致于正教，将归依他者引导于真理。 他们都是归顺真主的穆斯林！！</a:t>
            </a:r>
            <a:endParaRPr lang="en-US" altLang="zh-CN" sz="2800" b="1" dirty="0">
              <a:solidFill>
                <a:srgbClr val="008000"/>
              </a:solidFill>
            </a:endParaRPr>
          </a:p>
          <a:p>
            <a:endParaRPr lang="en-US" altLang="zh-CN" sz="2800" b="1" dirty="0">
              <a:solidFill>
                <a:srgbClr val="008000"/>
              </a:solidFill>
            </a:endParaRPr>
          </a:p>
          <a:p>
            <a:r>
              <a:rPr lang="en-US" altLang="zh-CN" sz="2800" b="1" dirty="0">
                <a:solidFill>
                  <a:srgbClr val="0000CC"/>
                </a:solidFill>
              </a:rPr>
              <a:t>9.</a:t>
            </a:r>
            <a:r>
              <a:rPr lang="zh-CN" altLang="zh-CN" sz="2800" b="1" dirty="0">
                <a:solidFill>
                  <a:srgbClr val="0000CC"/>
                </a:solidFill>
              </a:rPr>
              <a:t>穆斯林的定义与要求</a:t>
            </a:r>
            <a:endParaRPr lang="zh-CN" altLang="zh-CN" sz="2800" dirty="0">
              <a:solidFill>
                <a:srgbClr val="0000CC"/>
              </a:solidFill>
            </a:endParaRPr>
          </a:p>
          <a:p>
            <a:pPr lvl="0">
              <a:lnSpc>
                <a:spcPts val="3800"/>
              </a:lnSpc>
            </a:pPr>
            <a:r>
              <a:rPr lang="zh-CN" altLang="zh-CN" sz="2800" b="1" dirty="0"/>
              <a:t>伊斯兰不会通过遗传而临到下一代，血源，生活习惯，文化，都不是造就穆斯林的根本条件。作为穆斯林，他必须先在口头上，承认伊斯兰信仰，承认他是归信者（穆斯林），然后他必须遵行穆斯林的宗教生活规范。诚信念清真言</a:t>
            </a:r>
            <a:r>
              <a:rPr lang="en-US" altLang="zh-CN" sz="2800" b="1" dirty="0" err="1"/>
              <a:t>shahada</a:t>
            </a:r>
            <a:r>
              <a:rPr lang="zh-CN" altLang="zh-CN" sz="2800" b="1" dirty="0"/>
              <a:t>「我作证：万物非主，唯有安拉</a:t>
            </a:r>
            <a:r>
              <a:rPr lang="en-US" altLang="zh-CN" sz="2800" b="1" dirty="0"/>
              <a:t>,</a:t>
            </a:r>
            <a:r>
              <a:rPr lang="zh-CN" altLang="zh-CN" sz="2800" b="1" dirty="0"/>
              <a:t>；我作证：穆罕默德是其使者」。亚拉伯文的念法</a:t>
            </a:r>
            <a:r>
              <a:rPr lang="en-US" altLang="zh-CN" sz="2800" b="1" dirty="0" err="1"/>
              <a:t>Ashihadu</a:t>
            </a:r>
            <a:r>
              <a:rPr lang="en-US" altLang="zh-CN" sz="2800" b="1" dirty="0"/>
              <a:t> La </a:t>
            </a:r>
            <a:r>
              <a:rPr lang="en-US" altLang="zh-CN" sz="2800" b="1" dirty="0" err="1"/>
              <a:t>illaha</a:t>
            </a:r>
            <a:r>
              <a:rPr lang="en-US" altLang="zh-CN" sz="2800" b="1" dirty="0"/>
              <a:t> ill Allah, </a:t>
            </a:r>
            <a:r>
              <a:rPr lang="en-US" altLang="zh-CN" sz="2800" b="1" dirty="0" err="1"/>
              <a:t>Ashihadu</a:t>
            </a:r>
            <a:r>
              <a:rPr lang="en-US" altLang="zh-CN" sz="2800" b="1" dirty="0"/>
              <a:t> Anna </a:t>
            </a:r>
            <a:r>
              <a:rPr lang="en-US" altLang="zh-CN" sz="2800" b="1" dirty="0" err="1"/>
              <a:t>Muhammade</a:t>
            </a:r>
            <a:r>
              <a:rPr lang="en-US" altLang="zh-CN" sz="2800" b="1" dirty="0"/>
              <a:t> </a:t>
            </a:r>
            <a:r>
              <a:rPr lang="en-US" altLang="zh-CN" sz="2800" b="1" dirty="0" err="1"/>
              <a:t>Rasulullah</a:t>
            </a:r>
            <a:r>
              <a:rPr lang="zh-CN" altLang="zh-CN" sz="2800" b="1" dirty="0"/>
              <a:t>。意思是我顺从安拉及效法穆罕默德的榜样。不这样信仰，就称不上是穆斯林（</a:t>
            </a:r>
            <a:r>
              <a:rPr lang="en-US" altLang="zh-CN" sz="2800" b="1" dirty="0"/>
              <a:t>8:24,27</a:t>
            </a:r>
            <a:r>
              <a:rPr lang="zh-CN" altLang="zh-CN" sz="2800" b="1" dirty="0"/>
              <a:t>，</a:t>
            </a:r>
            <a:r>
              <a:rPr lang="en-US" altLang="zh-CN" sz="2800" b="1" dirty="0"/>
              <a:t>33:21)</a:t>
            </a:r>
            <a:r>
              <a:rPr lang="zh-CN" altLang="zh-CN" sz="2800" b="1" dirty="0"/>
              <a:t>。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10856532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66787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4000"/>
              </a:lnSpc>
            </a:pPr>
            <a:r>
              <a:rPr lang="zh-CN" altLang="en-US" sz="3000" b="1" dirty="0"/>
              <a:t>若</a:t>
            </a:r>
            <a:r>
              <a:rPr lang="zh-CN" altLang="zh-CN" sz="3000" b="1" dirty="0"/>
              <a:t>一人在日常生活中，没有参与伊斯兰宗教</a:t>
            </a:r>
            <a:r>
              <a:rPr lang="zh-CN" altLang="en-US" sz="3000" b="1" dirty="0"/>
              <a:t>功修的</a:t>
            </a:r>
            <a:r>
              <a:rPr lang="zh-CN" altLang="zh-CN" sz="3000" b="1" dirty="0"/>
              <a:t>活动，就不能算是穆斯林。伊斯兰非常看重拜功。穆罕默德：</a:t>
            </a:r>
            <a:r>
              <a:rPr lang="zh-CN" altLang="zh-CN" sz="3000" b="1" dirty="0">
                <a:solidFill>
                  <a:srgbClr val="008000"/>
                </a:solidFill>
              </a:rPr>
              <a:t>我们与一般人不同，是因为我们有礼拜；一个放弃礼拜的人，他的行为就是不信道者</a:t>
            </a:r>
            <a:r>
              <a:rPr lang="zh-CN" altLang="zh-CN" sz="3000" b="1" dirty="0"/>
              <a:t>（提尔密济圣训）。穆斯林学习古兰经，阅读穆罕默德生平言论，乃是希望效法一个合神心意的宗教法则。遵行安拉所启示的正当宗教生活（圣行法则）。</a:t>
            </a:r>
            <a:endParaRPr lang="zh-CN" altLang="zh-CN" sz="3000" dirty="0"/>
          </a:p>
          <a:p>
            <a:pPr>
              <a:lnSpc>
                <a:spcPts val="4000"/>
              </a:lnSpc>
            </a:pPr>
            <a:r>
              <a:rPr lang="en-US" altLang="zh-CN" sz="3000" b="1" dirty="0"/>
              <a:t> </a:t>
            </a:r>
            <a:endParaRPr lang="zh-CN" altLang="zh-CN" sz="3000" dirty="0"/>
          </a:p>
          <a:p>
            <a:pPr lvl="0">
              <a:lnSpc>
                <a:spcPts val="4000"/>
              </a:lnSpc>
            </a:pPr>
            <a:r>
              <a:rPr lang="zh-CN" altLang="zh-CN" sz="3000" b="1" dirty="0"/>
              <a:t>安拉说</a:t>
            </a:r>
            <a:r>
              <a:rPr lang="en-US" altLang="zh-CN" sz="3000" b="1" dirty="0"/>
              <a:t>:</a:t>
            </a:r>
            <a:r>
              <a:rPr lang="zh-CN" altLang="zh-CN" sz="3000" b="1" dirty="0">
                <a:solidFill>
                  <a:srgbClr val="008000"/>
                </a:solidFill>
              </a:rPr>
              <a:t>他所喜悦的宗教就是伊斯兰教（古</a:t>
            </a:r>
            <a:r>
              <a:rPr lang="en-US" altLang="zh-CN" sz="3000" b="1" dirty="0">
                <a:solidFill>
                  <a:srgbClr val="008000"/>
                </a:solidFill>
              </a:rPr>
              <a:t>3</a:t>
            </a:r>
            <a:r>
              <a:rPr lang="zh-CN" altLang="zh-CN" sz="3000" b="1" dirty="0">
                <a:solidFill>
                  <a:srgbClr val="008000"/>
                </a:solidFill>
              </a:rPr>
              <a:t>：</a:t>
            </a:r>
            <a:r>
              <a:rPr lang="en-US" altLang="zh-CN" sz="3000" b="1" dirty="0">
                <a:solidFill>
                  <a:srgbClr val="008000"/>
                </a:solidFill>
              </a:rPr>
              <a:t>19</a:t>
            </a:r>
            <a:r>
              <a:rPr lang="zh-CN" altLang="zh-CN" sz="3000" b="1" dirty="0">
                <a:solidFill>
                  <a:srgbClr val="008000"/>
                </a:solidFill>
              </a:rPr>
              <a:t>）</a:t>
            </a:r>
            <a:r>
              <a:rPr lang="zh-CN" altLang="zh-CN" sz="3000" b="1" dirty="0"/>
              <a:t>穆罕默德的启示，被认为是最后的天启，启示到了穆罕默德，一切流失的圣行法则再次被恢复，千百年来被穆斯林保护好，不会再丢失，直到末日。</a:t>
            </a:r>
            <a:endParaRPr lang="en-MY" altLang="zh-CN" sz="3000" b="1" dirty="0"/>
          </a:p>
          <a:p>
            <a:pPr lvl="0">
              <a:lnSpc>
                <a:spcPts val="4000"/>
              </a:lnSpc>
            </a:pPr>
            <a:endParaRPr lang="en-MY" altLang="zh-CN" sz="3000" b="1" dirty="0"/>
          </a:p>
          <a:p>
            <a:pPr lvl="0">
              <a:lnSpc>
                <a:spcPts val="4000"/>
              </a:lnSpc>
            </a:pPr>
            <a:r>
              <a:rPr lang="zh-CN" altLang="zh-CN" sz="3000" b="1" dirty="0"/>
              <a:t>故，穆罕默德被誉为『封印先知』：意思是：启示到他为止全恢复了，不需要再增加，修改，不会丢失，直到末世。</a:t>
            </a:r>
            <a:endParaRPr lang="zh-CN" altLang="zh-CN" sz="3000" dirty="0"/>
          </a:p>
          <a:p>
            <a:endParaRPr lang="zh-CN" altLang="en-US" sz="2800" dirty="0"/>
          </a:p>
        </p:txBody>
      </p:sp>
    </p:spTree>
    <p:extLst>
      <p:ext uri="{BB962C8B-B14F-4D97-AF65-F5344CB8AC3E}">
        <p14:creationId xmlns:p14="http://schemas.microsoft.com/office/powerpoint/2010/main" val="10427580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zh-CN" sz="3200" b="1" dirty="0">
                <a:solidFill>
                  <a:srgbClr val="00B050"/>
                </a:solidFill>
              </a:rPr>
              <a:t>课程作业要求：</a:t>
            </a:r>
            <a:endParaRPr lang="zh-CN" altLang="zh-CN" sz="3200" dirty="0">
              <a:solidFill>
                <a:srgbClr val="00B050"/>
              </a:solidFill>
            </a:endParaRPr>
          </a:p>
          <a:p>
            <a:pPr lvl="0"/>
            <a:endParaRPr lang="en-US" altLang="zh-CN" sz="3200" b="1" dirty="0"/>
          </a:p>
          <a:p>
            <a:pPr lvl="0"/>
            <a:r>
              <a:rPr lang="en-US" altLang="zh-CN" sz="3200" b="1" dirty="0"/>
              <a:t>1</a:t>
            </a:r>
            <a:r>
              <a:rPr lang="zh-CN" altLang="en-US" sz="3200" b="1" dirty="0"/>
              <a:t>）</a:t>
            </a:r>
            <a:r>
              <a:rPr lang="zh-CN" altLang="zh-CN" sz="3200" b="1" dirty="0"/>
              <a:t>每课程上完后学员都得回答问题，才进入下一个课程。在完成全部课程以后，每一课的答案都得全部寄</a:t>
            </a:r>
            <a:r>
              <a:rPr lang="zh-CN" altLang="en-US" sz="3200" b="1" dirty="0"/>
              <a:t>回</a:t>
            </a:r>
            <a:r>
              <a:rPr lang="zh-CN" altLang="zh-CN" sz="3200" b="1" dirty="0"/>
              <a:t>学院，作为仔细修课与思考的鉴定。</a:t>
            </a:r>
            <a:endParaRPr lang="en-US" altLang="zh-CN" sz="3200" b="1" dirty="0"/>
          </a:p>
          <a:p>
            <a:pPr lvl="0"/>
            <a:endParaRPr lang="zh-CN" altLang="zh-CN" sz="3200" dirty="0"/>
          </a:p>
          <a:p>
            <a:pPr lvl="0"/>
            <a:r>
              <a:rPr lang="en-US" altLang="zh-CN" sz="3200" b="1" dirty="0"/>
              <a:t>2</a:t>
            </a:r>
            <a:r>
              <a:rPr lang="zh-CN" altLang="en-US" sz="3200" b="1" dirty="0"/>
              <a:t>）</a:t>
            </a:r>
            <a:r>
              <a:rPr lang="zh-CN" altLang="zh-CN" sz="3200" b="1" dirty="0"/>
              <a:t>每位学员必须读</a:t>
            </a:r>
            <a:r>
              <a:rPr lang="en-US" altLang="zh-CN" sz="3200" b="1" dirty="0"/>
              <a:t>1</a:t>
            </a:r>
            <a:r>
              <a:rPr lang="zh-CN" altLang="en-US" sz="3200" b="1" dirty="0"/>
              <a:t>本</a:t>
            </a:r>
            <a:r>
              <a:rPr lang="zh-CN" altLang="zh-CN" sz="3200" b="1" dirty="0"/>
              <a:t>电子版书，并写</a:t>
            </a:r>
            <a:r>
              <a:rPr lang="zh-CN" altLang="en-US" sz="3200" b="1" dirty="0"/>
              <a:t>阅</a:t>
            </a:r>
            <a:r>
              <a:rPr lang="zh-CN" altLang="zh-CN" sz="3200" b="1" dirty="0"/>
              <a:t>读报告</a:t>
            </a:r>
            <a:r>
              <a:rPr lang="en-US" altLang="zh-CN" sz="3200" b="1" dirty="0"/>
              <a:t>2500-3000</a:t>
            </a:r>
            <a:r>
              <a:rPr lang="zh-CN" altLang="zh-CN" sz="3200" b="1" dirty="0"/>
              <a:t>字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26163615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zh-CN" sz="2800" b="1" dirty="0">
                <a:solidFill>
                  <a:srgbClr val="0000CC"/>
                </a:solidFill>
              </a:rPr>
              <a:t>优秀的穆斯林指的是；</a:t>
            </a:r>
            <a:endParaRPr lang="zh-CN" altLang="zh-CN" sz="2800" dirty="0">
              <a:solidFill>
                <a:srgbClr val="0000CC"/>
              </a:solidFill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个性方面：</a:t>
            </a:r>
            <a:r>
              <a:rPr lang="zh-CN" altLang="zh-CN" sz="2800" b="1" dirty="0"/>
              <a:t>认真学习伊斯兰的知识，而且学以致用，在行动中遵守规范，做任何事都真心实意，言行一致，不假装，耍手段，欺骗人。</a:t>
            </a:r>
            <a:endParaRPr lang="zh-CN" altLang="zh-CN" sz="2800" dirty="0"/>
          </a:p>
          <a:p>
            <a:r>
              <a:rPr lang="zh-CN" altLang="zh-CN" sz="2800" b="1" dirty="0">
                <a:solidFill>
                  <a:srgbClr val="008000"/>
                </a:solidFill>
              </a:rPr>
              <a:t>家庭方面：</a:t>
            </a:r>
            <a:r>
              <a:rPr lang="zh-CN" altLang="zh-CN" sz="2800" b="1" dirty="0"/>
              <a:t>家庭的生活实行伊斯兰化，同所有的伊斯兰团结互助，紧握安拉的准绳</a:t>
            </a:r>
            <a:r>
              <a:rPr lang="en-US" altLang="zh-CN" sz="2800" b="1" dirty="0"/>
              <a:t>3:103.</a:t>
            </a:r>
            <a:endParaRPr lang="zh-CN" altLang="zh-CN" sz="2800" dirty="0"/>
          </a:p>
          <a:p>
            <a:r>
              <a:rPr lang="zh-CN" altLang="zh-CN" sz="2800" b="1" dirty="0">
                <a:solidFill>
                  <a:srgbClr val="008000"/>
                </a:solidFill>
              </a:rPr>
              <a:t>灵性方面：</a:t>
            </a:r>
            <a:r>
              <a:rPr lang="zh-CN" altLang="zh-CN" sz="2800" b="1" dirty="0"/>
              <a:t>穆斯林不是完美无缺，而是心地真诚，善良，努力在主道上奋斗不止的人，这就是伊斯兰的精神。因为他的行为体现了穆罕默德的教导自我完成善果的追求（</a:t>
            </a:r>
            <a:r>
              <a:rPr lang="en-US" altLang="zh-CN" sz="2800" b="1" dirty="0"/>
              <a:t>53:32). </a:t>
            </a:r>
          </a:p>
          <a:p>
            <a:endParaRPr lang="en-US" altLang="zh-CN" sz="2800" b="1" dirty="0"/>
          </a:p>
          <a:p>
            <a:r>
              <a:rPr lang="zh-CN" altLang="en-US" sz="2800" b="1" dirty="0">
                <a:solidFill>
                  <a:srgbClr val="0000CC"/>
                </a:solidFill>
              </a:rPr>
              <a:t>非</a:t>
            </a:r>
            <a:r>
              <a:rPr lang="zh-CN" altLang="zh-CN" sz="2800" b="1" dirty="0">
                <a:solidFill>
                  <a:srgbClr val="0000CC"/>
                </a:solidFill>
              </a:rPr>
              <a:t>穆斯林或卡非尔</a:t>
            </a:r>
            <a:r>
              <a:rPr lang="en-US" altLang="zh-CN" sz="2800" b="1" dirty="0" err="1">
                <a:solidFill>
                  <a:srgbClr val="0000CC"/>
                </a:solidFill>
              </a:rPr>
              <a:t>kafir</a:t>
            </a:r>
            <a:r>
              <a:rPr lang="en-US" altLang="zh-CN" sz="2800" b="1" dirty="0">
                <a:solidFill>
                  <a:srgbClr val="0000CC"/>
                </a:solidFill>
              </a:rPr>
              <a:t>( </a:t>
            </a:r>
            <a:r>
              <a:rPr lang="zh-CN" altLang="zh-CN" sz="2800" b="1" dirty="0">
                <a:solidFill>
                  <a:srgbClr val="0000CC"/>
                </a:solidFill>
              </a:rPr>
              <a:t>不信道者）</a:t>
            </a:r>
            <a:endParaRPr lang="zh-CN" altLang="zh-CN" sz="2800" dirty="0">
              <a:solidFill>
                <a:srgbClr val="0000CC"/>
              </a:solidFill>
            </a:endParaRPr>
          </a:p>
          <a:p>
            <a:r>
              <a:rPr lang="zh-CN" altLang="zh-CN" sz="2800" b="1" dirty="0"/>
              <a:t>不承认清真言的人，就是卡非尔。这词</a:t>
            </a:r>
            <a:r>
              <a:rPr lang="en-US" altLang="zh-CN" sz="2800" b="1" dirty="0" err="1"/>
              <a:t>kafara</a:t>
            </a:r>
            <a:r>
              <a:rPr lang="zh-CN" altLang="zh-CN" sz="2800" b="1" dirty="0"/>
              <a:t>的意思是掩盖或隐藏；意思把真理隐藏起来的人。一个不信道者，拒绝安拉及其使者穆罕默德的见证，就没有真理。在回历（公元</a:t>
            </a:r>
            <a:r>
              <a:rPr lang="en-US" altLang="zh-CN" sz="2800" b="1" dirty="0"/>
              <a:t>622</a:t>
            </a:r>
            <a:r>
              <a:rPr lang="zh-CN" altLang="zh-CN" sz="2800" b="1" dirty="0"/>
              <a:t>年）之前的时期，即《古兰经》中「麦加时期」（穆罕默德头</a:t>
            </a:r>
            <a:r>
              <a:rPr lang="en-US" altLang="zh-CN" sz="2800" b="1" dirty="0"/>
              <a:t>12</a:t>
            </a:r>
            <a:r>
              <a:rPr lang="zh-CN" altLang="zh-CN" sz="2800" b="1" dirty="0"/>
              <a:t>年的传道），由于麦加的穆斯林势孤力薄，所以当时降示的经文主张，穆斯林对非穆斯林要忍让。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68769536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/>
              <a:t>穆罕默德与追随者在</a:t>
            </a:r>
            <a:r>
              <a:rPr lang="en-US" altLang="zh-CN" sz="2800" b="1" dirty="0"/>
              <a:t>622</a:t>
            </a:r>
            <a:r>
              <a:rPr lang="zh-CN" altLang="zh-CN" sz="2800" b="1" dirty="0"/>
              <a:t>年迁到麦地那后，穆斯林的势力逐渐壮大，这时期降示的《古兰经》经文被称为「麦地那篇章」（穆罕默德后</a:t>
            </a:r>
            <a:r>
              <a:rPr lang="en-US" altLang="zh-CN" sz="2800" b="1" dirty="0"/>
              <a:t>10</a:t>
            </a:r>
            <a:r>
              <a:rPr lang="zh-CN" altLang="zh-CN" sz="2800" b="1" dirty="0"/>
              <a:t>年的传道），随着穆斯林的军事力量越来越强大，降示的经文对非穆斯林非常之不友善：</a:t>
            </a:r>
            <a:endParaRPr lang="en-US" altLang="zh-CN" sz="2800" b="1" dirty="0"/>
          </a:p>
          <a:p>
            <a:r>
              <a:rPr lang="zh-CN" altLang="zh-CN" sz="2800" b="1" dirty="0">
                <a:solidFill>
                  <a:srgbClr val="008000"/>
                </a:solidFill>
              </a:rPr>
              <a:t>在真主看来，最劣等的动物确是不信道的人，他们是不信道的。</a:t>
            </a:r>
            <a:r>
              <a:rPr lang="zh-CN" altLang="zh-CN" sz="2800" b="1" i="1" dirty="0">
                <a:solidFill>
                  <a:srgbClr val="008000"/>
                </a:solidFill>
              </a:rPr>
              <a:t>古</a:t>
            </a:r>
            <a:r>
              <a:rPr lang="en-US" altLang="zh-CN" sz="2800" b="1" i="1" dirty="0">
                <a:solidFill>
                  <a:srgbClr val="008000"/>
                </a:solidFill>
              </a:rPr>
              <a:t>8</a:t>
            </a:r>
            <a:r>
              <a:rPr lang="zh-CN" altLang="zh-CN" sz="2800" b="1" i="1" dirty="0">
                <a:solidFill>
                  <a:srgbClr val="008000"/>
                </a:solidFill>
              </a:rPr>
              <a:t>章</a:t>
            </a:r>
            <a:r>
              <a:rPr lang="en-US" altLang="zh-CN" sz="2800" b="1" i="1" dirty="0">
                <a:solidFill>
                  <a:srgbClr val="008000"/>
                </a:solidFill>
              </a:rPr>
              <a:t>55</a:t>
            </a:r>
            <a:r>
              <a:rPr lang="zh-CN" altLang="zh-CN" sz="2800" b="1" i="1" dirty="0">
                <a:solidFill>
                  <a:srgbClr val="008000"/>
                </a:solidFill>
              </a:rPr>
              <a:t>节</a:t>
            </a:r>
            <a:r>
              <a:rPr lang="zh-CN" altLang="zh-CN" sz="2800" b="1" dirty="0">
                <a:solidFill>
                  <a:srgbClr val="008000"/>
                </a:solidFill>
              </a:rPr>
              <a:t>。</a:t>
            </a:r>
            <a:endParaRPr lang="en-US" altLang="zh-CN" sz="2800" b="1" dirty="0">
              <a:solidFill>
                <a:srgbClr val="008000"/>
              </a:solidFill>
            </a:endParaRPr>
          </a:p>
          <a:p>
            <a:endParaRPr lang="en-US" altLang="zh-CN" sz="2800" b="1" dirty="0">
              <a:solidFill>
                <a:srgbClr val="008000"/>
              </a:solidFill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信道的人们（穆斯林）啊！你们不要以不同教的人为心腹，他们不遗余力谋害你们，他们希望你们遭难，他们的口中已吐露怨恨，他们的胸中所隐讳的，尤为恶毒。我确已为你们阐明许多迹象，如果你们是能了解的。</a:t>
            </a:r>
            <a:r>
              <a:rPr lang="zh-CN" altLang="zh-CN" sz="2800" b="1" i="1" dirty="0">
                <a:solidFill>
                  <a:srgbClr val="008000"/>
                </a:solidFill>
              </a:rPr>
              <a:t>古</a:t>
            </a:r>
            <a:r>
              <a:rPr lang="en-US" altLang="zh-CN" sz="2800" b="1" i="1" dirty="0">
                <a:solidFill>
                  <a:srgbClr val="008000"/>
                </a:solidFill>
              </a:rPr>
              <a:t>3</a:t>
            </a:r>
            <a:r>
              <a:rPr lang="zh-CN" altLang="zh-CN" sz="2800" b="1" i="1" dirty="0">
                <a:solidFill>
                  <a:srgbClr val="008000"/>
                </a:solidFill>
              </a:rPr>
              <a:t>章</a:t>
            </a:r>
            <a:r>
              <a:rPr lang="en-US" altLang="zh-CN" sz="2800" b="1" i="1" dirty="0">
                <a:solidFill>
                  <a:srgbClr val="008000"/>
                </a:solidFill>
              </a:rPr>
              <a:t>118</a:t>
            </a:r>
            <a:r>
              <a:rPr lang="zh-CN" altLang="zh-CN" sz="2800" b="1" i="1" dirty="0">
                <a:solidFill>
                  <a:srgbClr val="008000"/>
                </a:solidFill>
              </a:rPr>
              <a:t>节</a:t>
            </a:r>
            <a:endParaRPr lang="en-US" altLang="zh-CN" sz="2800" b="1" i="1" dirty="0">
              <a:solidFill>
                <a:srgbClr val="008000"/>
              </a:solidFill>
            </a:endParaRPr>
          </a:p>
          <a:p>
            <a:endParaRPr lang="en-US" altLang="zh-CN" sz="2800" b="1" dirty="0">
              <a:solidFill>
                <a:srgbClr val="008000"/>
              </a:solidFill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信道的人们啊！你们不要以犹太教徒和基督教徒为盟友。他们各为其同教的盟友。你们中谁以他们为盟友，谁是他们的同教。真主必定不引导不义的民众。</a:t>
            </a:r>
            <a:r>
              <a:rPr lang="zh-CN" altLang="zh-CN" sz="2800" b="1" i="1" dirty="0">
                <a:solidFill>
                  <a:srgbClr val="008000"/>
                </a:solidFill>
              </a:rPr>
              <a:t>古</a:t>
            </a:r>
            <a:r>
              <a:rPr lang="en-US" altLang="zh-CN" sz="2800" b="1" i="1" dirty="0">
                <a:solidFill>
                  <a:srgbClr val="008000"/>
                </a:solidFill>
              </a:rPr>
              <a:t>5</a:t>
            </a:r>
            <a:r>
              <a:rPr lang="zh-CN" altLang="zh-CN" sz="2800" b="1" i="1" dirty="0">
                <a:solidFill>
                  <a:srgbClr val="008000"/>
                </a:solidFill>
              </a:rPr>
              <a:t>章</a:t>
            </a:r>
            <a:r>
              <a:rPr lang="en-US" altLang="zh-CN" sz="2800" b="1" i="1" dirty="0">
                <a:solidFill>
                  <a:srgbClr val="008000"/>
                </a:solidFill>
              </a:rPr>
              <a:t>51</a:t>
            </a:r>
            <a:r>
              <a:rPr lang="zh-CN" altLang="zh-CN" sz="2800" b="1" i="1" dirty="0">
                <a:solidFill>
                  <a:srgbClr val="008000"/>
                </a:solidFill>
              </a:rPr>
              <a:t>节</a:t>
            </a:r>
            <a:endParaRPr lang="en-US" altLang="zh-CN" sz="2800" b="1" i="1" dirty="0">
              <a:solidFill>
                <a:srgbClr val="008000"/>
              </a:solidFill>
            </a:endParaRPr>
          </a:p>
          <a:p>
            <a:endParaRPr lang="en-US" altLang="zh-CN" sz="2800" b="1" dirty="0">
              <a:solidFill>
                <a:srgbClr val="008000"/>
              </a:solidFill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当抵抗不信真主和末日，不遵真主及其使者的戒律，不奉真教的人，即</a:t>
            </a:r>
            <a:r>
              <a:rPr lang="en-US" altLang="zh-CN" sz="2800" b="1" u="sng" dirty="0" err="1">
                <a:solidFill>
                  <a:srgbClr val="008000"/>
                </a:solidFill>
                <a:hlinkClick r:id="rId2" tooltip="有經者"/>
              </a:rPr>
              <a:t>曾受天经的人</a:t>
            </a:r>
            <a:r>
              <a:rPr lang="zh-CN" altLang="zh-CN" sz="2800" b="1" dirty="0">
                <a:solidFill>
                  <a:srgbClr val="008000"/>
                </a:solidFill>
              </a:rPr>
              <a:t>，你们要与他们战斗，直到他们依照自己的能力，规规矩矩地交纳</a:t>
            </a:r>
            <a:r>
              <a:rPr lang="en-US" altLang="zh-CN" sz="2800" b="1" u="sng" dirty="0" err="1">
                <a:solidFill>
                  <a:srgbClr val="008000"/>
                </a:solidFill>
                <a:hlinkClick r:id="rId3" tooltip="吉茲亞"/>
              </a:rPr>
              <a:t>丁税</a:t>
            </a:r>
            <a:r>
              <a:rPr lang="zh-CN" altLang="zh-CN" sz="2800" b="1" dirty="0">
                <a:solidFill>
                  <a:srgbClr val="008000"/>
                </a:solidFill>
              </a:rPr>
              <a:t>。</a:t>
            </a:r>
            <a:r>
              <a:rPr lang="zh-CN" altLang="zh-CN" sz="2800" b="1" i="1" dirty="0">
                <a:solidFill>
                  <a:srgbClr val="008000"/>
                </a:solidFill>
              </a:rPr>
              <a:t>古</a:t>
            </a:r>
            <a:r>
              <a:rPr lang="en-US" altLang="zh-CN" sz="2800" b="1" i="1" dirty="0">
                <a:solidFill>
                  <a:srgbClr val="008000"/>
                </a:solidFill>
              </a:rPr>
              <a:t>9</a:t>
            </a:r>
            <a:r>
              <a:rPr lang="zh-CN" altLang="zh-CN" sz="2800" b="1" i="1" dirty="0">
                <a:solidFill>
                  <a:srgbClr val="008000"/>
                </a:solidFill>
              </a:rPr>
              <a:t>章</a:t>
            </a:r>
            <a:r>
              <a:rPr lang="en-US" altLang="zh-CN" sz="2800" b="1" i="1" dirty="0">
                <a:solidFill>
                  <a:srgbClr val="008000"/>
                </a:solidFill>
              </a:rPr>
              <a:t>29</a:t>
            </a:r>
            <a:r>
              <a:rPr lang="zh-CN" altLang="zh-CN" sz="2800" b="1" i="1" dirty="0">
                <a:solidFill>
                  <a:srgbClr val="008000"/>
                </a:solidFill>
              </a:rPr>
              <a:t>节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89282468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32535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kern="0" dirty="0">
                <a:solidFill>
                  <a:srgbClr val="008000"/>
                </a:solidFill>
                <a:ea typeface="SimHei" panose="02010609060101010101" pitchFamily="49" charset="-122"/>
                <a:cs typeface="Arial" panose="020B0604020202020204" pitchFamily="34" charset="0"/>
              </a:rPr>
              <a:t>先知啊！你当对不信道者和伪信者战斗并严厉地对待他们，他们的归宿是火狱，那归宿真恶劣！</a:t>
            </a:r>
            <a:r>
              <a:rPr lang="zh-CN" altLang="zh-CN" sz="2800" b="1" i="1" kern="0" dirty="0">
                <a:solidFill>
                  <a:srgbClr val="008000"/>
                </a:solidFill>
                <a:ea typeface="SimHei" panose="02010609060101010101" pitchFamily="49" charset="-122"/>
                <a:cs typeface="Arial" panose="020B0604020202020204" pitchFamily="34" charset="0"/>
              </a:rPr>
              <a:t>古</a:t>
            </a:r>
            <a:r>
              <a:rPr lang="en-US" altLang="zh-CN" sz="2800" b="1" i="1" kern="0" dirty="0">
                <a:solidFill>
                  <a:srgbClr val="008000"/>
                </a:solidFill>
                <a:ea typeface="SimHei" panose="02010609060101010101" pitchFamily="49" charset="-122"/>
                <a:cs typeface="Arial" panose="020B0604020202020204" pitchFamily="34" charset="0"/>
              </a:rPr>
              <a:t>9</a:t>
            </a:r>
            <a:r>
              <a:rPr lang="zh-CN" altLang="zh-CN" sz="2800" b="1" i="1" kern="0" dirty="0">
                <a:solidFill>
                  <a:srgbClr val="008000"/>
                </a:solidFill>
                <a:ea typeface="SimHei" panose="02010609060101010101" pitchFamily="49" charset="-122"/>
                <a:cs typeface="Arial" panose="020B0604020202020204" pitchFamily="34" charset="0"/>
              </a:rPr>
              <a:t>章</a:t>
            </a:r>
            <a:r>
              <a:rPr lang="en-US" altLang="zh-CN" sz="2800" b="1" i="1" kern="0" dirty="0">
                <a:solidFill>
                  <a:srgbClr val="008000"/>
                </a:solidFill>
                <a:ea typeface="SimHei" panose="02010609060101010101" pitchFamily="49" charset="-122"/>
                <a:cs typeface="Arial" panose="020B0604020202020204" pitchFamily="34" charset="0"/>
              </a:rPr>
              <a:t>73</a:t>
            </a:r>
            <a:r>
              <a:rPr lang="zh-CN" altLang="zh-CN" sz="2800" b="1" i="1" kern="0" dirty="0">
                <a:solidFill>
                  <a:srgbClr val="008000"/>
                </a:solidFill>
                <a:ea typeface="SimHei" panose="02010609060101010101" pitchFamily="49" charset="-122"/>
                <a:cs typeface="Arial" panose="020B0604020202020204" pitchFamily="34" charset="0"/>
              </a:rPr>
              <a:t>节</a:t>
            </a:r>
            <a:endParaRPr lang="en-US" altLang="zh-CN" sz="2800" b="1" i="1" kern="0" dirty="0">
              <a:solidFill>
                <a:srgbClr val="008000"/>
              </a:solidFill>
              <a:ea typeface="SimHei" panose="02010609060101010101" pitchFamily="49" charset="-122"/>
              <a:cs typeface="Arial" panose="020B0604020202020204" pitchFamily="34" charset="0"/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信道的人们啊！你们要讨伐邻近你们的不信道者，使他们感觉到你们的严厉。你们知道，真主是和敬畏者在一起的。</a:t>
            </a:r>
            <a:r>
              <a:rPr lang="zh-CN" altLang="zh-CN" sz="2800" b="1" i="1" dirty="0">
                <a:solidFill>
                  <a:srgbClr val="008000"/>
                </a:solidFill>
              </a:rPr>
              <a:t>古</a:t>
            </a:r>
            <a:r>
              <a:rPr lang="en-US" altLang="zh-CN" sz="2800" b="1" i="1" dirty="0">
                <a:solidFill>
                  <a:srgbClr val="008000"/>
                </a:solidFill>
              </a:rPr>
              <a:t>9</a:t>
            </a:r>
            <a:r>
              <a:rPr lang="zh-CN" altLang="zh-CN" sz="2800" b="1" i="1" dirty="0">
                <a:solidFill>
                  <a:srgbClr val="008000"/>
                </a:solidFill>
              </a:rPr>
              <a:t>章</a:t>
            </a:r>
            <a:r>
              <a:rPr lang="en-US" altLang="zh-CN" sz="2800" b="1" i="1" dirty="0">
                <a:solidFill>
                  <a:srgbClr val="008000"/>
                </a:solidFill>
              </a:rPr>
              <a:t>123</a:t>
            </a:r>
            <a:r>
              <a:rPr lang="zh-CN" altLang="zh-CN" sz="2800" b="1" i="1" dirty="0">
                <a:solidFill>
                  <a:srgbClr val="008000"/>
                </a:solidFill>
              </a:rPr>
              <a:t>节</a:t>
            </a:r>
            <a:endParaRPr lang="en-US" altLang="zh-CN" sz="2800" b="1" i="1" dirty="0">
              <a:solidFill>
                <a:srgbClr val="008000"/>
              </a:solidFill>
            </a:endParaRPr>
          </a:p>
          <a:p>
            <a:endParaRPr lang="en-US" altLang="zh-CN" sz="2800" b="1" i="1" dirty="0">
              <a:solidFill>
                <a:srgbClr val="008000"/>
              </a:solidFill>
            </a:endParaRPr>
          </a:p>
          <a:p>
            <a:r>
              <a:rPr lang="zh-CN" altLang="zh-CN" sz="2800" b="1" dirty="0"/>
              <a:t>在麦地那时期，穆罕默德启示了上百处的圣战经文；要求穆斯林出去逼迫异教徒就范，包挂砍他们的头，断其手脚，抢夺他们土地，儿女，财产，房屋。把他们当作奴隶，战利品。麦地那第</a:t>
            </a:r>
            <a:r>
              <a:rPr lang="en-US" altLang="zh-CN" sz="2800" b="1" dirty="0"/>
              <a:t>6</a:t>
            </a:r>
            <a:r>
              <a:rPr lang="zh-CN" altLang="zh-CN" sz="2800" b="1" dirty="0"/>
              <a:t>年海巴尔战以后，穆罕默德把主要敌人犹太人的实力瓦解后，设立了一个新规定：凡是要居住在穆斯林土地上的异教徒，不能拥有土地权与房产权，不信道者（异教徒）需要缴纳收入</a:t>
            </a:r>
            <a:r>
              <a:rPr lang="en-US" altLang="zh-CN" sz="2800" b="1" dirty="0"/>
              <a:t>30%</a:t>
            </a:r>
            <a:r>
              <a:rPr lang="zh-CN" altLang="zh-CN" sz="2800" b="1" dirty="0"/>
              <a:t>当人头税，方能耕种穆斯林的土地。</a:t>
            </a:r>
            <a:endParaRPr lang="en-US" altLang="zh-CN" sz="2800" b="1" dirty="0"/>
          </a:p>
          <a:p>
            <a:endParaRPr lang="en-US" altLang="zh-CN" sz="2800" b="1" dirty="0"/>
          </a:p>
          <a:p>
            <a:r>
              <a:rPr lang="zh-CN" altLang="zh-CN" sz="2800" b="1" dirty="0"/>
              <a:t>如果异教徒认为压力太大，他可以皈依伊斯兰，既可免除此压力。如果一个异教徒胆敢侮辱穆斯林或者伊斯兰，就会被</a:t>
            </a:r>
            <a:r>
              <a:rPr lang="zh-CN" altLang="en-US" sz="2800" b="1" dirty="0"/>
              <a:t>视</a:t>
            </a:r>
            <a:r>
              <a:rPr lang="zh-CN" altLang="zh-CN" sz="2800" b="1" dirty="0"/>
              <a:t>为真主的敌人，穆斯林可以将他们除灭。只要一个人接纳伊斯兰信仰，又不敌对伊斯兰，穆斯林就不会指责他是个</a:t>
            </a:r>
            <a:r>
              <a:rPr lang="zh-CN" altLang="en-US" sz="2800" b="1" dirty="0"/>
              <a:t>该死的</a:t>
            </a:r>
            <a:r>
              <a:rPr lang="zh-CN" altLang="zh-CN" sz="2800" b="1" dirty="0"/>
              <a:t>卡非尔（</a:t>
            </a:r>
            <a:r>
              <a:rPr lang="en-US" altLang="zh-CN" sz="2800" b="1" dirty="0"/>
              <a:t>16:125)</a:t>
            </a:r>
            <a:endParaRPr lang="zh-CN" altLang="en-US" sz="2800" dirty="0">
              <a:solidFill>
                <a:srgbClr val="008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8049842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62224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4000"/>
              </a:lnSpc>
            </a:pPr>
            <a:r>
              <a:rPr lang="zh-CN" altLang="zh-CN" sz="3000" b="1" dirty="0">
                <a:solidFill>
                  <a:srgbClr val="0000CC"/>
                </a:solidFill>
              </a:rPr>
              <a:t>穆拿非：伪信者</a:t>
            </a:r>
            <a:r>
              <a:rPr lang="en-US" altLang="zh-CN" sz="3000" b="1" dirty="0" err="1">
                <a:solidFill>
                  <a:srgbClr val="0000CC"/>
                </a:solidFill>
              </a:rPr>
              <a:t>munafir</a:t>
            </a:r>
            <a:r>
              <a:rPr lang="en-US" altLang="zh-CN" sz="3000" b="1" dirty="0">
                <a:solidFill>
                  <a:srgbClr val="0000CC"/>
                </a:solidFill>
              </a:rPr>
              <a:t>                                    </a:t>
            </a:r>
            <a:endParaRPr lang="zh-CN" altLang="zh-CN" sz="3000" dirty="0">
              <a:solidFill>
                <a:srgbClr val="0000CC"/>
              </a:solidFill>
            </a:endParaRPr>
          </a:p>
          <a:p>
            <a:pPr>
              <a:lnSpc>
                <a:spcPts val="4000"/>
              </a:lnSpc>
            </a:pPr>
            <a:r>
              <a:rPr lang="zh-CN" altLang="zh-CN" sz="3000" b="1" dirty="0"/>
              <a:t>伪信者，虚伪者</a:t>
            </a:r>
            <a:r>
              <a:rPr lang="en-US" altLang="zh-CN" sz="3000" b="1" dirty="0"/>
              <a:t>, </a:t>
            </a:r>
            <a:r>
              <a:rPr lang="zh-CN" altLang="zh-CN" sz="3000" b="1" dirty="0"/>
              <a:t>是指有伊斯兰知识的人，口称自己是穆斯林，却不服从安拉的命令，擅长在教内分裂异己，欺骗良民（</a:t>
            </a:r>
            <a:r>
              <a:rPr lang="en-US" altLang="zh-CN" sz="3000" b="1" dirty="0"/>
              <a:t>5:41</a:t>
            </a:r>
            <a:r>
              <a:rPr lang="zh-CN" altLang="zh-CN" sz="3000" b="1" dirty="0"/>
              <a:t>，</a:t>
            </a:r>
            <a:r>
              <a:rPr lang="en-US" altLang="zh-CN" sz="3000" b="1" dirty="0"/>
              <a:t>2:8-10, 14)</a:t>
            </a:r>
            <a:r>
              <a:rPr lang="zh-CN" altLang="zh-CN" sz="3000" b="1" dirty="0"/>
              <a:t>。</a:t>
            </a:r>
            <a:endParaRPr lang="en-MY" altLang="zh-CN" sz="3000" b="1" dirty="0"/>
          </a:p>
          <a:p>
            <a:pPr>
              <a:lnSpc>
                <a:spcPts val="4000"/>
              </a:lnSpc>
            </a:pPr>
            <a:r>
              <a:rPr lang="zh-CN" altLang="zh-CN" sz="3000" b="1" dirty="0"/>
              <a:t>穆罕默德说：有四种表现说明伪信者的态度。每种都是虚伪，但许可他们悔改；</a:t>
            </a:r>
            <a:endParaRPr lang="en-MY" altLang="zh-CN" sz="3000" b="1" dirty="0"/>
          </a:p>
          <a:p>
            <a:pPr>
              <a:lnSpc>
                <a:spcPts val="4000"/>
              </a:lnSpc>
            </a:pPr>
            <a:r>
              <a:rPr lang="en-US" altLang="zh-CN" sz="3000" b="1" dirty="0"/>
              <a:t>1</a:t>
            </a:r>
            <a:r>
              <a:rPr lang="zh-CN" altLang="zh-CN" sz="3000" b="1" dirty="0"/>
              <a:t>受人之托而施欺诈；</a:t>
            </a:r>
            <a:endParaRPr lang="en-MY" altLang="zh-CN" sz="3000" b="1" dirty="0"/>
          </a:p>
          <a:p>
            <a:pPr>
              <a:lnSpc>
                <a:spcPts val="4000"/>
              </a:lnSpc>
            </a:pPr>
            <a:r>
              <a:rPr lang="en-US" altLang="zh-CN" sz="3000" b="1" dirty="0"/>
              <a:t>2</a:t>
            </a:r>
            <a:r>
              <a:rPr lang="zh-CN" altLang="zh-CN" sz="3000" b="1" dirty="0"/>
              <a:t>说话谎言连篇；</a:t>
            </a:r>
            <a:endParaRPr lang="en-MY" altLang="zh-CN" sz="3000" b="1" dirty="0"/>
          </a:p>
          <a:p>
            <a:pPr>
              <a:lnSpc>
                <a:spcPts val="4000"/>
              </a:lnSpc>
            </a:pPr>
            <a:r>
              <a:rPr lang="en-US" altLang="zh-CN" sz="3000" b="1" dirty="0"/>
              <a:t>3</a:t>
            </a:r>
            <a:r>
              <a:rPr lang="zh-CN" altLang="zh-CN" sz="3000" b="1" dirty="0"/>
              <a:t>说过的承诺不能兑现；</a:t>
            </a:r>
            <a:endParaRPr lang="en-MY" altLang="zh-CN" sz="3000" b="1" dirty="0"/>
          </a:p>
          <a:p>
            <a:pPr>
              <a:lnSpc>
                <a:spcPts val="4000"/>
              </a:lnSpc>
            </a:pPr>
            <a:r>
              <a:rPr lang="en-US" altLang="zh-CN" sz="3000" b="1" dirty="0"/>
              <a:t>4</a:t>
            </a:r>
            <a:r>
              <a:rPr lang="zh-CN" altLang="zh-CN" sz="3000" b="1" dirty="0"/>
              <a:t>争论时用粗野辱骂的言词…</a:t>
            </a:r>
            <a:r>
              <a:rPr lang="en-US" altLang="zh-CN" sz="3000" b="1" dirty="0"/>
              <a:t>.</a:t>
            </a:r>
          </a:p>
          <a:p>
            <a:pPr>
              <a:lnSpc>
                <a:spcPts val="4000"/>
              </a:lnSpc>
            </a:pPr>
            <a:endParaRPr lang="en-US" altLang="zh-CN" sz="3000" b="1" dirty="0"/>
          </a:p>
          <a:p>
            <a:pPr>
              <a:lnSpc>
                <a:spcPts val="4000"/>
              </a:lnSpc>
            </a:pPr>
            <a:r>
              <a:rPr lang="zh-CN" altLang="zh-CN" sz="3000" b="1" dirty="0"/>
              <a:t>复活日时，在安拉面前最可憎的，就是两面脸的人，在这人面前是这样的脸面，在另一个人眼前，又是另一个脸面（布哈里</a:t>
            </a:r>
            <a:r>
              <a:rPr lang="zh-CN" altLang="en-US" sz="3000" b="1" dirty="0"/>
              <a:t>圣训</a:t>
            </a:r>
            <a:r>
              <a:rPr lang="zh-CN" altLang="zh-CN" sz="3000" b="1" dirty="0"/>
              <a:t>） </a:t>
            </a:r>
            <a:r>
              <a:rPr lang="zh-CN" altLang="zh-CN" sz="2800" b="1" dirty="0"/>
              <a:t>。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63292468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>
                <a:solidFill>
                  <a:srgbClr val="0000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本课</a:t>
            </a:r>
            <a:r>
              <a:rPr lang="zh-CN" altLang="en-US" sz="2800" b="1" dirty="0">
                <a:solidFill>
                  <a:srgbClr val="0000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内容的基</a:t>
            </a:r>
            <a:r>
              <a:rPr lang="en-US" altLang="zh-CN" sz="2800" b="1" dirty="0">
                <a:solidFill>
                  <a:srgbClr val="0000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/</a:t>
            </a:r>
            <a:r>
              <a:rPr lang="zh-CN" altLang="en-US" sz="2800" b="1" dirty="0">
                <a:solidFill>
                  <a:srgbClr val="0000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回比较与讨论</a:t>
            </a:r>
            <a:r>
              <a:rPr lang="zh-CN" altLang="zh-CN" sz="2800" b="1" dirty="0">
                <a:solidFill>
                  <a:srgbClr val="0000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</a:t>
            </a:r>
            <a:endParaRPr lang="en-US" altLang="zh-CN" sz="2800" b="1" dirty="0">
              <a:solidFill>
                <a:srgbClr val="0000CC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zh-CN" altLang="zh-CN" sz="2800" dirty="0">
              <a:solidFill>
                <a:srgbClr val="0000CC"/>
              </a:solidFill>
            </a:endParaRPr>
          </a:p>
          <a:p>
            <a:pPr lvl="0"/>
            <a:r>
              <a:rPr lang="en-US" altLang="zh-CN" sz="2800" b="1" dirty="0"/>
              <a:t>1</a:t>
            </a:r>
            <a:r>
              <a:rPr lang="zh-CN" altLang="en-US" sz="2800" b="1" dirty="0"/>
              <a:t>）讨论</a:t>
            </a:r>
            <a:r>
              <a:rPr lang="zh-CN" altLang="zh-CN" sz="2800" b="1" dirty="0"/>
              <a:t>伊斯兰</a:t>
            </a:r>
            <a:r>
              <a:rPr lang="en-US" altLang="zh-CN" sz="2800" b="1" dirty="0"/>
              <a:t>Islam</a:t>
            </a:r>
            <a:r>
              <a:rPr lang="zh-CN" altLang="en-US" sz="2800" b="1" dirty="0"/>
              <a:t>（信上帝有平安的宗教）与</a:t>
            </a:r>
            <a:r>
              <a:rPr lang="en-US" altLang="zh-CN" sz="2800" b="1" dirty="0"/>
              <a:t>Muslim</a:t>
            </a:r>
            <a:r>
              <a:rPr lang="zh-CN" altLang="en-US" sz="2800" b="1" dirty="0"/>
              <a:t>（顺服上帝的人）。按照保罗的跨文化宣教“像什么人就做什么人”，这两字基督教可以采用吗？</a:t>
            </a:r>
            <a:endParaRPr lang="en-US" altLang="zh-CN" sz="2800" b="1" dirty="0"/>
          </a:p>
          <a:p>
            <a:pPr lvl="0"/>
            <a:endParaRPr lang="zh-CN" altLang="zh-CN" sz="2800" dirty="0"/>
          </a:p>
          <a:p>
            <a:pPr lvl="0"/>
            <a:r>
              <a:rPr lang="en-US" altLang="zh-CN" sz="2800" b="1" dirty="0"/>
              <a:t>2</a:t>
            </a:r>
            <a:r>
              <a:rPr lang="zh-CN" altLang="en-US" sz="2800" b="1" dirty="0"/>
              <a:t>）穆斯林自认其宗教实最美丽，有套圣行法则（伊斯兰法），来指引他们的信仰，生活与操行。瞧不起基督教，认为基督徒是最懒惰的教徒，信耶稣就得救。你如何做对比和辩解这观点</a:t>
            </a:r>
            <a:r>
              <a:rPr lang="zh-CN" altLang="zh-CN" sz="2800" b="1" dirty="0"/>
              <a:t>？</a:t>
            </a:r>
            <a:endParaRPr lang="en-US" altLang="zh-CN" sz="2800" b="1" dirty="0"/>
          </a:p>
          <a:p>
            <a:pPr lvl="0"/>
            <a:endParaRPr lang="zh-CN" altLang="zh-CN" sz="2800" dirty="0"/>
          </a:p>
          <a:p>
            <a:pPr lvl="0"/>
            <a:r>
              <a:rPr lang="en-US" altLang="zh-CN" sz="2800" b="1" dirty="0"/>
              <a:t>3</a:t>
            </a:r>
            <a:r>
              <a:rPr lang="zh-CN" altLang="en-US" sz="2800" b="1" dirty="0"/>
              <a:t>）伊斯兰利用了亚伯拉罕，宣称他是归信上帝的穆斯林，是他启动了伊斯兰信仰，你如何比较，辩解，回应穆斯林的这个论点？</a:t>
            </a:r>
            <a:endParaRPr lang="en-US" altLang="zh-CN" sz="2800" b="1" dirty="0"/>
          </a:p>
          <a:p>
            <a:pPr lvl="0"/>
            <a:endParaRPr lang="en-MY" altLang="zh-CN" sz="2800" b="1" dirty="0"/>
          </a:p>
          <a:p>
            <a:pPr lvl="0"/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4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）对比基督教说人有原罪，伊斯兰说人生来无罪，天性软弱，有肉体欲望，加上无知被诱惑才会犯罪，你要如何进行比较和辩解？</a:t>
            </a:r>
            <a:endParaRPr lang="en-MY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 lvl="0"/>
            <a:endParaRPr lang="en-MY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38614913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55399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zh-CN" sz="3200" b="1" dirty="0">
                <a:solidFill>
                  <a:srgbClr val="0000CC"/>
                </a:solidFill>
              </a:rPr>
              <a:t>第一课：伊斯兰的基本认识：</a:t>
            </a:r>
            <a:endParaRPr lang="zh-CN" altLang="zh-CN" sz="3200" dirty="0">
              <a:solidFill>
                <a:srgbClr val="0000CC"/>
              </a:solidFill>
            </a:endParaRPr>
          </a:p>
          <a:p>
            <a:pPr>
              <a:lnSpc>
                <a:spcPct val="150000"/>
              </a:lnSpc>
            </a:pPr>
            <a:endParaRPr lang="en-US" altLang="zh-CN" sz="3200" b="1" dirty="0">
              <a:solidFill>
                <a:srgbClr val="00B050"/>
              </a:solidFill>
            </a:endParaRPr>
          </a:p>
          <a:p>
            <a:pPr>
              <a:lnSpc>
                <a:spcPct val="150000"/>
              </a:lnSpc>
            </a:pPr>
            <a:r>
              <a:rPr lang="zh-CN" altLang="zh-CN" sz="3200" b="1" dirty="0">
                <a:solidFill>
                  <a:srgbClr val="00B050"/>
                </a:solidFill>
              </a:rPr>
              <a:t>本课内容提要：</a:t>
            </a:r>
            <a:endParaRPr lang="zh-CN" altLang="zh-CN" sz="3200" dirty="0">
              <a:solidFill>
                <a:srgbClr val="00B050"/>
              </a:solidFill>
            </a:endParaRPr>
          </a:p>
          <a:p>
            <a:pPr lvl="0">
              <a:lnSpc>
                <a:spcPct val="150000"/>
              </a:lnSpc>
            </a:pPr>
            <a:r>
              <a:rPr lang="zh-CN" altLang="zh-CN" sz="3200" b="1" dirty="0"/>
              <a:t>人为何在地球上那么得天独厚？</a:t>
            </a:r>
            <a:endParaRPr lang="zh-CN" altLang="zh-CN" sz="3200" dirty="0"/>
          </a:p>
          <a:p>
            <a:pPr lvl="0">
              <a:lnSpc>
                <a:spcPct val="150000"/>
              </a:lnSpc>
            </a:pPr>
            <a:r>
              <a:rPr lang="zh-CN" altLang="zh-CN" sz="3200" b="1" dirty="0"/>
              <a:t>人类的生存，意义与目的是什么？</a:t>
            </a:r>
            <a:endParaRPr lang="zh-CN" altLang="zh-CN" sz="3200" dirty="0"/>
          </a:p>
          <a:p>
            <a:pPr lvl="0">
              <a:lnSpc>
                <a:spcPct val="150000"/>
              </a:lnSpc>
            </a:pPr>
            <a:r>
              <a:rPr lang="zh-CN" altLang="zh-CN" sz="3200" b="1" dirty="0"/>
              <a:t>伊斯兰，穆斯林的字义？</a:t>
            </a:r>
            <a:endParaRPr lang="zh-CN" altLang="zh-CN" sz="3200" dirty="0"/>
          </a:p>
          <a:p>
            <a:pPr lvl="0">
              <a:lnSpc>
                <a:spcPct val="150000"/>
              </a:lnSpc>
            </a:pPr>
            <a:r>
              <a:rPr lang="zh-CN" altLang="zh-CN" sz="3200" b="1" dirty="0"/>
              <a:t>伊斯兰的宗教历史</a:t>
            </a:r>
            <a:r>
              <a:rPr lang="zh-CN" altLang="en-US" sz="3200" b="1" dirty="0"/>
              <a:t>起源</a:t>
            </a:r>
            <a:endParaRPr lang="zh-CN" altLang="zh-CN" sz="3200" dirty="0"/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5344203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-66675" y="0"/>
            <a:ext cx="12258675" cy="70480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b="1" dirty="0">
                <a:solidFill>
                  <a:srgbClr val="0000CC"/>
                </a:solidFill>
              </a:rPr>
              <a:t>1</a:t>
            </a:r>
            <a:r>
              <a:rPr lang="zh-CN" altLang="en-US" sz="3200" b="1" dirty="0">
                <a:solidFill>
                  <a:srgbClr val="0000CC"/>
                </a:solidFill>
              </a:rPr>
              <a:t>）认识</a:t>
            </a:r>
            <a:r>
              <a:rPr lang="zh-CN" altLang="zh-CN" sz="3200" b="1" dirty="0">
                <a:solidFill>
                  <a:srgbClr val="0000CC"/>
                </a:solidFill>
              </a:rPr>
              <a:t>伊斯兰</a:t>
            </a:r>
            <a:r>
              <a:rPr lang="zh-CN" altLang="en-US" sz="3200" b="1" dirty="0">
                <a:solidFill>
                  <a:srgbClr val="0000CC"/>
                </a:solidFill>
              </a:rPr>
              <a:t>与穆斯林这两个字</a:t>
            </a:r>
            <a:r>
              <a:rPr lang="zh-CN" altLang="zh-CN" sz="3200" b="1" dirty="0">
                <a:solidFill>
                  <a:srgbClr val="0000CC"/>
                </a:solidFill>
              </a:rPr>
              <a:t>的定义：</a:t>
            </a:r>
            <a:r>
              <a:rPr lang="en-US" altLang="zh-CN" sz="3200" b="1" dirty="0">
                <a:solidFill>
                  <a:srgbClr val="0000CC"/>
                </a:solidFill>
              </a:rPr>
              <a:t>                                                                     </a:t>
            </a:r>
            <a:endParaRPr lang="zh-CN" altLang="zh-CN" sz="3200" dirty="0">
              <a:solidFill>
                <a:srgbClr val="0000CC"/>
              </a:solidFill>
            </a:endParaRPr>
          </a:p>
          <a:p>
            <a:r>
              <a:rPr lang="zh-CN" altLang="zh-CN" sz="3200" b="1" dirty="0"/>
              <a:t>首先，学员需要先来认识两个字：</a:t>
            </a:r>
            <a:endParaRPr lang="en-US" altLang="zh-CN" sz="3200" b="1" dirty="0"/>
          </a:p>
          <a:p>
            <a:r>
              <a:rPr lang="en-US" altLang="zh-CN" sz="3200" b="1" dirty="0">
                <a:solidFill>
                  <a:srgbClr val="C00000"/>
                </a:solidFill>
              </a:rPr>
              <a:t>Islam</a:t>
            </a:r>
            <a:r>
              <a:rPr lang="zh-CN" altLang="zh-CN" sz="3200" b="1" dirty="0">
                <a:solidFill>
                  <a:srgbClr val="C00000"/>
                </a:solidFill>
              </a:rPr>
              <a:t>伊斯兰，</a:t>
            </a:r>
            <a:r>
              <a:rPr lang="zh-CN" altLang="zh-CN" sz="3200" b="1" dirty="0"/>
              <a:t>早前中国人都用『回教』这词来形容伊斯兰教。后来的大众媒体渐渐放弃『回教』一词，转而改用伊斯兰。伊斯兰</a:t>
            </a:r>
            <a:r>
              <a:rPr lang="en-US" altLang="zh-CN" sz="3200" b="1" dirty="0"/>
              <a:t>Islam</a:t>
            </a:r>
            <a:r>
              <a:rPr lang="zh-CN" altLang="zh-CN" sz="3200" b="1" dirty="0"/>
              <a:t>这词是阿拉伯语的译音，意思是『 顺从</a:t>
            </a:r>
            <a:r>
              <a:rPr lang="zh-CN" altLang="en-US" sz="3200" b="1" dirty="0"/>
              <a:t>上帝，</a:t>
            </a:r>
            <a:r>
              <a:rPr lang="zh-CN" altLang="zh-CN" sz="3200" b="1" dirty="0"/>
              <a:t>以致平安</a:t>
            </a:r>
            <a:r>
              <a:rPr lang="zh-CN" altLang="en-US" sz="3200" b="1" dirty="0"/>
              <a:t>的信仰</a:t>
            </a:r>
            <a:r>
              <a:rPr lang="zh-CN" altLang="zh-CN" sz="3200" b="1" dirty="0"/>
              <a:t>』。意思是</a:t>
            </a:r>
            <a:r>
              <a:rPr lang="en-US" altLang="zh-CN" sz="3200" b="1" dirty="0"/>
              <a:t>:</a:t>
            </a:r>
            <a:r>
              <a:rPr lang="zh-CN" altLang="zh-CN" sz="3200" b="1" dirty="0"/>
              <a:t>人若顺从安拉，</a:t>
            </a:r>
            <a:r>
              <a:rPr lang="zh-CN" altLang="en-US" sz="3200" b="1" dirty="0"/>
              <a:t>人的身心灵</a:t>
            </a:r>
            <a:r>
              <a:rPr lang="zh-CN" altLang="zh-CN" sz="3200" b="1" dirty="0"/>
              <a:t>心就会得到和平与安宁。</a:t>
            </a:r>
            <a:endParaRPr lang="en-US" altLang="zh-CN" sz="3200" b="1" dirty="0"/>
          </a:p>
          <a:p>
            <a:endParaRPr lang="en-US" altLang="zh-CN" sz="3200" b="1" dirty="0"/>
          </a:p>
          <a:p>
            <a:r>
              <a:rPr lang="zh-CN" altLang="zh-CN" sz="3200" b="1" dirty="0">
                <a:solidFill>
                  <a:srgbClr val="C00000"/>
                </a:solidFill>
              </a:rPr>
              <a:t>『</a:t>
            </a:r>
            <a:r>
              <a:rPr lang="en-US" altLang="zh-CN" sz="3200" b="1" dirty="0">
                <a:solidFill>
                  <a:srgbClr val="C00000"/>
                </a:solidFill>
              </a:rPr>
              <a:t>Muslim</a:t>
            </a:r>
            <a:r>
              <a:rPr lang="zh-CN" altLang="zh-CN" sz="3200" b="1" dirty="0">
                <a:solidFill>
                  <a:srgbClr val="C00000"/>
                </a:solidFill>
              </a:rPr>
              <a:t>穆斯林』</a:t>
            </a:r>
            <a:r>
              <a:rPr lang="zh-CN" altLang="zh-CN" sz="3200" b="1" dirty="0"/>
              <a:t>，从前大都用『回教徒』一词，来形容信仰伊斯兰教的信徒，后期大众媒体开始改用『穆斯林』取代了『回教徒』。</a:t>
            </a:r>
            <a:endParaRPr lang="en-US" altLang="zh-CN" sz="3200" b="1" dirty="0"/>
          </a:p>
          <a:p>
            <a:endParaRPr lang="en-US" altLang="zh-CN" sz="3200" b="1" dirty="0"/>
          </a:p>
          <a:p>
            <a:r>
              <a:rPr lang="zh-CN" altLang="zh-CN" sz="3200" b="1" dirty="0"/>
              <a:t>穆斯林</a:t>
            </a:r>
            <a:r>
              <a:rPr lang="en-US" altLang="zh-CN" sz="3200" b="1" dirty="0"/>
              <a:t>Muslim</a:t>
            </a:r>
            <a:r>
              <a:rPr lang="zh-CN" altLang="zh-CN" sz="3200" b="1" dirty="0"/>
              <a:t>这词的意思是『顺从真主者』。在穆罕默德于麦加时期传教初期，他曾用这词来形容犹太教徒，基督徒，他们都是归信真主的穆斯林。</a:t>
            </a:r>
            <a:endParaRPr lang="zh-CN" altLang="zh-CN" sz="3200" dirty="0"/>
          </a:p>
          <a:p>
            <a:r>
              <a:rPr lang="en-US" altLang="zh-CN" b="1" dirty="0"/>
              <a:t> </a:t>
            </a:r>
            <a:endParaRPr lang="zh-CN" altLang="zh-CN" dirty="0"/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2288425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6494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zh-CN" sz="3200" b="1" dirty="0"/>
              <a:t>穆斯林认为，伊斯兰信仰是一种，顺从真主对大自然已经设定的规律，让这些规律成为人类生活的模式。安拉创造了宇宙万有，以他旨意为万物设立了应当服从的规律。从这意义上看，整个宇宙都是应当顺服真主者（穆斯林），因为受造之物，必须服从安拉的旨意。</a:t>
            </a:r>
            <a:endParaRPr lang="en-US" altLang="zh-CN" sz="3200" b="1" dirty="0"/>
          </a:p>
          <a:p>
            <a:endParaRPr lang="en-US" altLang="zh-CN" sz="3200" b="1" dirty="0"/>
          </a:p>
          <a:p>
            <a:r>
              <a:rPr lang="zh-CN" altLang="zh-CN" sz="3200" b="1" dirty="0"/>
              <a:t>人类的自由意志与智慧，若不服从安拉的意旨与规律，就会错误运用其自由与智慧，这将导致倾向兽性与</a:t>
            </a:r>
            <a:r>
              <a:rPr lang="zh-CN" altLang="en-US" sz="3200" b="1" dirty="0"/>
              <a:t>体贴肉体的</a:t>
            </a:r>
            <a:r>
              <a:rPr lang="zh-CN" altLang="zh-CN" sz="3200" b="1" dirty="0"/>
              <a:t>欲望，加上鬼魔的诱惑，最终陷入罪恶与毁灭的结局。安拉希望看见人</a:t>
            </a:r>
            <a:r>
              <a:rPr lang="zh-CN" altLang="en-US" sz="3200" b="1" dirty="0"/>
              <a:t>类的</a:t>
            </a:r>
            <a:r>
              <a:rPr lang="zh-CN" altLang="zh-CN" sz="3200" b="1" dirty="0"/>
              <a:t>生活方式，是</a:t>
            </a:r>
            <a:r>
              <a:rPr lang="zh-CN" altLang="en-US" sz="3200" b="1" dirty="0"/>
              <a:t>一种主动以</a:t>
            </a:r>
            <a:r>
              <a:rPr lang="zh-CN" altLang="zh-CN" sz="3200" b="1" dirty="0"/>
              <a:t>理智和感情，</a:t>
            </a:r>
            <a:r>
              <a:rPr lang="zh-CN" altLang="en-US" sz="3200" b="1" dirty="0"/>
              <a:t>去</a:t>
            </a:r>
            <a:r>
              <a:rPr lang="zh-CN" altLang="zh-CN" sz="3200" b="1" dirty="0"/>
              <a:t>寻求安拉更高层次的真理。</a:t>
            </a:r>
            <a:endParaRPr lang="en-US" altLang="zh-CN" sz="3200" b="1" dirty="0"/>
          </a:p>
          <a:p>
            <a:endParaRPr lang="en-US" altLang="zh-CN" sz="3200" b="1" dirty="0"/>
          </a:p>
          <a:p>
            <a:r>
              <a:rPr lang="zh-CN" altLang="zh-CN" sz="3200" b="1" dirty="0"/>
              <a:t>有理智和宗教毅力的人，不会违反安拉意愿</a:t>
            </a:r>
            <a:r>
              <a:rPr lang="zh-CN" altLang="en-US" sz="3200" b="1" dirty="0"/>
              <a:t>，</a:t>
            </a:r>
            <a:r>
              <a:rPr lang="zh-CN" altLang="zh-CN" sz="3200" b="1" dirty="0"/>
              <a:t>去屈从肉体的冲动，而是掌握主动，去制服作崇的私欲，拒绝鬼魔的诱惑。</a:t>
            </a:r>
            <a:r>
              <a:rPr lang="zh-CN" altLang="en-US" sz="3200" b="1" dirty="0"/>
              <a:t>穆斯林认为，人类就是要这样来寻求上帝。</a:t>
            </a:r>
            <a:endParaRPr lang="zh-CN" altLang="en-US" sz="3200" dirty="0"/>
          </a:p>
        </p:txBody>
      </p:sp>
    </p:spTree>
    <p:extLst>
      <p:ext uri="{BB962C8B-B14F-4D97-AF65-F5344CB8AC3E}">
        <p14:creationId xmlns:p14="http://schemas.microsoft.com/office/powerpoint/2010/main" val="3816407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12192000" cy="70173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000" b="1" dirty="0">
                <a:solidFill>
                  <a:srgbClr val="0000CC"/>
                </a:solidFill>
              </a:rPr>
              <a:t>2.</a:t>
            </a:r>
            <a:r>
              <a:rPr lang="zh-CN" altLang="zh-CN" sz="3000" b="1" dirty="0">
                <a:solidFill>
                  <a:srgbClr val="0000CC"/>
                </a:solidFill>
              </a:rPr>
              <a:t>人类在真主面前的光景：</a:t>
            </a:r>
            <a:endParaRPr lang="zh-CN" altLang="zh-CN" sz="3000" dirty="0">
              <a:solidFill>
                <a:srgbClr val="0000CC"/>
              </a:solidFill>
            </a:endParaRPr>
          </a:p>
          <a:p>
            <a:r>
              <a:rPr lang="zh-CN" altLang="zh-CN" sz="3000" b="1" dirty="0"/>
              <a:t>安拉用尘土造了人类的始祖阿丹与他的伴侣哈娃，将他们安置在天上的乐园中，不许他们靠近园中的一棵树。穆斯林认为</a:t>
            </a:r>
            <a:r>
              <a:rPr lang="zh-CN" altLang="en-US" sz="3000" b="1" dirty="0"/>
              <a:t>这法令</a:t>
            </a:r>
            <a:r>
              <a:rPr lang="zh-CN" altLang="zh-CN" sz="3000" b="1" dirty="0"/>
              <a:t>，不过是要实验他们是否顺从听命。易卜劣斯（撒旦），来到天上的乐园，诱惑他们靠近那棵树，</a:t>
            </a:r>
            <a:r>
              <a:rPr lang="zh-CN" altLang="en-US" sz="3000" b="1" dirty="0"/>
              <a:t>人就</a:t>
            </a:r>
            <a:r>
              <a:rPr lang="zh-CN" altLang="zh-CN" sz="3000" b="1" dirty="0"/>
              <a:t>违背了安拉的禁令，被赶出乐园。落入凡间，后悔莫及，呼求安拉的饶恕。安拉宽恕他们的过失，允许</a:t>
            </a:r>
            <a:r>
              <a:rPr lang="zh-CN" altLang="en-US" sz="3000" b="1" dirty="0"/>
              <a:t>差遣先知</a:t>
            </a:r>
            <a:r>
              <a:rPr lang="zh-CN" altLang="zh-CN" sz="3000" b="1" dirty="0"/>
              <a:t>降示</a:t>
            </a:r>
            <a:r>
              <a:rPr lang="zh-CN" altLang="en-US" sz="3000" b="1" dirty="0"/>
              <a:t>启示</a:t>
            </a:r>
            <a:r>
              <a:rPr lang="zh-CN" altLang="zh-CN" sz="3000" b="1" dirty="0"/>
              <a:t>。让他们的后裔</a:t>
            </a:r>
            <a:r>
              <a:rPr lang="zh-CN" altLang="en-US" sz="3000" b="1" dirty="0"/>
              <a:t>，愿意</a:t>
            </a:r>
            <a:r>
              <a:rPr lang="zh-CN" altLang="zh-CN" sz="3000" b="1" dirty="0"/>
              <a:t>接受遵守</a:t>
            </a:r>
            <a:r>
              <a:rPr lang="zh-CN" altLang="en-US" sz="3000" b="1" dirty="0"/>
              <a:t>者</a:t>
            </a:r>
            <a:r>
              <a:rPr lang="zh-CN" altLang="zh-CN" sz="3000" b="1" dirty="0"/>
              <a:t>得福，来世再回到乐园中。否则将受到今生和来世的惩罚（</a:t>
            </a:r>
            <a:r>
              <a:rPr lang="zh-CN" altLang="en-US" sz="3000" b="1" dirty="0"/>
              <a:t>古</a:t>
            </a:r>
            <a:r>
              <a:rPr lang="en-US" altLang="zh-CN" sz="3000" b="1" dirty="0"/>
              <a:t>2</a:t>
            </a:r>
            <a:r>
              <a:rPr lang="zh-CN" altLang="zh-CN" sz="3000" b="1" dirty="0"/>
              <a:t>：</a:t>
            </a:r>
            <a:r>
              <a:rPr lang="en-US" altLang="zh-CN" sz="3000" b="1" dirty="0"/>
              <a:t>38-39</a:t>
            </a:r>
            <a:r>
              <a:rPr lang="zh-CN" altLang="zh-CN" sz="3000" b="1" dirty="0"/>
              <a:t>）。</a:t>
            </a:r>
            <a:endParaRPr lang="en-US" altLang="zh-CN" sz="3000" b="1" dirty="0"/>
          </a:p>
          <a:p>
            <a:endParaRPr lang="en-US" altLang="zh-CN" sz="3000" b="1" dirty="0"/>
          </a:p>
          <a:p>
            <a:r>
              <a:rPr lang="zh-CN" altLang="zh-CN" sz="3000" b="1" dirty="0"/>
              <a:t>安拉说：</a:t>
            </a:r>
            <a:r>
              <a:rPr lang="zh-CN" altLang="zh-CN" sz="3000" b="1" dirty="0">
                <a:solidFill>
                  <a:srgbClr val="008000"/>
                </a:solidFill>
              </a:rPr>
              <a:t>『我创造精灵和人类，只要他们敬拜我』</a:t>
            </a:r>
            <a:r>
              <a:rPr lang="en-US" altLang="zh-CN" sz="3000" b="1" dirty="0">
                <a:solidFill>
                  <a:srgbClr val="008000"/>
                </a:solidFill>
              </a:rPr>
              <a:t>(</a:t>
            </a:r>
            <a:r>
              <a:rPr lang="zh-CN" altLang="zh-CN" sz="3000" b="1" dirty="0">
                <a:solidFill>
                  <a:srgbClr val="008000"/>
                </a:solidFill>
              </a:rPr>
              <a:t>古</a:t>
            </a:r>
            <a:r>
              <a:rPr lang="en-US" altLang="zh-CN" sz="3000" b="1" dirty="0">
                <a:solidFill>
                  <a:srgbClr val="008000"/>
                </a:solidFill>
              </a:rPr>
              <a:t>51</a:t>
            </a:r>
            <a:r>
              <a:rPr lang="zh-CN" altLang="zh-CN" sz="3000" b="1" dirty="0">
                <a:solidFill>
                  <a:srgbClr val="008000"/>
                </a:solidFill>
              </a:rPr>
              <a:t>：</a:t>
            </a:r>
            <a:r>
              <a:rPr lang="en-US" altLang="zh-CN" sz="3000" b="1" dirty="0">
                <a:solidFill>
                  <a:srgbClr val="008000"/>
                </a:solidFill>
              </a:rPr>
              <a:t>56</a:t>
            </a:r>
            <a:r>
              <a:rPr lang="en-US" altLang="zh-CN" sz="3000" b="1" dirty="0"/>
              <a:t>)</a:t>
            </a:r>
            <a:r>
              <a:rPr lang="zh-CN" altLang="zh-CN" sz="3000" b="1" dirty="0"/>
              <a:t>。伊斯兰</a:t>
            </a:r>
            <a:r>
              <a:rPr lang="zh-CN" altLang="en-US" sz="3000" b="1" dirty="0"/>
              <a:t>认为</a:t>
            </a:r>
            <a:r>
              <a:rPr lang="zh-CN" altLang="zh-CN" sz="3000" b="1" dirty="0"/>
              <a:t>安拉把人类造化成最完美的形象（</a:t>
            </a:r>
            <a:r>
              <a:rPr lang="zh-CN" altLang="en-US" sz="3000" b="1" dirty="0"/>
              <a:t>古</a:t>
            </a:r>
            <a:r>
              <a:rPr lang="en-US" altLang="zh-CN" sz="3000" b="1" dirty="0"/>
              <a:t>95</a:t>
            </a:r>
            <a:r>
              <a:rPr lang="zh-CN" altLang="zh-CN" sz="3000" b="1" dirty="0"/>
              <a:t>：</a:t>
            </a:r>
            <a:r>
              <a:rPr lang="en-US" altLang="zh-CN" sz="3000" b="1" dirty="0"/>
              <a:t>4</a:t>
            </a:r>
            <a:r>
              <a:rPr lang="zh-CN" altLang="zh-CN" sz="3000" b="1" dirty="0"/>
              <a:t>），有客观的辨别能力，有善良，道德，良知，能追求真理。因为安拉造人的时候，把灵（鲁哈）吹入人里面。因此有灵</a:t>
            </a:r>
            <a:r>
              <a:rPr lang="zh-CN" altLang="en-US" sz="3000" b="1" dirty="0"/>
              <a:t>性</a:t>
            </a:r>
            <a:r>
              <a:rPr lang="zh-CN" altLang="zh-CN" sz="3000" b="1" dirty="0"/>
              <a:t>可以亲近安拉。人没有原罪，生来</a:t>
            </a:r>
            <a:r>
              <a:rPr lang="zh-CN" altLang="en-US" sz="3000" b="1" dirty="0"/>
              <a:t>就</a:t>
            </a:r>
            <a:r>
              <a:rPr lang="zh-CN" altLang="zh-CN" sz="3000" b="1" dirty="0"/>
              <a:t>像</a:t>
            </a:r>
            <a:r>
              <a:rPr lang="zh-CN" altLang="en-US" sz="3000" b="1" dirty="0"/>
              <a:t>张</a:t>
            </a:r>
            <a:r>
              <a:rPr lang="zh-CN" altLang="zh-CN" sz="3000" b="1" dirty="0"/>
              <a:t>白纸</a:t>
            </a:r>
            <a:r>
              <a:rPr lang="zh-CN" altLang="en-US" sz="3000" b="1" dirty="0"/>
              <a:t>班</a:t>
            </a:r>
            <a:r>
              <a:rPr lang="zh-CN" altLang="zh-CN" sz="3000" b="1" dirty="0"/>
              <a:t>纯洁，但由于人有物质生存的需要和情不自禁的欲望冲动，为了满足肉体，</a:t>
            </a:r>
            <a:r>
              <a:rPr lang="zh-CN" altLang="en-US" sz="3000" b="1" dirty="0"/>
              <a:t>在迷惑下</a:t>
            </a:r>
            <a:r>
              <a:rPr lang="zh-CN" altLang="zh-CN" sz="3000" b="1" dirty="0"/>
              <a:t>可能会</a:t>
            </a:r>
            <a:r>
              <a:rPr lang="zh-CN" altLang="en-US" sz="3000" b="1" dirty="0"/>
              <a:t>犯罪</a:t>
            </a:r>
            <a:r>
              <a:rPr lang="zh-CN" altLang="zh-CN" sz="3000" b="1" dirty="0"/>
              <a:t>（</a:t>
            </a:r>
            <a:r>
              <a:rPr lang="en-US" altLang="zh-CN" sz="3000" b="1" dirty="0"/>
              <a:t>18</a:t>
            </a:r>
            <a:r>
              <a:rPr lang="zh-CN" altLang="zh-CN" sz="3000" b="1" dirty="0"/>
              <a:t>：</a:t>
            </a:r>
            <a:r>
              <a:rPr lang="en-US" altLang="zh-CN" sz="3000" b="1" dirty="0"/>
              <a:t>7</a:t>
            </a:r>
            <a:r>
              <a:rPr lang="zh-CN" altLang="zh-CN" sz="3000" b="1" dirty="0"/>
              <a:t>）这就是人类软弱的根源（</a:t>
            </a:r>
            <a:r>
              <a:rPr lang="en-US" altLang="zh-CN" sz="3000" b="1" dirty="0"/>
              <a:t>4</a:t>
            </a:r>
            <a:r>
              <a:rPr lang="zh-CN" altLang="zh-CN" sz="3000" b="1" dirty="0"/>
              <a:t>：</a:t>
            </a:r>
            <a:r>
              <a:rPr lang="en-US" altLang="zh-CN" sz="3000" b="1" dirty="0"/>
              <a:t>28</a:t>
            </a:r>
            <a:r>
              <a:rPr lang="zh-CN" altLang="zh-CN" sz="3000" b="1" dirty="0"/>
              <a:t>）。</a:t>
            </a:r>
            <a:endParaRPr lang="zh-CN" altLang="en-US" sz="3000" dirty="0"/>
          </a:p>
        </p:txBody>
      </p:sp>
    </p:spTree>
    <p:extLst>
      <p:ext uri="{BB962C8B-B14F-4D97-AF65-F5344CB8AC3E}">
        <p14:creationId xmlns:p14="http://schemas.microsoft.com/office/powerpoint/2010/main" val="156376092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4940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人属于拥有浮躁与软弱的天性，经常活在无知中，不肯体贴和顺从真理，本着自私与兽性的导向生活，容易被诱惑，经常发动争夺。安拉为了引导人类进入真理，特别在各民各族中，派遣了他的先知使徒，启示他的旨意。这样的启示曾多次降示过。也曾让过去许多世代的人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，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都享有过在安拉指引下的生活道路。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r>
              <a:rPr lang="en-US" altLang="zh-CN" sz="3200" b="1" dirty="0">
                <a:solidFill>
                  <a:srgbClr val="0000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3</a:t>
            </a:r>
            <a:r>
              <a:rPr lang="zh-CN" altLang="zh-CN" sz="3200" b="1" dirty="0">
                <a:solidFill>
                  <a:srgbClr val="0000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安拉与人类的契约就是：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人类不可能一切都要白白的受惠，安拉指示人类一种能拯救</a:t>
            </a:r>
            <a:r>
              <a:rPr lang="zh-CN" altLang="en-US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他们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进入乐园的生意：</a:t>
            </a:r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altLang="zh-CN" sz="32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US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【</a:t>
            </a:r>
            <a:r>
              <a:rPr lang="zh-CN" altLang="zh-CN" sz="32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你们要信仰安拉和其使者，你们要以自己的财富和生命为安拉奋斗（</a:t>
            </a:r>
            <a:r>
              <a:rPr lang="zh-CN" altLang="en-US" sz="32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</a:t>
            </a:r>
            <a:r>
              <a:rPr lang="zh-CN" altLang="zh-CN" sz="32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战），那对于你们是好的，如果你们知道。他将赦免你们罪过，使你们进入诸河的乐园，和乐园中许多优美的住宅，那确实是伟大的成功。（</a:t>
            </a:r>
            <a:r>
              <a:rPr lang="en-US" altLang="zh-CN" sz="32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61</a:t>
            </a:r>
            <a:r>
              <a:rPr lang="zh-CN" altLang="zh-CN" sz="32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</a:t>
            </a:r>
            <a:r>
              <a:rPr lang="en-US" altLang="zh-CN" sz="32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10-12</a:t>
            </a:r>
            <a:r>
              <a:rPr lang="zh-CN" altLang="zh-CN" sz="32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</a:t>
            </a:r>
            <a:r>
              <a:rPr lang="en-US" altLang="zh-CN" sz="32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】</a:t>
            </a:r>
            <a:r>
              <a:rPr lang="zh-CN" altLang="zh-CN" sz="32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</a:t>
            </a:r>
            <a:endParaRPr lang="zh-CN" altLang="zh-CN" sz="3200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491041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4014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3800"/>
              </a:lnSpc>
            </a:pPr>
            <a:r>
              <a:rPr lang="en-US" altLang="zh-CN" sz="3000" b="1" dirty="0">
                <a:solidFill>
                  <a:srgbClr val="0000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</a:t>
            </a:r>
            <a:r>
              <a:rPr lang="zh-CN" altLang="zh-CN" sz="3000" b="1" dirty="0">
                <a:solidFill>
                  <a:srgbClr val="0000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今生</a:t>
            </a:r>
            <a:r>
              <a:rPr lang="zh-CN" altLang="en-US" sz="3000" b="1" dirty="0">
                <a:solidFill>
                  <a:srgbClr val="0000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犹如</a:t>
            </a:r>
            <a:r>
              <a:rPr lang="zh-CN" altLang="zh-CN" sz="3000" b="1" dirty="0">
                <a:solidFill>
                  <a:srgbClr val="0000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一场期末考试</a:t>
            </a:r>
            <a:r>
              <a:rPr lang="zh-CN" altLang="en-US" sz="3000" b="1" dirty="0">
                <a:solidFill>
                  <a:srgbClr val="0000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必须谨慎小心，严格的要求自己，一切善功，恶行都将得到应有的赏罚。去永恒的乐园，或者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去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受刑罚的地狱。末日时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所有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人类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将被聚集，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接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受公义的审判，每人都将看见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自己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得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奖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赏的善功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或者得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受罚的罪恶。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末了的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号筒响起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所有的死人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要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复活，聚在一处，人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们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将按照生命册的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记录来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审判，那些坚守真主启示的人，将得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善的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赏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赐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，得着今生与来世的福乐。至于那些选择作恶的，他们的结局是地狱的痛苦，</a:t>
            </a:r>
            <a:r>
              <a:rPr lang="zh-CN" altLang="en-US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没有人可以代替他们代求或者求饶（</a:t>
            </a:r>
            <a:r>
              <a:rPr lang="zh-CN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30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6:113-117). </a:t>
            </a:r>
          </a:p>
          <a:p>
            <a:pPr>
              <a:lnSpc>
                <a:spcPts val="3800"/>
              </a:lnSpc>
            </a:pPr>
            <a:endParaRPr lang="en-US" altLang="zh-CN" sz="30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lnSpc>
                <a:spcPts val="3800"/>
              </a:lnSpc>
            </a:pPr>
            <a:r>
              <a:rPr lang="en-US" altLang="zh-CN" sz="3000" b="1" dirty="0">
                <a:solidFill>
                  <a:srgbClr val="0000CC"/>
                </a:solidFill>
              </a:rPr>
              <a:t>5.</a:t>
            </a:r>
            <a:r>
              <a:rPr lang="zh-CN" altLang="zh-CN" sz="3000" b="1" dirty="0">
                <a:solidFill>
                  <a:srgbClr val="0000CC"/>
                </a:solidFill>
              </a:rPr>
              <a:t>伊斯兰信仰被誉为：最后的启示已经降下完毕：</a:t>
            </a:r>
            <a:endParaRPr lang="zh-CN" altLang="zh-CN" sz="3000" dirty="0">
              <a:solidFill>
                <a:srgbClr val="0000CC"/>
              </a:solidFill>
            </a:endParaRPr>
          </a:p>
          <a:p>
            <a:pPr>
              <a:lnSpc>
                <a:spcPts val="3800"/>
              </a:lnSpc>
            </a:pPr>
            <a:r>
              <a:rPr lang="zh-CN" altLang="zh-CN" sz="3000" b="1" dirty="0"/>
              <a:t>穆斯林认为，最后的启示集中在一部经书中，那就是古兰经。古兰经的意思是「诵读或宣读」。就如古</a:t>
            </a:r>
            <a:r>
              <a:rPr lang="en-US" altLang="zh-CN" sz="3000" b="1" dirty="0"/>
              <a:t>17:9</a:t>
            </a:r>
            <a:r>
              <a:rPr lang="zh-CN" altLang="zh-CN" sz="3000" b="1" dirty="0"/>
              <a:t>所说：古兰经必引导人至正义之道，并预告行善的信士，他们将要享受最大的报酬。学习古兰经必须做到「学以致用」；懂多少，实行多少。只有通过学习与运用，才不会迷误。</a:t>
            </a:r>
            <a:endParaRPr lang="zh-CN" altLang="zh-CN" sz="3000" dirty="0"/>
          </a:p>
        </p:txBody>
      </p:sp>
    </p:spTree>
    <p:extLst>
      <p:ext uri="{BB962C8B-B14F-4D97-AF65-F5344CB8AC3E}">
        <p14:creationId xmlns:p14="http://schemas.microsoft.com/office/powerpoint/2010/main" val="306802610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0" y="0"/>
            <a:ext cx="12192000" cy="68888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3800"/>
              </a:lnSpc>
            </a:pPr>
            <a:r>
              <a:rPr lang="en-US" altLang="zh-CN" sz="2800" b="1" dirty="0">
                <a:solidFill>
                  <a:srgbClr val="0000CC"/>
                </a:solidFill>
              </a:rPr>
              <a:t>6</a:t>
            </a:r>
            <a:r>
              <a:rPr lang="en-MY" altLang="zh-CN" sz="2800" b="1" dirty="0">
                <a:solidFill>
                  <a:srgbClr val="0000CC"/>
                </a:solidFill>
              </a:rPr>
              <a:t>. </a:t>
            </a:r>
            <a:r>
              <a:rPr lang="zh-CN" altLang="en-US" sz="2800" b="1" dirty="0">
                <a:solidFill>
                  <a:srgbClr val="0000CC"/>
                </a:solidFill>
              </a:rPr>
              <a:t>活在圣行法则</a:t>
            </a:r>
            <a:r>
              <a:rPr lang="en-MY" altLang="zh-CN" sz="2800" b="1" dirty="0" err="1">
                <a:solidFill>
                  <a:srgbClr val="0000CC"/>
                </a:solidFill>
              </a:rPr>
              <a:t>sunna</a:t>
            </a:r>
            <a:r>
              <a:rPr lang="zh-CN" altLang="en-US" sz="2800" b="1" dirty="0">
                <a:solidFill>
                  <a:srgbClr val="0000CC"/>
                </a:solidFill>
              </a:rPr>
              <a:t>中</a:t>
            </a:r>
            <a:r>
              <a:rPr lang="en-MY" altLang="zh-CN" sz="2800" b="1" dirty="0">
                <a:solidFill>
                  <a:srgbClr val="0000CC"/>
                </a:solidFill>
              </a:rPr>
              <a:t>:</a:t>
            </a:r>
          </a:p>
          <a:p>
            <a:pPr>
              <a:lnSpc>
                <a:spcPts val="3800"/>
              </a:lnSpc>
            </a:pPr>
            <a:r>
              <a:rPr lang="zh-CN" altLang="zh-CN" sz="2800" b="1" dirty="0"/>
              <a:t>穆斯林认为，真主为设定了『圣行』的生活方式，过去人类虽不以伊斯兰称呼信仰，但先人从</a:t>
            </a:r>
            <a:r>
              <a:rPr lang="zh-CN" altLang="en-US" sz="2800" b="1" dirty="0"/>
              <a:t>本民族</a:t>
            </a:r>
            <a:r>
              <a:rPr lang="zh-CN" altLang="zh-CN" sz="2800" b="1" dirty="0"/>
              <a:t>的法典中，也有</a:t>
            </a:r>
            <a:r>
              <a:rPr lang="zh-CN" altLang="en-US" sz="2800" b="1" dirty="0"/>
              <a:t>类似的</a:t>
            </a:r>
            <a:r>
              <a:rPr lang="zh-CN" altLang="zh-CN" sz="2800" b="1" dirty="0"/>
              <a:t>相承，重视修行，顺从</a:t>
            </a:r>
            <a:r>
              <a:rPr lang="zh-CN" altLang="en-US" sz="2800" b="1" dirty="0"/>
              <a:t>道义</a:t>
            </a:r>
            <a:r>
              <a:rPr lang="zh-CN" altLang="zh-CN" sz="2800" b="1" dirty="0"/>
              <a:t>。</a:t>
            </a:r>
            <a:endParaRPr lang="en-MY" altLang="zh-CN" sz="2800" b="1" dirty="0"/>
          </a:p>
          <a:p>
            <a:pPr>
              <a:lnSpc>
                <a:spcPts val="3800"/>
              </a:lnSpc>
            </a:pPr>
            <a:endParaRPr lang="en-MY" altLang="zh-CN" sz="2800" b="1" dirty="0"/>
          </a:p>
          <a:p>
            <a:pPr>
              <a:lnSpc>
                <a:spcPts val="3800"/>
              </a:lnSpc>
            </a:pPr>
            <a:r>
              <a:rPr lang="zh-CN" altLang="en-US" sz="2800" b="1" dirty="0"/>
              <a:t>伊斯兰的圣行来源：</a:t>
            </a:r>
            <a:r>
              <a:rPr lang="zh-CN" altLang="en-US" sz="2800" b="1" dirty="0">
                <a:solidFill>
                  <a:srgbClr val="C00000"/>
                </a:solidFill>
              </a:rPr>
              <a:t>古兰经</a:t>
            </a:r>
            <a:r>
              <a:rPr lang="en-US" altLang="zh-CN" sz="2800" b="1" dirty="0">
                <a:solidFill>
                  <a:srgbClr val="C00000"/>
                </a:solidFill>
              </a:rPr>
              <a:t>+</a:t>
            </a:r>
            <a:r>
              <a:rPr lang="zh-CN" altLang="en-US" sz="2800" b="1" dirty="0">
                <a:solidFill>
                  <a:srgbClr val="C00000"/>
                </a:solidFill>
              </a:rPr>
              <a:t>圣训（默罕默德说过做过的回忆收集</a:t>
            </a:r>
            <a:r>
              <a:rPr lang="en-US" altLang="zh-CN" sz="2800" b="1" dirty="0">
                <a:solidFill>
                  <a:srgbClr val="C00000"/>
                </a:solidFill>
              </a:rPr>
              <a:t>)=</a:t>
            </a:r>
            <a:r>
              <a:rPr lang="zh-CN" altLang="en-US" sz="2800" b="1" dirty="0">
                <a:solidFill>
                  <a:srgbClr val="C00000"/>
                </a:solidFill>
              </a:rPr>
              <a:t>圣行</a:t>
            </a:r>
            <a:r>
              <a:rPr lang="zh-CN" altLang="en-US" sz="2800" b="1" dirty="0"/>
              <a:t>。</a:t>
            </a:r>
            <a:endParaRPr lang="en-US" altLang="zh-CN" sz="2800" b="1" dirty="0"/>
          </a:p>
          <a:p>
            <a:pPr>
              <a:lnSpc>
                <a:spcPts val="3800"/>
              </a:lnSpc>
            </a:pPr>
            <a:r>
              <a:rPr lang="zh-CN" altLang="en-US" sz="2800" b="1" dirty="0"/>
              <a:t>伊斯兰经过了</a:t>
            </a:r>
            <a:r>
              <a:rPr lang="en-US" altLang="zh-CN" sz="2800" b="1" dirty="0"/>
              <a:t>1400</a:t>
            </a:r>
            <a:r>
              <a:rPr lang="zh-CN" altLang="en-US" sz="2800" b="1" dirty="0"/>
              <a:t>多年，一直在律上加律，法上加法，如今已经发展出一整套的所谓是</a:t>
            </a:r>
            <a:r>
              <a:rPr lang="en-US" altLang="zh-CN" sz="2800" b="1" dirty="0"/>
              <a:t>【</a:t>
            </a:r>
            <a:r>
              <a:rPr lang="zh-CN" altLang="en-US" sz="2800" b="1" dirty="0"/>
              <a:t>圣行法则</a:t>
            </a:r>
            <a:r>
              <a:rPr lang="en-US" altLang="zh-CN" sz="2800" b="1" dirty="0"/>
              <a:t>】</a:t>
            </a:r>
            <a:r>
              <a:rPr lang="zh-CN" altLang="en-US" sz="2800" b="1" dirty="0"/>
              <a:t>；涵盖穆斯林生活的每一个层面：如何进行宗教的修身养性。齐家治国，平天下。看听想讲做；衣食住行，家庭宗教，国家治理，婚姻财经等。指导你这样说对的，合法的，那样是不对，不合法的。</a:t>
            </a:r>
            <a:endParaRPr lang="en-MY" altLang="zh-CN" sz="2800" b="1" dirty="0"/>
          </a:p>
          <a:p>
            <a:pPr>
              <a:lnSpc>
                <a:spcPts val="3800"/>
              </a:lnSpc>
            </a:pPr>
            <a:r>
              <a:rPr lang="zh-CN" altLang="en-US" sz="2800" b="1" dirty="0"/>
              <a:t>穆斯林拿起他们的圣行法则，也叫做伊斯兰教法</a:t>
            </a:r>
            <a:r>
              <a:rPr lang="en-MY" altLang="zh-CN" sz="2800" b="1" dirty="0" err="1"/>
              <a:t>shalia</a:t>
            </a:r>
            <a:r>
              <a:rPr lang="en-MY" altLang="zh-CN" sz="2800" b="1" dirty="0"/>
              <a:t> Law. </a:t>
            </a:r>
            <a:r>
              <a:rPr lang="zh-CN" altLang="en-US" sz="2800" b="1" dirty="0"/>
              <a:t>并自夸的说：全世界最美的宗教，拥有一套教导你，如何活在上帝面前的行为法则。由于默罕默德被说成是人间的模范榜样；加上他不但启示古兰经，自己也忠实的去行了，故此，穆斯林把他当成封印先知；启示到他为止，恢复了，不会再丢失，或被纂改。</a:t>
            </a:r>
            <a:endParaRPr lang="en-US" altLang="zh-CN" sz="2800" b="1" dirty="0"/>
          </a:p>
        </p:txBody>
      </p:sp>
    </p:spTree>
    <p:extLst>
      <p:ext uri="{BB962C8B-B14F-4D97-AF65-F5344CB8AC3E}">
        <p14:creationId xmlns:p14="http://schemas.microsoft.com/office/powerpoint/2010/main" val="30319286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4441</TotalTime>
  <Words>4642</Words>
  <Application>Microsoft Office PowerPoint</Application>
  <PresentationFormat>Widescreen</PresentationFormat>
  <Paragraphs>143</Paragraphs>
  <Slides>24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31" baseType="lpstr">
      <vt:lpstr>等线</vt:lpstr>
      <vt:lpstr>等线 Light</vt:lpstr>
      <vt:lpstr>Microsoft JhengHei</vt:lpstr>
      <vt:lpstr>SimHei</vt:lpstr>
      <vt:lpstr>Arial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chan HK</cp:lastModifiedBy>
  <cp:revision>45</cp:revision>
  <dcterms:created xsi:type="dcterms:W3CDTF">2017-12-25T01:28:06Z</dcterms:created>
  <dcterms:modified xsi:type="dcterms:W3CDTF">2025-01-06T00:08:34Z</dcterms:modified>
</cp:coreProperties>
</file>