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0" r:id="rId6"/>
    <p:sldId id="27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99FF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56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081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3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53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33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18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519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88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719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13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25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84E0-8485-47A2-BE3A-AEA7B416412C}" type="datetimeFigureOut">
              <a:rPr lang="zh-CN" altLang="en-US" smtClean="0"/>
              <a:t>2025/2/16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47EC-155B-40D3-B61F-6B7873BC5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62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默</a:t>
            </a:r>
            <a:r>
              <a:rPr lang="zh-CN" altLang="zh-CN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罕默德：生平真实故事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第一课：穆罕默德的家谱及他幼年生活的简介：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u="sng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本课简介：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为何要认识穆罕默德的生平？今天穆斯林都在效法他。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穆罕默德被誉为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人间模范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可以说穆罕默德就是伊斯兰。认识穆罕默德的某些生平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事迹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，就能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知道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为什么穆斯林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会有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某些看法，说法，做法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依据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与穆斯林对话时，穆斯林都会问：你怎么看先知穆罕默德，被问到时他时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，为了保持关系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最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好能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回答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的合乎中道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他是一个寻找道路，真理，生命的人，他了解了某些真理与启示，也忠实的去行出来。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】</a:t>
            </a: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本课先介绍穆罕默德的家谱，以及一些值得了解的祖辈们。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3929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12192000" cy="606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这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活水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泉的发现成为一大奇迹。第二年，阿都莫大立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Abdul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继续生育孩子，一胎接着一胎，全都是男儿，直到生第十胎。全城的人对这活泉津津乐道，也知道阿都莫大立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Abdul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曾经许愿献儿子答谢神恩。众人要等着看他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要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如何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还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这个愿。阿都莫大立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只好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把十个儿子的名字拿来抽签。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三次都抽到小儿子。只好分别小儿子阿都拉出来。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小儿子为人善良，有智慧，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深得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亲友们的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宠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爱，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他就是穆罕默德的父亲阿都拉。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大家都帮助他出主意想办法，甚至询问灵媒要如何做。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灵媒建议用抽签方式，一签是骆驼，一签是小儿子。如果抽到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小儿子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就献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上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头骆驼取代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小儿子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，如果抽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不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到小儿子，就再以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只骆驼替代。没想到一连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9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次都抽到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小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儿子，第十次才抽到骆驼。这样一来，阿都莫大立需要献上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只骆驼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来赎回小儿子。这个传说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后来形成一个人命买属的代价：如果杀了一个罪不致死的人，杀人者需要付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头骆驼来赎自己的命。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481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穆罕默德的父亲：阿都拉</a:t>
            </a:r>
            <a:r>
              <a:rPr lang="en-US" altLang="zh-CN" sz="28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Abdullah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小儿子阿都拉，他就是穆罕默德的爸爸，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满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了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二十岁，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家人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就给阿都拉预备婚礼，娶了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麦地拿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女孩阿米娜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Aminah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。年轻的阿都拉参与商队的活，前往叙利亚，回程途中在麦地那染病死亡。那时阿米娜已经怀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了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头胎孩子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6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个月。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阿都莫大立劝导阿米娜必须留下腹中的孩子，答应会全力照顾养育这孩子。孩子出世以后，祖父因丧子之痛，称孙儿为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Kutum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，阿拉伯文，意为“守秘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”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、带有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“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晦暗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”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或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“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沮丧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”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的隐意。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母亲把孩子带回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穆罕默德长大后，认识宗教司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本赛达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bin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Sa‘ida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，改名称他为阿麦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Ahmed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；另一位宗教司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布海拉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Buheira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再给他改名，就是现在常称的穆罕默德</a:t>
            </a:r>
            <a:r>
              <a:rPr lang="zh-CN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 </a:t>
            </a:r>
            <a:endParaRPr lang="en-US" altLang="zh-CN" sz="20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引述自两位伟大穆斯林学者</a:t>
            </a:r>
            <a:r>
              <a:rPr lang="en-US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Al </a:t>
            </a:r>
            <a:r>
              <a:rPr lang="en-US" altLang="zh-CN" sz="20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Tabari</a:t>
            </a:r>
            <a:r>
              <a:rPr lang="zh-CN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与</a:t>
            </a:r>
            <a:r>
              <a:rPr lang="en-US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Imam As </a:t>
            </a:r>
            <a:r>
              <a:rPr lang="en-US" altLang="zh-CN" sz="20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Suheili</a:t>
            </a:r>
            <a:r>
              <a:rPr lang="en-US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</a:t>
            </a:r>
            <a:endParaRPr lang="zh-CN" altLang="zh-CN" sz="2800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0453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675" y="0"/>
            <a:ext cx="12125325" cy="6589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穆罕默德的前</a:t>
            </a:r>
            <a:r>
              <a:rPr lang="en-US" altLang="zh-CN" sz="24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</a:t>
            </a:r>
            <a:r>
              <a:rPr lang="zh-CN" altLang="zh-CN" sz="24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代家谱</a:t>
            </a:r>
            <a:endParaRPr lang="zh-CN" altLang="zh-CN" sz="2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solidFill>
                  <a:srgbClr val="003399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            </a:t>
            </a:r>
            <a:r>
              <a:rPr lang="en-US" altLang="zh-CN" sz="2000" b="1" dirty="0">
                <a:solidFill>
                  <a:srgbClr val="FF0000"/>
                </a:solidFill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古赛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Qusai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                 I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I---------------------------------------------I</a:t>
            </a:r>
            <a:r>
              <a:rPr lang="en-US" altLang="zh-CN" sz="2000" b="1" u="sng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阿都达阿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Abduldaar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阿都马拿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Abdumanaf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阿都卡幸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AbduKasi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阿都罗杂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Abduloza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           I	_________________________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阿都哈母斯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AbduHamus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哈幸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Hashim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   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Mudaleb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莫达立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        I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阿都莫达立</a:t>
            </a:r>
            <a:r>
              <a:rPr lang="en-US" altLang="zh-CN" sz="20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Abdulmotaleb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-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------------------------ I -----------------------------------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I                 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I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Abu-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Hakam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Abu-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Taleb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Hamza     Abu -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lahab</a:t>
            </a: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Al-</a:t>
            </a:r>
            <a:r>
              <a:rPr lang="en-US" altLang="zh-CN" sz="2000" b="1" dirty="0" err="1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Abaas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…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</a:t>
            </a:r>
            <a:r>
              <a:rPr lang="zh-CN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阿都拉</a:t>
            </a:r>
            <a:r>
              <a:rPr lang="en-US" altLang="zh-CN" sz="20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Abdullah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indent="4666615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                       I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indent="4436745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                              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Muhammad</a:t>
            </a:r>
            <a:endParaRPr lang="zh-CN" altLang="zh-CN" sz="20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012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7625" y="-50800"/>
            <a:ext cx="1228725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穆罕默德的婴孩时期：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按当时阿拉伯人有个风俗惯例。有些城市的家庭孩子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断奶后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，会被寄养在亲友的农村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乡下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里，让孩子在艰苦的环境下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学习成长的技巧。当然，原生家庭需要付些费用给寄养的家庭。目的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是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让孩子学习过阿拉伯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游牧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人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的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粗糙生活，在这样的情况下，穆罕默德被交给阿米娜同族人的亲属，哈利玛阿沙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Halima-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asha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寄养 ，属巴尼沙族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Bani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-Sa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＇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ad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，这原是个信仰耶稣基督的族群。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阿米娜如此的安排，很可能做为一名年轻的寡妇，她或许是有了改嫁的念头。穆罕默德在这里大概生活了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6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年，在这段时间里，他有几次被带回麦加看望亲戚。可惜的是穆罕默德的母亲阿米娜，就在那年一次去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探望孩子时，在麦地那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的路上病死在旅途中。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6787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穆罕默德的孩童时期：</a:t>
            </a:r>
            <a:r>
              <a:rPr lang="en-US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6-9</a:t>
            </a: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穆罕默德的祖父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, 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阿都莫达立，把穆罕默德带回身边教养。穆罕默德的祖父常带他四处走动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幸亏穆罕默德有个爱护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他的爷爷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，出门常带着他，甚至族人开会，也把他带上，由于爷爷也算是统治者的后代，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管理水务，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经常会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受邀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商议族人利益的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观点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穆罕默德从小就耳熏目染大人们的事。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反而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使他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得着另类的政治训练。如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果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有人想把这孩子叫出门外，不要打扰大人的谈话，爷爷会拦住：『放心，不用管它，让他坐在那里吧，他乖巧，不闹事的』。那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3-4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年与爷爷到处走动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带给穆罕默德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有一定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的影响。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阿都莫达立开始发觉自己的身体大不如前，就开始从其孩子中选一个，愿意看顾这孙子的伯伯。他选上了阿布达立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，将这个孙子托付给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养育。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2307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穆罕默德的少年期：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9-10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岁期间，爷爷阿都莫达立就过世了。穆罕默德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被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伯伯阿布达立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领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养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。阿布达理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Abu Talib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除了畜牧也做些小生意。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岁的穆罕默德也正好能当个小帮手。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12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时穆罕默德要求伯伯让他跟随商队，最后在穆罕默德苦求下，勉强答应他必须严格遵守一个条件：只负责照料商队的牲畜性口的吃喝，其他事务一概不过问。料理这些经常出门载货的牲畜，不是太困难的工作。因为常出门干活的性口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是拥有生活经验的畜牲，容易配合主人。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穆罕默德得到伯伯的许可，得以跟随商队出发。这次是要出发至叙利亚的一座古城。队伍里有二十多头牲口，一路走了几个星期，来到伊拉克的巴士拉城市。打算在这里休息几日，做点生意，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再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继续赶路。在进城的路上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过一个基督教修道院，里面住有一名叫巴西拉的修道士，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非常有洞察力的一位修士。从来没有离开过修道院，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156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巴西拉修道士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看出穆罕默德的某些负面危机：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那天早上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修士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看见一朵奇怪的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云，仿佛在追随一个商队。他认为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就如经书上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提到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一种天象。他感觉在这个商队里必有特殊的人物，就叫住商队，邀请他们的到修道院休息用餐。当修士要求所有人到餐桌前，灵里感觉没发现什么特殊的人，就问这是所有的人吗？回答说：还有一个小孩在料理牲口。修士就要求把孩童叫来。巴西拉修士看见穆罕默德，就对他问起一些话题，测试他的思维与智力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后来这修士对阿布达立说，穆罕默德这个孩子，有一天会成为一位特殊的人物，带出特殊的运动，需要特别小心，关注他的发展。阿布达立告诉了穆罕默德的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艰苦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经历，修士更认为这是从儿时就开始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特殊体验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。然后他要求穆罕默德脱下他身上的衣服，查看他的身体，发现他两臂之间有一块明显特殊的胎记。就指着这个大如鸡蛋的胎记说：『我敢肯定，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就是我们犹太教，基督教所预告的末后要来的那位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相关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人物』。临走前特别吩咐阿布达立，要特别关注好这个侄儿，不要让他陷入魔障。经商回国后，阿布达立开始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从灵里去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关切穆罕默德这个孩子。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9169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2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大概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15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岁的那年，麦加经历了四年的『伏贾尔战争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(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内战）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』。穆罕默德要求入伍保卫家园，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族人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只容许他参与一些后勤的工作。穆罕默德随着正规的战士往前线，跑前跑后的服侍他们，特别是收拾地上的箭支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四年的内战，使他经历了战争，也听闻与学习了某些战术，等于上了四年的武装军训一般。</a:t>
            </a: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/>
              <a:t>战后，留下来许多伤兵，孤儿寡妇，失去亲人的老人</a:t>
            </a:r>
            <a:r>
              <a:rPr lang="zh-CN" altLang="en-US" sz="2800" b="1" dirty="0"/>
              <a:t>。</a:t>
            </a:r>
            <a:r>
              <a:rPr lang="zh-CN" altLang="zh-CN" sz="2800" b="1" dirty="0"/>
              <a:t>一些贤良的人，成立了『慈善同盟』，宗旨目标：『救助贫穷，辅佐弱者，伸张正义，对</a:t>
            </a:r>
            <a:r>
              <a:rPr lang="zh-CN" altLang="en-US" sz="2800" b="1" dirty="0"/>
              <a:t>付</a:t>
            </a:r>
            <a:r>
              <a:rPr lang="zh-CN" altLang="zh-CN" sz="2800" b="1" dirty="0"/>
              <a:t>恶霸，促进和平，提倡和谐』。在这些人群中也包挂了年轻的穆罕默德。他成为先知以后，曾经提说过这段的时间：</a:t>
            </a:r>
            <a:endParaRPr lang="en-MY" altLang="zh-CN" sz="2800" b="1" dirty="0"/>
          </a:p>
          <a:p>
            <a:pPr>
              <a:spcAft>
                <a:spcPts val="0"/>
              </a:spcAft>
            </a:pPr>
            <a:endParaRPr lang="en-MY" altLang="zh-CN" sz="2800" b="1" dirty="0"/>
          </a:p>
          <a:p>
            <a:pPr>
              <a:spcAft>
                <a:spcPts val="0"/>
              </a:spcAft>
            </a:pPr>
            <a:r>
              <a:rPr lang="zh-CN" altLang="zh-CN" sz="2800" b="1" dirty="0"/>
              <a:t>『当时我</a:t>
            </a:r>
            <a:r>
              <a:rPr lang="zh-CN" altLang="en-US" sz="2800" b="1" dirty="0"/>
              <a:t>们</a:t>
            </a:r>
            <a:r>
              <a:rPr lang="zh-CN" altLang="zh-CN" sz="2800" b="1" dirty="0"/>
              <a:t>在朱达安的家中，共同起誓，决心维护正义，扶助贫困，我的决心永不改变，时之今天，我还是慈善会的一员』。</a:t>
            </a:r>
            <a:endParaRPr lang="en-MY" altLang="zh-CN" sz="2800" b="1" dirty="0"/>
          </a:p>
          <a:p>
            <a:pPr>
              <a:spcAft>
                <a:spcPts val="0"/>
              </a:spcAft>
            </a:pPr>
            <a:endParaRPr lang="en-MY" altLang="zh-CN" sz="2800" b="1" dirty="0"/>
          </a:p>
          <a:p>
            <a:pPr>
              <a:spcAft>
                <a:spcPts val="0"/>
              </a:spcAft>
            </a:pPr>
            <a:r>
              <a:rPr lang="zh-CN" altLang="zh-CN" sz="2800" b="1" dirty="0"/>
              <a:t>穆罕默德很年轻就显出真挚与正直的心态，年轻时就被人誉为『阿敏</a:t>
            </a:r>
            <a:r>
              <a:rPr lang="en-US" altLang="zh-CN" sz="2800" b="1" dirty="0"/>
              <a:t>=</a:t>
            </a:r>
            <a:r>
              <a:rPr lang="zh-CN" altLang="zh-CN" sz="2800" b="1" dirty="0"/>
              <a:t>诚实人』，经常被邀请去当调解人。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>
                <a:latin typeface="SimHei" panose="02010609060101010101" pitchFamily="49" charset="-122"/>
                <a:ea typeface="SimSun" panose="02010600030101010101" pitchFamily="2" charset="-122"/>
                <a:cs typeface="经典标宋简"/>
              </a:rPr>
              <a:t> 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432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0627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内战停歇以后，他也进入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20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岁的年纪。他没有明显饮酒作乐的恶习。在家里是个好帮手，有几年的时间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经常到郊外牧场上协助养父伯伯放羊。当了先知以后，常回顾这段时间说：</a:t>
            </a: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『大凡真主的先知，有不少都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经</a:t>
            </a:r>
            <a:r>
              <a:rPr lang="zh-CN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过牧羊的体验，圣人穆萨（摩西），达乌德（大卫）他们都曾经是牧羊人，我也曾经是一个牧羊人』。</a:t>
            </a:r>
            <a:endParaRPr lang="zh-CN" altLang="zh-CN" sz="2800" dirty="0">
              <a:solidFill>
                <a:srgbClr val="0033CC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由于当时的社会没有正规的学校，他是个孤儿，曾寄养这里，那里，没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有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特别培养他识字的情况下，他成为一个不识字的人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各种各样的人马都选择到麦加来经商，找商机，祭拜，这样的环境犹如一所社会大学，增加了穆罕默德学习到各种生活技巧的机会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他是透过生活的体验，学习了生活的技能。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</p:txBody>
      </p:sp>
    </p:spTree>
    <p:extLst>
      <p:ext uri="{BB962C8B-B14F-4D97-AF65-F5344CB8AC3E}">
        <p14:creationId xmlns:p14="http://schemas.microsoft.com/office/powerpoint/2010/main" val="2098677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本课问题思考：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确认穆罕默德这几位祖辈的名字：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228600" indent="266700">
              <a:spcAft>
                <a:spcPts val="0"/>
              </a:spcAft>
            </a:pP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先知易卜拉欣，哈哲，以斯玛仪，古赛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Qusai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，哈幸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Hashim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 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，阿都莫达立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Abdul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Motaleb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-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，阿布达立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Abu-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Taleb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，阿都拉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Abdullah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，阿米娜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Aminah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，他们是谁与穆罕默德是什么关系？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经典标宋简"/>
            </a:endParaRPr>
          </a:p>
          <a:p>
            <a:pPr marL="228600" indent="266700">
              <a:spcAft>
                <a:spcPts val="0"/>
              </a:spcAft>
            </a:pP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2.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简述阿都莫达立</a:t>
            </a: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Abdul </a:t>
            </a:r>
            <a:r>
              <a:rPr lang="en-US" altLang="zh-CN" sz="2800" b="1" dirty="0" err="1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Motaleb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献了个愚昧之祭，带来了什么问题？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3.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早期的阿拉伯社会有哪些恶习？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经典标宋简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4.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穆罕默德</a:t>
            </a:r>
            <a:r>
              <a:rPr lang="zh-CN" altLang="en-US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小的时候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被那些人抚养过？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经典标宋简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5.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修道士巴西拉对穆罕默德将来的预告说法，从基督教的信仰角度，他在预告什么？</a:t>
            </a:r>
            <a:endParaRPr lang="en-US" altLang="zh-CN" sz="2800" b="1" dirty="0">
              <a:latin typeface="SimSun" panose="02010600030101010101" pitchFamily="2" charset="-122"/>
              <a:ea typeface="SimHei" panose="02010609060101010101" pitchFamily="49" charset="-122"/>
              <a:cs typeface="经典标宋简"/>
            </a:endParaRPr>
          </a:p>
          <a:p>
            <a:pPr lvl="0">
              <a:spcAft>
                <a:spcPts val="0"/>
              </a:spcAft>
            </a:pP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lvl="0">
              <a:spcAft>
                <a:spcPts val="0"/>
              </a:spcAft>
            </a:pPr>
            <a:r>
              <a:rPr lang="en-US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6.</a:t>
            </a:r>
            <a:r>
              <a:rPr lang="zh-CN" altLang="zh-CN" sz="2800" b="1" dirty="0">
                <a:latin typeface="SimSun" panose="02010600030101010101" pitchFamily="2" charset="-122"/>
                <a:ea typeface="SimHei" panose="02010609060101010101" pitchFamily="49" charset="-122"/>
                <a:cs typeface="经典标宋简"/>
              </a:rPr>
              <a:t>什么原因使穆罕默德年轻就被人誉为“阿敏”？</a:t>
            </a:r>
            <a:endParaRPr lang="zh-CN" altLang="zh-CN" sz="2800" dirty="0">
              <a:latin typeface="SimSun" panose="02010600030101010101" pitchFamily="2" charset="-122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 </a:t>
            </a:r>
            <a:endParaRPr lang="zh-CN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3549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有关穆罕默德成长与传教的原始资料，除了古兰经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，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布哈里（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al-Bukhari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）与穆斯林（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al-Muslim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）等圣训集（</a:t>
            </a:r>
            <a:r>
              <a:rPr lang="en-US" altLang="zh-CN" sz="2800" b="1" i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Hadith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），就属伊本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S Gothic" panose="020B0609070205080204" pitchFamily="49" charset="-128"/>
              </a:rPr>
              <a:t>‧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易司哈格（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Ibn </a:t>
            </a:r>
            <a:r>
              <a:rPr lang="en-US" altLang="zh-CN" sz="2800" b="1" kern="0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Ishaq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，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主后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704-767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）所撰编、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隔了些年日，经由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伊本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S Gothic" panose="020B0609070205080204" pitchFamily="49" charset="-128"/>
              </a:rPr>
              <a:t>‧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希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山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Ibn </a:t>
            </a:r>
            <a:r>
              <a:rPr lang="en-US" altLang="zh-CN" sz="2800" b="1" kern="0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Hisham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，卒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833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）加以修订、最早及最权威性的《使者生平》（</a:t>
            </a:r>
            <a:r>
              <a:rPr lang="en-US" altLang="zh-CN" sz="2800" b="1" i="1" kern="0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Sirat</a:t>
            </a:r>
            <a:r>
              <a:rPr lang="en-US" altLang="zh-CN" sz="2800" b="1" i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 Rasul Allah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），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后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由英国学者阿贝特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S Gothic" panose="020B0609070205080204" pitchFamily="49" charset="-128"/>
              </a:rPr>
              <a:t>‧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基朗（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Albert Guillaume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）译为英文。</a:t>
            </a:r>
            <a:endParaRPr lang="en-US" altLang="zh-CN" sz="2800" b="1" kern="0" dirty="0">
              <a:solidFill>
                <a:srgbClr val="222222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宋体" panose="02010600030101010101" pitchFamily="2" charset="-122"/>
            </a:endParaRPr>
          </a:p>
          <a:p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可惜伊本‧易司哈格的《使者生平》原稿早已失传，至今犹存的是伊本‧希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山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在其修订本中的注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坦诚表明，在修订过程中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他把一些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原始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资料删掉了，包括他认为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某些对默氏有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不雅、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有道德争议问题的行为，虽然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伊本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S Gothic" panose="020B0609070205080204" pitchFamily="49" charset="-128"/>
              </a:rPr>
              <a:t>‧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希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山</a:t>
            </a:r>
            <a:r>
              <a:rPr lang="zh-CN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（</a:t>
            </a:r>
            <a:r>
              <a:rPr lang="en-US" altLang="zh-CN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Ibn Hisham</a:t>
            </a:r>
            <a:r>
              <a:rPr lang="zh-CN" altLang="en-US" sz="2800" b="1" kern="0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宋体" panose="02010600030101010101" pitchFamily="2" charset="-122"/>
              </a:rPr>
              <a:t>）的记录是忠实的，但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那些内容确定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会令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穆斯林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感到沮丧的成分。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如此一来，默氏真正的历史形象，就被漂白，美化。失去它原来的历史真面目。</a:t>
            </a:r>
            <a:endParaRPr lang="zh-CN" altLang="zh-CN" sz="28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79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穆罕默德于公元</a:t>
            </a:r>
            <a:r>
              <a:rPr lang="en-US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570</a:t>
            </a:r>
            <a:r>
              <a:rPr lang="zh-CN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年出生于麦加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第</a:t>
            </a:r>
            <a:r>
              <a:rPr lang="en-MY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世纪，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麦加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在当时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已有一座非常出名，被称为『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天房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克尔白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kaaba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的庙宇』。据说这座庙宇于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千年前，由易卜拉欣与其儿子伊斯玛仪建造的。千百年一直被阿拉伯人用在敬拜神明的场所。庙宇内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曽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供奉了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360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尊偶像。许多游牧民族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都把它当成是自己民族的神庙，里面供奉着自己宗教的神明。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古代居住在阿拉伯半岛的主要是贝都因人，他们是游牧民族。后来有一部分的贝多因人，选择在有绿州的地区定居。这些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定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居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点渐渐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开始发展成为城镇。</a:t>
            </a:r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当时的阿拉伯人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没有国家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概念，没有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皇帝，各个部落各自为政，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族长就是酋长，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自己族人所居住的地方，就是自己的国土，外来人算是寄居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者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6329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没有什么固定的共同律法，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却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有个共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识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的律法，就是为民族同胞复仇。因此，造成了部落与部落间拥有某些世仇，随时都会再次爆发冲突战争。</a:t>
            </a:r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阿拉伯西边靠近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麦加，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麦地那的周围，住有不少的犹太人。当时阿拉伯人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信仰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多神教，敬拜不同的偶像，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重视道德标准，喝酒赌博，放高利贷。先下手为强，两军对垒得胜后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可将战俘视为战利品，随意对待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充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当奴隶。</a:t>
            </a:r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女人没有地位，一生就是作苦工生孩子。甚至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极穷家庭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有将初生女儿活埋的恶习。大部分部落的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男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把女人当成财产，丈夫死后由儿子接管，甚至儿子可以娶继母，没有限制能有多少位妻子。家中的奴婢可以随意对待。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民族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唯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的优点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就</a:t>
            </a:r>
            <a:r>
              <a:rPr lang="zh-CN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是好客，热情款待访客，能为朋友赴汤蹈火。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这段时期被穆斯林称为阿拉伯的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蒙昧时期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Jahiliya 】</a:t>
            </a:r>
            <a:endParaRPr lang="zh-CN" altLang="zh-CN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1548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33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古来希族：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据说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先知易卜拉欣（亚伯拉罕）的妻子哈哲（夏甲）约于穆罕默德前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2000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年，被带到阿拉伯的贝加山谷。她</a:t>
            </a:r>
            <a:r>
              <a:rPr lang="zh-CN" altLang="zh-CN" sz="2800" b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与儿子所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带的粮食已经用完，得蒙上帝的恩赐，发现一活水泉，给它取名叫『赞赞水泉』，母子不但得以存活，消息传出去，吸引许多人来此取水歇息。哈哲母子因为掌管此水泉，办起了一客栈，渐渐富裕起来。几年后，易卜拉欣回来此地，看见妻子经营有方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儿子成年，地区也渐渐繁荣起来。易卜拉欣受到安拉的启示，与儿子一同以石头建造了一座圣殿，用以敬拜安拉，取名为『克尔白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Kaabah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』。后来以斯玛仪蒙上帝恩典，成为先知，开始教化贝加山谷的民众。</a:t>
            </a:r>
            <a:r>
              <a:rPr lang="en-MY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               </a:t>
            </a:r>
            <a:r>
              <a:rPr lang="en-US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圣经却说夏甲与以实玛利，是搬迁到别是巴的旷野（创</a:t>
            </a:r>
            <a:r>
              <a:rPr lang="en-MY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21</a:t>
            </a:r>
            <a:r>
              <a:rPr lang="zh-CN" altLang="en-US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：</a:t>
            </a:r>
            <a:r>
              <a:rPr lang="en-MY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14</a:t>
            </a:r>
            <a:r>
              <a:rPr lang="zh-CN" altLang="en-US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】           </a:t>
            </a:r>
            <a:r>
              <a:rPr lang="zh-CN" altLang="en-US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从迦南地的别是巴，要到阿拉伯的麦加，两地相距</a:t>
            </a:r>
            <a:r>
              <a:rPr lang="en-MY" altLang="zh-CN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1000</a:t>
            </a:r>
            <a:r>
              <a:rPr lang="zh-CN" altLang="en-US" sz="28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多公里（参下图）</a:t>
            </a:r>
            <a:endParaRPr lang="zh-CN" altLang="zh-CN" sz="2800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 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再经过几百年，贝加山谷渐渐发展成为一座城镇，这地方后来被人称为麦加克尔白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庙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也成为众人敬拜的场所。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据说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最初这里的信仰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乃是信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奉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易卜拉欣的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一神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宗教，后来迁移过来的其他民族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带来他们的宗教，渐渐发展成为偶像崇拜之地了（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古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8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：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35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）。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7019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世界著名城市系列3：麦加——伊斯兰教的圣地">
            <a:extLst>
              <a:ext uri="{FF2B5EF4-FFF2-40B4-BE49-F238E27FC236}">
                <a16:creationId xmlns:a16="http://schemas.microsoft.com/office/drawing/2014/main" id="{9143EA2D-803F-4BD2-AE87-5FEA29FC4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282" y="36815"/>
            <a:ext cx="9746429" cy="692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0071B38-C197-441C-A058-5B0946CD1729}"/>
              </a:ext>
            </a:extLst>
          </p:cNvPr>
          <p:cNvCxnSpPr>
            <a:cxnSpLocks/>
          </p:cNvCxnSpPr>
          <p:nvPr/>
        </p:nvCxnSpPr>
        <p:spPr>
          <a:xfrm>
            <a:off x="2485016" y="1452282"/>
            <a:ext cx="1688951" cy="2764716"/>
          </a:xfrm>
          <a:prstGeom prst="straightConnector1">
            <a:avLst/>
          </a:prstGeom>
          <a:ln w="762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6EF1885-C66D-47A5-BCDA-7A6A1317AD76}"/>
              </a:ext>
            </a:extLst>
          </p:cNvPr>
          <p:cNvSpPr txBox="1"/>
          <p:nvPr/>
        </p:nvSpPr>
        <p:spPr>
          <a:xfrm>
            <a:off x="236668" y="1036783"/>
            <a:ext cx="1925619" cy="830997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从别是巴到麦加的距离</a:t>
            </a:r>
            <a:endParaRPr lang="en-MY" sz="2400" b="1" dirty="0"/>
          </a:p>
        </p:txBody>
      </p:sp>
    </p:spTree>
    <p:extLst>
      <p:ext uri="{BB962C8B-B14F-4D97-AF65-F5344CB8AC3E}">
        <p14:creationId xmlns:p14="http://schemas.microsoft.com/office/powerpoint/2010/main" val="176953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33CC"/>
                </a:solidFill>
              </a:rPr>
              <a:t>穆罕默德的祖辈：</a:t>
            </a:r>
            <a:endParaRPr lang="zh-CN" altLang="zh-CN" sz="2800" dirty="0">
              <a:solidFill>
                <a:srgbClr val="0033CC"/>
              </a:solidFill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公元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570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年穆罕默德出生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时期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天房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克尔白的信仰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，已经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成为供奉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360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尊偶像的庙宇。当时的麦加主要是由古来希族主导；这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族群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是由穆罕默德前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5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代祖父库赛</a:t>
            </a:r>
            <a:r>
              <a:rPr lang="en-US" altLang="zh-CN" sz="2800" b="1" dirty="0" err="1">
                <a:latin typeface="Cambria" panose="02040503050406030204" pitchFamily="18" charset="0"/>
                <a:ea typeface="SimHei" panose="02010609060101010101" pitchFamily="49" charset="-122"/>
                <a:cs typeface="经典标宋简"/>
              </a:rPr>
              <a:t>Qusai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，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一位有政治远见的领袖发起。</a:t>
            </a: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latin typeface="Times New Roman" panose="02020603050405020304" pitchFamily="18" charset="0"/>
              <a:ea typeface="SimHei" panose="02010609060101010101" pitchFamily="49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/>
              <a:t>他</a:t>
            </a:r>
            <a:r>
              <a:rPr lang="zh-CN" altLang="zh-CN" sz="2800" b="1" dirty="0"/>
              <a:t>娶了</a:t>
            </a:r>
            <a:r>
              <a:rPr lang="zh-CN" altLang="en-US" sz="2800" b="1" dirty="0"/>
              <a:t>从也门过来的</a:t>
            </a:r>
            <a:r>
              <a:rPr lang="zh-CN" altLang="zh-CN" sz="2800" b="1" dirty="0"/>
              <a:t>库扎阿部落酋长女儿护</a:t>
            </a:r>
            <a:r>
              <a:rPr lang="zh-CN" altLang="en-US" sz="2800" b="1" dirty="0"/>
              <a:t>莱</a:t>
            </a:r>
            <a:r>
              <a:rPr lang="zh-CN" altLang="zh-CN" sz="2800" b="1" dirty="0"/>
              <a:t>（</a:t>
            </a:r>
            <a:r>
              <a:rPr lang="en-US" altLang="zh-CN" sz="2800" b="1" dirty="0"/>
              <a:t>Hubba </a:t>
            </a:r>
            <a:r>
              <a:rPr lang="en-US" altLang="zh-CN" sz="2800" b="1" dirty="0" err="1"/>
              <a:t>bint</a:t>
            </a:r>
            <a:r>
              <a:rPr lang="en-US" altLang="zh-CN" sz="2800" b="1" dirty="0"/>
              <a:t> </a:t>
            </a:r>
            <a:r>
              <a:rPr lang="en-US" altLang="zh-CN" sz="2800" b="1" dirty="0" err="1"/>
              <a:t>Hulail</a:t>
            </a:r>
            <a:r>
              <a:rPr lang="zh-CN" altLang="en-US" sz="2800" b="1" dirty="0"/>
              <a:t>）。</a:t>
            </a:r>
            <a:r>
              <a:rPr lang="zh-CN" altLang="zh-CN" sz="2800" b="1" dirty="0"/>
              <a:t>他联络了几位族长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共同组成『古来希族</a:t>
            </a:r>
            <a:r>
              <a:rPr lang="en-US" altLang="zh-CN" sz="2800" b="1" dirty="0" err="1"/>
              <a:t>Quriesh</a:t>
            </a:r>
            <a:r>
              <a:rPr lang="zh-CN" altLang="zh-CN" sz="2800" b="1" dirty="0"/>
              <a:t>』。一个沙漠小王国</a:t>
            </a:r>
            <a:r>
              <a:rPr lang="zh-CN" altLang="en-US" sz="2800" b="1" dirty="0"/>
              <a:t>由此诞生</a:t>
            </a:r>
            <a:r>
              <a:rPr lang="zh-CN" altLang="zh-CN" sz="2800" b="1" dirty="0"/>
              <a:t>，由他统领，大家有联婚的亲友关系。</a:t>
            </a:r>
            <a:r>
              <a:rPr lang="zh-CN" altLang="en-US" sz="2800" b="1" dirty="0"/>
              <a:t>最后</a:t>
            </a:r>
            <a:r>
              <a:rPr lang="zh-CN" altLang="zh-CN" sz="2800" b="1" dirty="0"/>
              <a:t>把</a:t>
            </a:r>
            <a:r>
              <a:rPr lang="zh-CN" altLang="en-US" sz="2800" b="1" dirty="0"/>
              <a:t>从也门过来的</a:t>
            </a:r>
            <a:r>
              <a:rPr lang="zh-CN" altLang="zh-CN" sz="2800" b="1" dirty="0"/>
              <a:t>荷札阿人</a:t>
            </a:r>
            <a:r>
              <a:rPr lang="zh-CN" altLang="en-US" sz="2800" b="1" dirty="0"/>
              <a:t>并吞同化，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夺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到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天房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(</a:t>
            </a:r>
            <a:r>
              <a:rPr lang="en-US" altLang="zh-CN" sz="2800" b="1" dirty="0" err="1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kaabah</a:t>
            </a:r>
            <a:r>
              <a:rPr lang="en-US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) 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的主导权</a:t>
            </a:r>
            <a:r>
              <a:rPr lang="zh-CN" altLang="en-US" sz="2800" b="1" dirty="0"/>
              <a:t>。</a:t>
            </a:r>
            <a:endParaRPr lang="en-MY" altLang="zh-CN" sz="2800" b="1" dirty="0"/>
          </a:p>
          <a:p>
            <a:pPr>
              <a:spcAft>
                <a:spcPts val="0"/>
              </a:spcAft>
            </a:pPr>
            <a:endParaRPr lang="en-MY" altLang="zh-CN" sz="2800" b="1" dirty="0"/>
          </a:p>
          <a:p>
            <a:pPr>
              <a:spcAft>
                <a:spcPts val="0"/>
              </a:spcAft>
            </a:pPr>
            <a:r>
              <a:rPr lang="zh-CN" altLang="en-US" sz="2800" b="1" dirty="0"/>
              <a:t>库赛</a:t>
            </a:r>
            <a:r>
              <a:rPr lang="zh-CN" altLang="zh-CN" sz="2800" b="1" dirty="0"/>
              <a:t>拿下麦加</a:t>
            </a:r>
            <a:r>
              <a:rPr lang="zh-CN" altLang="en-US" sz="2800" b="1" dirty="0"/>
              <a:t>天房</a:t>
            </a:r>
            <a:r>
              <a:rPr lang="zh-CN" altLang="zh-CN" sz="2800" b="1" dirty="0"/>
              <a:t>的治理与六大管理权（天房钥匙，饮水，食物，议会，管战旗，指挥族人武装）</a:t>
            </a:r>
            <a:r>
              <a:rPr lang="zh-CN" altLang="en-US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这族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自称是易卜拉欣的后裔。古来希族控制着这里的水源供应，住宿，庙宇商业的支配权。穆罕默德就是出自这个族群。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8318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古赛是第一个人自称是以实玛利的后裔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有资格统治阿拉伯半岛。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古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塞年老退位，政权交两个儿子。由大个儿子阿都达阿 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Abdul-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daar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主管进天房的钥匙，管战旗，管议会；及另一个儿子阿都马拿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Abdul-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manaf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管饮水，食物。各自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家族可以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武装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自己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二儿子阿都马拿的长子，阿都哈母斯体弱，改由其兄弟哈幸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Hasim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领导。哈幸精明能干。他是穆罕默德的真祖父，在他统治时间家族很强盛，在阿拉伯很有影响力。后来娶一麦地拿妻生下一儿子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Shiaib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.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。哈幸死後职权暂交给兄弟莫达立。莫达立把哈幸的儿子从麦地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拿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带回麦加，改名为阿都莫达立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Adul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。他就是穆罕默德的祖父。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哈幸因为老年时，才生了阿都莫大立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Adul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穆罕默德的祖父，因为没有得到父亲的遮盖，掌管家族政治的力量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渐渐变弱，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只分得一份苦差事：管理水源的供应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。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0506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穆罕默德的祖父：阿都莫大立</a:t>
            </a:r>
            <a:r>
              <a:rPr lang="en-US" altLang="zh-CN" sz="2800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Abdul </a:t>
            </a:r>
            <a:r>
              <a:rPr lang="en-US" altLang="zh-CN" sz="2800" b="1" dirty="0" err="1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endParaRPr lang="zh-CN" altLang="zh-CN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阿都莫大立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Abdul </a:t>
            </a:r>
            <a:r>
              <a:rPr lang="en-US" altLang="zh-CN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motaleb</a:t>
            </a:r>
            <a:r>
              <a:rPr lang="en-US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 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穆罕默德的祖父，从祖辈承袭管理水源与供应水的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工作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，没了政治领导的地位，这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执事乃是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个粗活。后来水源减少，饮用水的要求增加，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他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需要四处找水源，工作异常的辛苦。有一次听老人家说早期市中心曾有个水源丰富说水井，后来荒废而消失了。他连同儿子一起找寻这水源，挖了几处地方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，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都找不到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水源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在哪里。</a:t>
            </a: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US" altLang="zh-CN" sz="28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有天晚上做梦梦见在克尔白附近的两座神像之间有一口活泉。起身后，立刻叫醒儿子，去梦中提示的位置哪里挖掘。在辛苦挖掘的时候，他向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神明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许了个愿：</a:t>
            </a:r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如果能在这里找到水源，将来他要生</a:t>
            </a:r>
            <a:r>
              <a:rPr lang="en-US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10</a:t>
            </a:r>
            <a:r>
              <a:rPr lang="zh-CN" altLang="zh-CN" sz="2800" b="1" dirty="0">
                <a:solidFill>
                  <a:srgbClr val="008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个儿子，会把其中一个儿子当祭物献给神，那时他还是个偶像崇拜者。</a:t>
            </a:r>
            <a:endParaRPr lang="en-MY" altLang="zh-CN" sz="2800" b="1" dirty="0">
              <a:solidFill>
                <a:srgbClr val="008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endParaRPr lang="en-MY" altLang="zh-CN" sz="2800" b="1" dirty="0">
              <a:solidFill>
                <a:srgbClr val="008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经典标宋简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最后，他果然在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附近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挖掘到水泉，据说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这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就是当年</a:t>
            </a:r>
            <a:r>
              <a:rPr lang="zh-CN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夏甲</a:t>
            </a:r>
            <a:r>
              <a:rPr lang="zh-CN" altLang="zh-CN" sz="28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经典标宋简"/>
              </a:rPr>
              <a:t>的『赞赞水泉』</a:t>
            </a:r>
            <a:r>
              <a:rPr lang="zh-CN" altLang="zh-CN" sz="2800" b="1" dirty="0">
                <a:latin typeface="Times New Roman" panose="02020603050405020304" pitchFamily="18" charset="0"/>
                <a:ea typeface="SimHei" panose="02010609060101010101" pitchFamily="49" charset="-122"/>
                <a:cs typeface="经典标宋简"/>
              </a:rPr>
              <a:t>。</a:t>
            </a:r>
            <a:endParaRPr lang="zh-CN" altLang="zh-CN" sz="28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3500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3576</Words>
  <Application>Microsoft Office PowerPoint</Application>
  <PresentationFormat>Widescreen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等线</vt:lpstr>
      <vt:lpstr>等线 Light</vt:lpstr>
      <vt:lpstr>Microsoft JhengHei</vt:lpstr>
      <vt:lpstr>SimHei</vt:lpstr>
      <vt:lpstr>SimSun</vt:lpstr>
      <vt:lpstr>Arial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27</cp:revision>
  <dcterms:created xsi:type="dcterms:W3CDTF">2017-12-27T04:52:15Z</dcterms:created>
  <dcterms:modified xsi:type="dcterms:W3CDTF">2025-02-16T14:20:28Z</dcterms:modified>
</cp:coreProperties>
</file>