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8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6" r:id="rId18"/>
    <p:sldId id="277" r:id="rId19"/>
    <p:sldId id="279" r:id="rId20"/>
    <p:sldId id="282" r:id="rId21"/>
    <p:sldId id="273" r:id="rId22"/>
    <p:sldId id="275" r:id="rId23"/>
    <p:sldId id="280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5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B4B9D-9038-40B6-AD69-D50A62CDE5F1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88D23-5A70-4B3A-8240-B1B96E3334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757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813-6842-40EE-B3D4-74B7FF51A3DD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35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C374-FDF9-43FA-BD04-438308E5D788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65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4175B-2CF9-4168-A350-0B5DE4546ED0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70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ADF2-15F5-4E71-B598-5753F246ECF3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955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5050-5905-419A-A218-F8D0960EB146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6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60EF-511B-4EE5-979C-176C1F093544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765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C353-C89A-4AA0-8CC8-F4DA1AE7E9FB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0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1711-F978-4255-B13E-13853684CE18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50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5908-18CC-4329-B6E2-3FE20052FF89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28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2CBA-43BC-4DA0-B7BD-3D8E4C542D4A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92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0C718-5E5B-4FA2-A596-4F4D6C77A6CE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487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0FDC6-EA30-4A62-AC55-5945EF13F299}" type="datetime1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C2F50-168F-43F7-A7A6-5D6FD1C2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18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.wikipedia.org/wiki/File:Allah-eser-green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3897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回信仰比较与讨论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：第二课：信安拉，信天使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本课内容</a:t>
            </a:r>
            <a:r>
              <a:rPr lang="zh-CN" altLang="en-US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探索</a:t>
            </a: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信徒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如何才能称得上说顺服上帝的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（顺服者）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认识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赖以得救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的六五三工程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信安拉，信天使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包含那些内容</a:t>
            </a:r>
            <a:endParaRPr lang="zh-CN" alt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653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76200"/>
            <a:ext cx="121158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古兰经否认神是“三位一体”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</a:t>
            </a:r>
            <a:r>
              <a:rPr lang="en-SG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SG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171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你们不要说三位。当停止谬说，这对于你们是有益的。真主是独一的主宰，赞颂真主，超绝万物，他绝无子嗣。 古兰经</a:t>
            </a:r>
            <a:r>
              <a:rPr lang="en-SG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SG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73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妄言真主确是三位中的一位的人，确已不信道了。除独一的主宰外，绝无应受崇拜的。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古兰经误认三位一体是：圣父，圣母，圣子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</a:t>
            </a:r>
            <a:r>
              <a:rPr lang="en-SG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SG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116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时，真主说：麦尔彦之子尔撒啊！你曾对众人说过这句话吗？『你们当舍真主而以我和我母亲为主宰』。他说：我赞颂你超绝万物，我不会说出我不该说的话。如果我说了，那你一定知道。你知道我心里的事，我却不知道你心里的事。你确是深知一切幽玄的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/>
              <a:t>以上的经文是说，当安拉把耶稣（尔撒）从罗马人手中救到天堂时，安拉责问耶稣一个问题：</a:t>
            </a:r>
            <a:r>
              <a:rPr lang="zh-CN" altLang="zh-CN" sz="2800" b="1" dirty="0">
                <a:solidFill>
                  <a:srgbClr val="008000"/>
                </a:solidFill>
              </a:rPr>
              <a:t>你在地上有叫人敬拜你和你母亲（玛丽亚）吗？</a:t>
            </a:r>
            <a:r>
              <a:rPr lang="zh-CN" altLang="zh-CN" sz="2800" b="1" dirty="0"/>
              <a:t>耶稣的回答说：没有。这节经文的意思是耶稣在安拉面前否认『三位一体』。看来穆罕默德误会了三位一体为『圣父，圣母，圣子』。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15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8847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古兰经教导「安拉」是善于设阴谋者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3:54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他们（不信者）如何用计谋；安拉也用计谋，而最好的设置阴谋者，就是安拉自己。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「当时，不信道的人对你计划，以便他们拘禁你，或杀害你，或驱逐你，他们用计划，真主也用计谋，真主是最善于用计谋的（古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8:30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）」。</a:t>
            </a: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「设阴谋」的亚拉伯文是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makara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；字义为：欺骗的那位；共谋者；设谋者。这字常用于负面的意思。古兰经的意思是告诉人；「安拉」最会玩设谋游戏，老练于一切欺骗的手段，是一切阴谋的创始者与共谋者。这论点，不但是回教徒相信的，也是回教神学家所公认与赞同的观点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Dr. Mahmoud M 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Ayoub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，在所着的「古兰轻与其注释」第二册；提到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makara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这字的意思是指「狡猾，不诚实」；而说「这可以是安拉的属性之一」。他引证回教学者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ar-razi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所说的「设阴谋这字的意思，其实就是一种想要制造出邪恶的欺骗行为。没有人可以设谋来欺骗上帝…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432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另一方面；古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4:87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说；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真主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----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除他以外，绝无应受崇拜的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----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在言词方面，谁比真主更诚实呢？」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「真主安拉」的言词，真的绝对诚实吗？其实，古兰经有许多例子，提及在必要时「安拉」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运用不诚实的言词，及「阴谋的手段」，来达致他想要达到的目的：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17:16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「当我要毁灭一个城镇的时候，我命令其中过安乐者服从我，使他们放荡不检；所以应受刑罚的判决。于是我毁灭他们」。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安拉叫那地的人犯罪，好刑罚他们？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（耶和华使法老的心刚硬）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8:43-44 </a:t>
            </a:r>
            <a:r>
              <a:rPr lang="zh-CN" altLang="zh-CN" sz="2800" b="1" dirty="0">
                <a:solidFill>
                  <a:srgbClr val="008000"/>
                </a:solidFill>
              </a:rPr>
              <a:t>当时真主使你在梦中看见敌人是少数的；假设他使你们看见他们是多数的，你们必定胆怯，必定为战争而争论，但真主使你们免于此。他确是全知心事的，当你们相遇的时候，他使你们眼见敌军是少数的，又使你们在他们眼里变成少数的；以便真主判决一件必行的事。万事只归真主判决。</a:t>
            </a:r>
            <a:r>
              <a:rPr lang="zh-CN" altLang="zh-CN" sz="2800" b="1" dirty="0"/>
              <a:t>经文说，「安拉」为了除去穆斯林的胆怯，而肯去打仗，安拉蒙骗了他们的心眼，甚至给相信梦境的阿拉伯人梦见敌人是少数的。又或者安拉使双方的军人，看见对方都是少数的；安拉让他们双方都受欺骗「看对方为少数」减轻心里的负担，好让「安拉」要他们去打仗的目的得以达成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851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>
                <a:solidFill>
                  <a:srgbClr val="0000CC"/>
                </a:solidFill>
              </a:rPr>
              <a:t>精灵也能受到迷惑：                                                                                                      </a:t>
            </a:r>
            <a:r>
              <a:rPr lang="zh-CN" altLang="zh-CN" sz="2700" b="1" dirty="0">
                <a:solidFill>
                  <a:srgbClr val="008000"/>
                </a:solidFill>
              </a:rPr>
              <a:t>精灵照他心所欲的来建造宫殿…我（安拉）决定所罗门死亡的时候，只有吃他手杖的蛀虫，指示精灵，</a:t>
            </a:r>
            <a:r>
              <a:rPr lang="zh-CN" altLang="en-US" sz="2700" b="1" dirty="0">
                <a:solidFill>
                  <a:srgbClr val="008000"/>
                </a:solidFill>
              </a:rPr>
              <a:t>王</a:t>
            </a:r>
            <a:r>
              <a:rPr lang="zh-CN" altLang="zh-CN" sz="2700" b="1" dirty="0">
                <a:solidFill>
                  <a:srgbClr val="008000"/>
                </a:solidFill>
              </a:rPr>
              <a:t>已经死了。当他倒下的时候，精灵们恍然大悟；假若他们能知幽玄，那么精灵未曾逗留在凌辱的刑罚中（工作）（古</a:t>
            </a:r>
            <a:r>
              <a:rPr lang="en-US" altLang="zh-CN" sz="2700" b="1" dirty="0">
                <a:solidFill>
                  <a:srgbClr val="008000"/>
                </a:solidFill>
              </a:rPr>
              <a:t>34:13-14</a:t>
            </a:r>
            <a:r>
              <a:rPr lang="zh-CN" altLang="zh-CN" sz="2700" b="1" dirty="0">
                <a:solidFill>
                  <a:srgbClr val="008000"/>
                </a:solidFill>
              </a:rPr>
              <a:t>）」</a:t>
            </a:r>
            <a:r>
              <a:rPr lang="zh-CN" altLang="zh-CN" sz="2700" b="1" dirty="0"/>
              <a:t>。</a:t>
            </a:r>
            <a:endParaRPr lang="zh-CN" altLang="zh-CN" sz="2700" dirty="0"/>
          </a:p>
          <a:p>
            <a:r>
              <a:rPr lang="zh-CN" altLang="zh-CN" sz="2700" b="1" dirty="0"/>
              <a:t>以上经文说到，所罗门能通灵，让精灵（大力士）为他干活。等所罗门死了，犹太人欺骗精灵，以所罗门的人像立在精灵工作地方。「安拉」为了让精灵继续为所罗门工作，少在犹太地迷惑人，就迷惑了精灵的眼目，不让他们了解所罗门</a:t>
            </a:r>
            <a:r>
              <a:rPr lang="zh-CN" altLang="en-US" sz="2700" b="1" dirty="0"/>
              <a:t>已经死了</a:t>
            </a:r>
            <a:r>
              <a:rPr lang="zh-CN" altLang="zh-CN" sz="2700" b="1" dirty="0"/>
              <a:t>，好让精灵继续受骗，免得他们停止建殿的工作，直到手杖被虫子蛀朽，人像倒下为止。</a:t>
            </a:r>
            <a:endParaRPr lang="en-MY" altLang="zh-CN" sz="2700" b="1" dirty="0"/>
          </a:p>
          <a:p>
            <a:endParaRPr lang="en-US" altLang="zh-CN" sz="2700" b="1" dirty="0"/>
          </a:p>
          <a:p>
            <a:pPr>
              <a:spcAft>
                <a:spcPts val="0"/>
              </a:spcAft>
            </a:pPr>
            <a:r>
              <a:rPr lang="zh-CN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9:51</a:t>
            </a:r>
            <a:r>
              <a:rPr lang="zh-CN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说：我们（信徒）只遇见真主安拉，所命定的成功与失败；他是我们的保佑者；叫信徒们只信赖真主吧</a:t>
            </a:r>
            <a:r>
              <a:rPr lang="en-US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!   </a:t>
            </a:r>
            <a:r>
              <a:rPr lang="zh-CN" altLang="zh-CN" sz="27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这里说，信徒当来信赖安拉；</a:t>
            </a:r>
            <a:r>
              <a:rPr lang="zh-CN" altLang="en-US" sz="27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sz="27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他会为信徒</a:t>
            </a:r>
            <a:r>
              <a:rPr lang="zh-CN" altLang="en-US" sz="27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计划和</a:t>
            </a:r>
            <a:r>
              <a:rPr lang="zh-CN" altLang="zh-CN" sz="27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命定一切。</a:t>
            </a:r>
            <a:r>
              <a:rPr lang="zh-CN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14:4</a:t>
            </a:r>
            <a:r>
              <a:rPr lang="zh-CN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7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却说：</a:t>
            </a:r>
            <a:r>
              <a:rPr lang="zh-CN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真主安拉使他所意欲者误入迷途，使他所意欲者遵循正道。他确是强大的，确是至荣耀的」</a:t>
            </a:r>
            <a:r>
              <a:rPr lang="zh-CN" altLang="en-US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4:88</a:t>
            </a:r>
            <a:r>
              <a:rPr lang="zh-CN" altLang="zh-CN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真主使谁迷误，你绝不能替谁发现一条归正的道路</a:t>
            </a:r>
            <a:r>
              <a:rPr lang="zh-CN" altLang="en-US" sz="27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en-US" sz="27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这里说阿拉可以误导他所不喜欢的人，让那人不知道自己被迷误</a:t>
            </a:r>
            <a:endParaRPr lang="zh-CN" altLang="zh-CN" sz="2700" dirty="0">
              <a:solidFill>
                <a:srgbClr val="0000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242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0"/>
            <a:ext cx="12192001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11:119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我（安拉）誓必以人类和精灵一起充满火狱。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经文说，安拉是位按他喜好，使人走正路，走歪路的神。如果安拉使一个人迷误，那人就没有悔改的路了。安拉不但引他不喜欢的人入迷途，安拉也誓必以人类与精灵（邪灵）来充满地狱。当安拉不喜欢某个城的时候，他会诱导他们犯罪，进而审判，消灭他们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17:16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）。阿布胡来拉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Abu Huraira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宣称安拉的使徒（穆氏）曾如此说过：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「人所耽迷及所犯的淫乱罪，实在是安拉所定的；而这使到他一定会去犯（没法逃避）」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伊斯兰的神学家，明显的肯定，接受，也教导「安拉」善于使用谋略，欺骗，设谋，误导。最后这样的论点被穆斯林学者说成：为一个好的目的说谎是可以的</a:t>
            </a:r>
            <a:r>
              <a:rPr lang="en-MY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…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en-US" sz="28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终极目标核准手段的合法性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en-US" sz="28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不管黑猫白猫，能抓老鼠的就是好猫</a:t>
            </a:r>
            <a:endParaRPr lang="en-US" altLang="zh-CN" sz="2800" b="1" dirty="0">
              <a:solidFill>
                <a:srgbClr val="0000CC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伊斯兰发明了某个特殊的神学论点：</a:t>
            </a:r>
            <a:r>
              <a:rPr lang="en-US" altLang="zh-CN" sz="2800" b="1" dirty="0" err="1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Taqiyah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教义。终极目标核准了手段的合法性。只要终极目标是好的，让穆斯林成功，让伊斯兰的目的可以达成，在这个前提下，包挂负面的所有手段都可以采用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…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。这位「安拉」，有否可能等同于亚伯拉罕与摩西所信奉的耶和华上帝呢？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955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信天使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天使的使命是执行安拉的命令，他们是安拉用光来创造的活物，能以光速在空间行走（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70:4).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样子像人类，但没像人类那样完美自由。天使无男女性别之分，也不是安拉的儿女。他们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完全无误的执行责任。他们能看见人类，而人类在他们自隐时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看不见他们。他们没有作恶的欲望，没有两性的念头。天使被要求给阿当鞠躬时，他们顺服神，乐意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差遣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服侍人类，结果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没有堕落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天使的自述：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19:64 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我们唯奉你的主的命令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而随时降临在我们面前的，在我们后面的，以及在我们前后之间的，他都知道。你的主是不忘记的。。</a:t>
            </a: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天使乃是服役的灵，奉神的差遣去执行神的旨意。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553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伊斯兰认为宇宙由两个范畴组成；人的世界和神的世界。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灵界共有三种活物；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</a:t>
            </a:r>
            <a:r>
              <a:rPr lang="en-US" altLang="zh-CN" sz="2800" b="1" dirty="0" err="1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malaikat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2)</a:t>
            </a:r>
            <a:r>
              <a:rPr lang="en-US" altLang="zh-CN" sz="2800" b="1" dirty="0" err="1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jiN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精灵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; 3)SATAN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撒旦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天使是安拉用光所造出来的活物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他们是执行安拉各种命令的无性别，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无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老幼的受造物。他们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完全能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遵照安拉的旨意行动。天使只服从真主的差遣，他们不会服从人类，也干扰人的生活。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由于古兰经提到精灵可以被利用（古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46:29-31;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9:26,40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；古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72:1-14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民间宗教的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认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，他们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可以求精灵来帮助。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由于穆斯林对精灵，有这些困扰的认知，就给魔鬼留了地步。魔鬼会利用他们通灵时，迷惑，攻击，占据他们的身体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甚至说：有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些精灵比较好，还可以引导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们归回真主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而成为穆斯林精灵。有的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精灵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则非常堕落，沦落成为鬼魔。穆斯林常要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奉真主之名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赶出精灵；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目的是要破除邪灵的作为。他们认为精灵是使人受咒，受害，受病。恶灵在旁晚，特别活动。所以初夜时，穆斯林都会叫小孩进房子来。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095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-95875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伊斯兰对精灵与魔鬼的看法：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世上有众多的精灵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JIN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，他们的暴躁与妄自尊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的个性，使他们级容易陷入邪道。有些好一些的精灵居住天外，安分守己，不骚扰人类。也有很多接近人类。对人不怀好意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大多数违背主命的精灵，脾气恶劣，被安拉降为鬼魔。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而最堕落的精灵如同恶灵也叫撒旦。它们要伤人的身体。</a:t>
            </a: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伊斯兰相信每个人身上都带有个恶魔（古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2:14)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据说每个小孩出世都会哭死因为被鬼魔戳了一下。表明鬼魔能接触到他。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众撒旦的「魔鬼头」称为『易卜劣斯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Iblis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』，随从它的精灵之数目多得惊人，人间一切的恶事都与它们有关。它们先于人类来到世界的活物。活跃在幽灵世界，能感知与看见人事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精灵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不如天使的快速。它们有欲望，有生死，有嗜好，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大部分都会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悖逆安拉的意旨。它们被许可成为人类的「试探者」。它将错误归咎安拉：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你使我迷误，我必在你的道上待侯他们，你会发觉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人类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大半是不会感谢的（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7:16-17)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402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鬼魔与精灵的命运：被命定灭亡，多数知道</a:t>
            </a:r>
            <a:r>
              <a:rPr lang="zh-CN" altLang="en-US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错</a:t>
            </a: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也不悔改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6:128 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（安拉）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把他们完全集合之日将说：精灵的群众啊！你们确已诱惑许多人了。这些人中的党羽将说：我们的主啊！我们已互相利用，而达到你所为我们预定的期限了！他说：「火狱是你们的归宿，你们将永居其中，除非真主意欲的时候。」你的主确是至睿的，确是全知的。 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6:130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「精灵和人类的群众啊！难道你们同族中的使者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没有来对你们叙述我的迹象，并警告你们将有今日的会见吗？」他们说：「我们已招认了。」尘世的生活欺骗了他们，他将招认自己原是不信道的。 </a:t>
            </a: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72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11-15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　我们中有善良的，有次于善良的，我们是分为许多派别的。我们相信，我们在大地上，绝不能使真主无奈，也绝不能逃避真主的谴责。当我们听见正道的时候，我们已信仰它。谁信仰主，谁不怕克扣，也不怕受辱。我们中有顺服的，有乖张的。凡顺服的，都是有志于正道的。至于乖张的，将作火狱的燃料。」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482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662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默罕默德批评那些通灵的事件</a:t>
            </a:r>
            <a:endParaRPr kumimoji="0" lang="en-MY" altLang="zh-CN" sz="3000" b="1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000" b="1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穆氏说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endParaRPr kumimoji="0" lang="zh-CN" alt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算命先生的话，若有一分真实，那是加上了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99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个谎言的混合：布哈里　　　　　　　　　　　　　　　　</a:t>
            </a:r>
            <a:endParaRPr kumimoji="0" lang="en-US" altLang="zh-CN" sz="3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精灵窥听天使之言，授之方士之耳，他们像鸡叫一样，乱说一通，胡言乱语，谎话连篇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.                                     </a:t>
            </a:r>
            <a:endParaRPr kumimoji="0" lang="en-US" altLang="zh-CN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向算命先生问卦一次，安拉四十天不接受他的祈祷。（布哈里）</a:t>
            </a:r>
            <a:endParaRPr kumimoji="0" lang="zh-CN" alt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000" b="1" i="0" u="none" strike="noStrike" cap="none" normalizeH="0" baseline="0" dirty="0">
              <a:ln>
                <a:noFill/>
              </a:ln>
              <a:solidFill>
                <a:srgbClr val="0066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安拉告诫信道者说：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5:90-91 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信道的人们啊，饮酒，赌博，拜像，求卜，只是一种秽行，只是魔鬼的作为，故当远离，以便你们成功（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593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76200"/>
            <a:ext cx="12192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穆斯林的信仰工程：</a:t>
            </a:r>
            <a:endParaRPr lang="zh-CN" altLang="zh-CN" sz="2800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穆斯林的六大信仰：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信安拉，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信天使，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信真经，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信先知使徒，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信前定，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信末日。有些穆斯林学者定位伊斯兰信仰为五大信仰，五大信仰则是忽略了『信前定』。不论是『五大信仰』；还是『六大信仰』都是正确的说法。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5/6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大信仰，等于是他们的基要信仰。</a:t>
            </a: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穆斯林的五大功修：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念清真言，履行拜功，交纳天课，斋戒，朝觐， </a:t>
            </a: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穆斯林的三项义务：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宣教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TAWAH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，圣战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JIHAD,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行善止恶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solidFill>
                <a:srgbClr val="008000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伊斯兰的六五三工程，</a:t>
            </a:r>
            <a:r>
              <a:rPr lang="zh-CN" altLang="zh-CN" sz="2800" b="1" dirty="0"/>
              <a:t>可说是概括了伊斯兰信仰</a:t>
            </a:r>
            <a:r>
              <a:rPr lang="zh-CN" altLang="en-US" sz="2800" b="1" dirty="0"/>
              <a:t>与宗教操行</a:t>
            </a:r>
            <a:r>
              <a:rPr lang="zh-CN" altLang="zh-CN" sz="2800" b="1" dirty="0"/>
              <a:t>的总纲：如此便</a:t>
            </a:r>
            <a:r>
              <a:rPr lang="zh-CN" altLang="en-US" sz="2800" b="1" dirty="0"/>
              <a:t>认为是</a:t>
            </a:r>
            <a:r>
              <a:rPr lang="zh-CN" altLang="zh-CN" sz="2800" b="1" dirty="0"/>
              <a:t>达到了『内心诚信，口舌见证，行为也付诸行动』。这就构成穆斯林优秀的三大品格。穆斯林必须亲自以伊斯兰信仰</a:t>
            </a:r>
            <a:r>
              <a:rPr lang="zh-CN" altLang="en-US" sz="2800" b="1" dirty="0"/>
              <a:t>的操行，来讨神的喜悦。累积功德。伊斯兰认为</a:t>
            </a:r>
            <a:r>
              <a:rPr lang="zh-CN" altLang="zh-CN" sz="2800" b="1" dirty="0"/>
              <a:t>人无需中保，没人能替代你行善，说情，免除罪过（</a:t>
            </a:r>
            <a:r>
              <a:rPr lang="zh-CN" altLang="en-US" sz="2800" b="1" dirty="0"/>
              <a:t>古</a:t>
            </a:r>
            <a:r>
              <a:rPr lang="en-US" altLang="zh-CN" sz="2800" b="1" dirty="0"/>
              <a:t>2:210)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082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63A4A3-CC13-A418-3EDE-A08260AE6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A1041A-24FC-E607-DA74-088054838F45}"/>
              </a:ext>
            </a:extLst>
          </p:cNvPr>
          <p:cNvSpPr txBox="1"/>
          <p:nvPr/>
        </p:nvSpPr>
        <p:spPr>
          <a:xfrm>
            <a:off x="0" y="1"/>
            <a:ext cx="1227749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魔鬼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Iblis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成功的诱惑了亚当夏娃，使他们被赶出天园。除了被贬入自食其力，他们也意识到罪恶与羞愧感。安拉则告诫他们的后裔说：亚当的子孙绝不要让恶魔考验你们（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7:27).</a:t>
            </a:r>
            <a:r>
              <a:rPr lang="en-US" altLang="zh-CN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iblis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蓄谋害人，安拉则差遣先知教化众生，光明与黑暗，成了一场长期的斗争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安拉所赐给人冷静的智慧，理智，能辨别撒旦的欺骗，克服人性卑劣的一面，抵制撒旦的诱惑。</a:t>
            </a:r>
            <a:endParaRPr lang="en-MY" altLang="zh-CN" sz="30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30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家中出现不寻常怪事，都可能与这些精灵有关。遇见这些事可以用古</a:t>
            </a:r>
            <a:r>
              <a:rPr lang="en-US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113-114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求助安拉的护卫。有些精灵曾听到穆罕默德的古兰经内容，而归信真道，成了穆斯林</a:t>
            </a:r>
            <a:r>
              <a:rPr lang="en-US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(72:1-15; 46:29-31). 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这些悔改的精灵，可以再次的领受天园的祝福。</a:t>
            </a:r>
            <a:endParaRPr lang="en-US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5544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伊斯兰提及的天使类别：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报喜讯的加百列天使长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JIBRAIL,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历代民族先知的启示，都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由这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天使降示的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zh-CN" altLang="en-US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粮食的米加勒天使长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MIKAIL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，确保地上的粮食供应足够的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天使长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。除非是出于上帝的审判。在圣经里，他是守护以色列的天使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末日吹号的伊斯拉非天使长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ISRAFIL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天使吹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毁灭性，以及死人复活的号角，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他也是掌管风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雨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雷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电的天使。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伊子拉衣天使长</a:t>
            </a:r>
            <a:r>
              <a:rPr lang="en-US" altLang="zh-CN" sz="2800" b="1" dirty="0" err="1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lzrail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他就是死神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，褫夺人生命，接收人灵魂的天使，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管理乐园的力挽天使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RIDZWAN,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包括所有的植物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 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天使拉吉</a:t>
            </a:r>
            <a:r>
              <a:rPr lang="en-US" altLang="zh-CN" sz="2800" b="1" dirty="0" err="1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raqid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天使阿弟</a:t>
            </a:r>
            <a:r>
              <a:rPr lang="en-US" altLang="zh-CN" sz="2800" b="1" dirty="0" err="1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atid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是专记录人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活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在世时所有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恶的天使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。站在人右边记录好事的，是拉吉天使，站左边记录坏事的，是天使阿弟。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solidFill>
                  <a:srgbClr val="008000"/>
                </a:solidFill>
              </a:rPr>
              <a:t>8</a:t>
            </a:r>
            <a:r>
              <a:rPr lang="zh-CN" altLang="zh-CN" sz="2800" b="1" dirty="0">
                <a:solidFill>
                  <a:srgbClr val="008000"/>
                </a:solidFill>
              </a:rPr>
              <a:t>　天使马力</a:t>
            </a:r>
            <a:r>
              <a:rPr lang="en-US" altLang="zh-CN" sz="2800" b="1" dirty="0" err="1">
                <a:solidFill>
                  <a:srgbClr val="008000"/>
                </a:solidFill>
              </a:rPr>
              <a:t>malik</a:t>
            </a:r>
            <a:r>
              <a:rPr lang="zh-CN" altLang="zh-CN" sz="2800" b="1" dirty="0">
                <a:solidFill>
                  <a:srgbClr val="008000"/>
                </a:solidFill>
              </a:rPr>
              <a:t>，</a:t>
            </a:r>
            <a:r>
              <a:rPr lang="zh-CN" altLang="zh-CN" sz="2800" b="1" dirty="0"/>
              <a:t>这是专管地狱的天使，他有</a:t>
            </a:r>
            <a:r>
              <a:rPr lang="en-US" altLang="zh-CN" sz="2800" b="1" dirty="0"/>
              <a:t> 19</a:t>
            </a:r>
            <a:r>
              <a:rPr lang="zh-CN" altLang="zh-CN" sz="2800" b="1" dirty="0"/>
              <a:t>个部下来统管整个地狱。</a:t>
            </a:r>
            <a:endParaRPr lang="zh-CN" altLang="zh-CN" sz="2800" dirty="0"/>
          </a:p>
          <a:p>
            <a:r>
              <a:rPr lang="en-US" altLang="zh-CN" sz="2800" b="1" dirty="0">
                <a:solidFill>
                  <a:srgbClr val="008000"/>
                </a:solidFill>
              </a:rPr>
              <a:t>9</a:t>
            </a:r>
            <a:r>
              <a:rPr lang="zh-CN" altLang="zh-CN" sz="2800" b="1" dirty="0">
                <a:solidFill>
                  <a:srgbClr val="008000"/>
                </a:solidFill>
              </a:rPr>
              <a:t>　蒙加</a:t>
            </a:r>
            <a:r>
              <a:rPr lang="en-US" altLang="zh-CN" sz="2800" b="1" dirty="0" err="1">
                <a:solidFill>
                  <a:srgbClr val="008000"/>
                </a:solidFill>
              </a:rPr>
              <a:t>munkar</a:t>
            </a:r>
            <a:r>
              <a:rPr lang="zh-CN" altLang="zh-CN" sz="2800" b="1" dirty="0">
                <a:solidFill>
                  <a:srgbClr val="008000"/>
                </a:solidFill>
              </a:rPr>
              <a:t>，</a:t>
            </a:r>
            <a:r>
              <a:rPr lang="en-US" altLang="zh-CN" sz="2800" b="1" dirty="0">
                <a:solidFill>
                  <a:srgbClr val="008000"/>
                </a:solidFill>
              </a:rPr>
              <a:t>10</a:t>
            </a:r>
            <a:r>
              <a:rPr lang="zh-CN" altLang="zh-CN" sz="2800" b="1" dirty="0">
                <a:solidFill>
                  <a:srgbClr val="008000"/>
                </a:solidFill>
              </a:rPr>
              <a:t>拿几</a:t>
            </a:r>
            <a:r>
              <a:rPr lang="en-US" altLang="zh-CN" sz="2800" b="1" dirty="0" err="1">
                <a:solidFill>
                  <a:srgbClr val="008000"/>
                </a:solidFill>
              </a:rPr>
              <a:t>nakir</a:t>
            </a:r>
            <a:r>
              <a:rPr lang="zh-CN" altLang="zh-CN" sz="2800" b="1" dirty="0">
                <a:solidFill>
                  <a:srgbClr val="008000"/>
                </a:solidFill>
              </a:rPr>
              <a:t>：</a:t>
            </a:r>
            <a:r>
              <a:rPr lang="zh-CN" altLang="zh-CN" sz="2800" b="1" dirty="0"/>
              <a:t>这两位黑脸黑口天使</a:t>
            </a:r>
            <a:r>
              <a:rPr lang="zh-CN" altLang="en-US" sz="2800" b="1" dirty="0"/>
              <a:t>。</a:t>
            </a:r>
            <a:r>
              <a:rPr lang="zh-CN" altLang="zh-CN" sz="2800" b="1" dirty="0"/>
              <a:t>是专到坟地查问刚死的人「谁是你的主？你的先知？你信奉什么教？</a:t>
            </a:r>
            <a:r>
              <a:rPr lang="zh-CN" altLang="en-US" sz="2800" b="1" dirty="0"/>
              <a:t>他看过亡魂的生命册，要决定这亡魂在阴间有安息还是没有安息。接着就开始按好事，或者坏事审问</a:t>
            </a:r>
            <a:r>
              <a:rPr lang="zh-CN" altLang="zh-CN" sz="2800" b="1" dirty="0"/>
              <a:t>，</a:t>
            </a:r>
            <a:r>
              <a:rPr lang="zh-CN" altLang="en-US" sz="2800" b="1" dirty="0"/>
              <a:t>不老实回答的，</a:t>
            </a:r>
            <a:r>
              <a:rPr lang="zh-CN" altLang="zh-CN" sz="2800" b="1" dirty="0"/>
              <a:t>就会被</a:t>
            </a:r>
            <a:r>
              <a:rPr lang="zh-CN" altLang="en-US" sz="2800" b="1" dirty="0"/>
              <a:t>打，被逼供</a:t>
            </a:r>
            <a:r>
              <a:rPr lang="zh-CN" altLang="zh-CN" sz="2800" b="1" dirty="0"/>
              <a:t>。狗与牛夜间哭跳是因为听见这些</a:t>
            </a:r>
            <a:r>
              <a:rPr lang="zh-CN" altLang="en-US" sz="2800" b="1" dirty="0"/>
              <a:t>哀嚎</a:t>
            </a:r>
            <a:r>
              <a:rPr lang="zh-CN" altLang="zh-CN" sz="2800" b="1" dirty="0"/>
              <a:t>。</a:t>
            </a:r>
            <a:endParaRPr lang="zh-CN" altLang="zh-CN" sz="2800" dirty="0"/>
          </a:p>
          <a:p>
            <a:r>
              <a:rPr lang="en-US" altLang="zh-CN" sz="2800" b="1" dirty="0">
                <a:solidFill>
                  <a:srgbClr val="008000"/>
                </a:solidFill>
              </a:rPr>
              <a:t>11</a:t>
            </a:r>
            <a:r>
              <a:rPr lang="zh-CN" altLang="zh-CN" sz="2800" b="1" dirty="0">
                <a:solidFill>
                  <a:srgbClr val="008000"/>
                </a:solidFill>
              </a:rPr>
              <a:t>赞美天使</a:t>
            </a:r>
            <a:r>
              <a:rPr lang="en-US" altLang="zh-CN" sz="2800" b="1" dirty="0" err="1">
                <a:solidFill>
                  <a:srgbClr val="008000"/>
                </a:solidFill>
              </a:rPr>
              <a:t>seraphians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622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1"/>
            <a:ext cx="12192000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9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12 </a:t>
            </a:r>
            <a:r>
              <a:rPr lang="zh-CN" altLang="en-US" sz="29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天使</a:t>
            </a:r>
            <a:r>
              <a:rPr lang="zh-CN" altLang="zh-CN" sz="29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马立克</a:t>
            </a:r>
            <a:r>
              <a:rPr lang="zh-CN" altLang="en-US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：他带领</a:t>
            </a:r>
            <a:r>
              <a:rPr lang="en-US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19</a:t>
            </a:r>
            <a:r>
              <a:rPr lang="zh-CN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位天使监管</a:t>
            </a:r>
            <a:r>
              <a:rPr lang="zh-CN" altLang="en-US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地狱</a:t>
            </a:r>
            <a:r>
              <a:rPr lang="zh-CN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，会对作恶的人说：</a:t>
            </a:r>
            <a:r>
              <a:rPr lang="zh-CN" altLang="zh-CN" sz="29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难道你们族中的使者没有对你们宣读你们的主的迹像，并警告你们有今日的相会吗</a:t>
            </a:r>
            <a:r>
              <a:rPr lang="en-US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?      </a:t>
            </a:r>
            <a:r>
              <a:rPr lang="zh-CN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并对他们百般折磨，让他知道罪有应得</a:t>
            </a:r>
            <a:r>
              <a:rPr lang="en-US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(74:30-31)</a:t>
            </a:r>
            <a:endParaRPr lang="zh-CN" altLang="zh-CN" sz="29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9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CN" altLang="en-US" sz="2900" b="1" kern="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有些</a:t>
            </a:r>
            <a:r>
              <a:rPr lang="zh-CN" altLang="zh-CN" sz="2900" b="1" kern="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天使遵从主的命令，监督每个人的善恶行为，疏导人心，化解恐惧和思虑，使人心平稳。敬畏真主的人因着纯正的信仰，而获得天使的护卫。</a:t>
            </a:r>
            <a:endParaRPr lang="en-US" altLang="zh-CN" sz="2900" b="1" kern="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endParaRPr lang="en-US" altLang="zh-CN" sz="2900" b="1" kern="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CN" altLang="zh-CN" sz="2900" b="1" kern="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反之，作恶者却被天使施于恐惧</a:t>
            </a:r>
            <a:r>
              <a:rPr lang="zh-CN" altLang="en-US" sz="2900" b="1" kern="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与</a:t>
            </a:r>
            <a:r>
              <a:rPr lang="zh-CN" altLang="zh-CN" sz="2900" b="1" kern="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压力。天使不会干预打扰人类的生活或是与人产生对立比较，抢夺</a:t>
            </a:r>
            <a:r>
              <a:rPr lang="zh-CN" altLang="en-US" sz="2900" b="1" kern="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人类的</a:t>
            </a:r>
            <a:r>
              <a:rPr lang="zh-CN" altLang="zh-CN" sz="2900" b="1" kern="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什么利益，或者支配什么荣誉</a:t>
            </a:r>
            <a:endParaRPr lang="en-US" altLang="zh-CN" sz="2900" b="1" kern="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endParaRPr lang="en-US" altLang="zh-CN" sz="2900" b="1" kern="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有些天使遵照安拉的的意旨，调节大自然的变化，包括降下天灾来审判人类。有些天使则是义人的守护者（</a:t>
            </a:r>
            <a:r>
              <a:rPr lang="en-US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35:1; 79:1-5; 8:9). </a:t>
            </a:r>
          </a:p>
          <a:p>
            <a:endParaRPr lang="en-US" altLang="zh-CN" sz="29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CN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天堂有七道门关，都有天使守护，并向进出的人致以平安的问候。</a:t>
            </a:r>
            <a:r>
              <a:rPr lang="zh-CN" altLang="en-US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将来的地狱也有</a:t>
            </a:r>
            <a:r>
              <a:rPr lang="en-US" altLang="zh-CN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7</a:t>
            </a:r>
            <a:r>
              <a:rPr lang="zh-CN" altLang="en-US" sz="29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层，每一层都有天使把关，不让亡魂逃脱地狱的刑罚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79432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2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200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结论：</a:t>
            </a:r>
            <a:r>
              <a:rPr lang="en-US" altLang="zh-CN" sz="3200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 </a:t>
            </a:r>
            <a:r>
              <a:rPr lang="zh-CN" altLang="en-US" sz="3200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伊斯兰与基督教的宗教比较与思考</a:t>
            </a:r>
            <a:endParaRPr lang="en-MY" altLang="zh-CN" sz="3200" b="1" dirty="0">
              <a:solidFill>
                <a:srgbClr val="000099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3200" b="1" dirty="0">
              <a:solidFill>
                <a:srgbClr val="000099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1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）伊斯兰的真主乃创造者的概念，安拉属性与圣经的耶和华神观的属性相当一致，请问伊斯兰的上帝与基督教的上帝是同一位吗？有哪些异同？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2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）在宣教的对话中，我们要如何处理两者的神观，能否使用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ALLAH</a:t>
            </a:r>
            <a:r>
              <a:rPr lang="zh-CN" altLang="en-US" sz="3200" b="1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这个名字，为福音传讲是接纳这名字还是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排斥？</a:t>
            </a:r>
            <a:endParaRPr lang="zh-CN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US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3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）你对伊斯兰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的信仰是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『否认父与子』的，是敌基督的，有什么感想与见解？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4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）伊斯兰对天使的论述，符合圣经的立场吗？</a:t>
            </a:r>
            <a:endParaRPr lang="zh-CN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570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000099"/>
                </a:solidFill>
              </a:rPr>
              <a:t>1.</a:t>
            </a:r>
            <a:r>
              <a:rPr lang="zh-CN" altLang="zh-CN" sz="2800" b="1" dirty="0">
                <a:solidFill>
                  <a:srgbClr val="000099"/>
                </a:solidFill>
              </a:rPr>
              <a:t>伊斯兰的基本信仰</a:t>
            </a:r>
            <a:r>
              <a:rPr lang="en-US" altLang="zh-CN" sz="2800" b="1" dirty="0">
                <a:solidFill>
                  <a:srgbClr val="000099"/>
                </a:solidFill>
              </a:rPr>
              <a:t> </a:t>
            </a:r>
            <a:r>
              <a:rPr lang="en-US" altLang="zh-CN" sz="2800" b="1" dirty="0" err="1">
                <a:solidFill>
                  <a:srgbClr val="000099"/>
                </a:solidFill>
              </a:rPr>
              <a:t>aIkaida</a:t>
            </a:r>
            <a:r>
              <a:rPr lang="en-US" altLang="zh-CN" sz="2800" b="1" dirty="0">
                <a:solidFill>
                  <a:srgbClr val="000099"/>
                </a:solidFill>
              </a:rPr>
              <a:t> </a:t>
            </a:r>
            <a:r>
              <a:rPr lang="zh-CN" altLang="zh-CN" sz="2800" b="1" dirty="0">
                <a:solidFill>
                  <a:srgbClr val="000099"/>
                </a:solidFill>
              </a:rPr>
              <a:t>：</a:t>
            </a:r>
            <a:endParaRPr lang="zh-CN" altLang="zh-CN" sz="2800" dirty="0">
              <a:solidFill>
                <a:srgbClr val="000099"/>
              </a:solidFill>
            </a:endParaRPr>
          </a:p>
          <a:p>
            <a:r>
              <a:rPr lang="en-US" altLang="zh-CN" sz="2800" b="1" dirty="0">
                <a:solidFill>
                  <a:srgbClr val="008000"/>
                </a:solidFill>
              </a:rPr>
              <a:t> </a:t>
            </a:r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4:136</a:t>
            </a:r>
            <a:r>
              <a:rPr lang="zh-CN" altLang="zh-CN" sz="2800" b="1" dirty="0">
                <a:solidFill>
                  <a:srgbClr val="008000"/>
                </a:solidFill>
              </a:rPr>
              <a:t>「 众归信的人哪！你们当</a:t>
            </a:r>
            <a:r>
              <a:rPr lang="zh-CN" altLang="zh-CN" sz="2800" b="1" dirty="0">
                <a:solidFill>
                  <a:srgbClr val="FF0000"/>
                </a:solidFill>
              </a:rPr>
              <a:t>信阿拉</a:t>
            </a:r>
            <a:r>
              <a:rPr lang="zh-CN" altLang="zh-CN" sz="2800" b="1" dirty="0">
                <a:solidFill>
                  <a:srgbClr val="008000"/>
                </a:solidFill>
              </a:rPr>
              <a:t>与他的</a:t>
            </a:r>
            <a:r>
              <a:rPr lang="zh-CN" altLang="zh-CN" sz="2800" b="1" dirty="0">
                <a:solidFill>
                  <a:srgbClr val="FF0000"/>
                </a:solidFill>
              </a:rPr>
              <a:t>使者</a:t>
            </a:r>
            <a:r>
              <a:rPr lang="zh-CN" altLang="zh-CN" sz="2800" b="1" dirty="0">
                <a:solidFill>
                  <a:srgbClr val="008000"/>
                </a:solidFill>
              </a:rPr>
              <a:t>，和降于他使者的</a:t>
            </a:r>
            <a:r>
              <a:rPr lang="zh-CN" altLang="zh-CN" sz="2800" b="1" dirty="0">
                <a:solidFill>
                  <a:srgbClr val="FF0000"/>
                </a:solidFill>
              </a:rPr>
              <a:t>经典</a:t>
            </a:r>
            <a:r>
              <a:rPr lang="zh-CN" altLang="zh-CN" sz="2800" b="1" dirty="0">
                <a:solidFill>
                  <a:srgbClr val="008000"/>
                </a:solidFill>
              </a:rPr>
              <a:t>和先前所降的经典；不信阿拉和他的</a:t>
            </a:r>
            <a:r>
              <a:rPr lang="zh-CN" altLang="zh-CN" sz="2800" b="1" dirty="0">
                <a:solidFill>
                  <a:srgbClr val="FF0000"/>
                </a:solidFill>
              </a:rPr>
              <a:t>天使</a:t>
            </a:r>
            <a:r>
              <a:rPr lang="zh-CN" altLang="zh-CN" sz="2800" b="1" dirty="0">
                <a:solidFill>
                  <a:srgbClr val="008000"/>
                </a:solidFill>
              </a:rPr>
              <a:t>及他的各种经典，及他的使徒与</a:t>
            </a:r>
            <a:r>
              <a:rPr lang="zh-CN" altLang="zh-CN" sz="2800" b="1" dirty="0">
                <a:solidFill>
                  <a:srgbClr val="FF0000"/>
                </a:solidFill>
              </a:rPr>
              <a:t>末日</a:t>
            </a:r>
            <a:r>
              <a:rPr lang="zh-CN" altLang="zh-CN" sz="2800" b="1" dirty="0">
                <a:solidFill>
                  <a:srgbClr val="008000"/>
                </a:solidFill>
              </a:rPr>
              <a:t>的人，他确实是深深的被迷误了」。</a:t>
            </a:r>
            <a:endParaRPr lang="en-MY" altLang="zh-CN" sz="2800" b="1" dirty="0">
              <a:solidFill>
                <a:srgbClr val="008000"/>
              </a:solidFill>
            </a:endParaRPr>
          </a:p>
          <a:p>
            <a:endParaRPr lang="zh-CN" altLang="zh-CN" sz="2800" dirty="0">
              <a:solidFill>
                <a:srgbClr val="008000"/>
              </a:solidFill>
            </a:endParaRPr>
          </a:p>
          <a:p>
            <a:r>
              <a:rPr lang="zh-CN" altLang="zh-CN" sz="2800" b="1" dirty="0"/>
              <a:t>这节经文提出</a:t>
            </a:r>
            <a:r>
              <a:rPr lang="zh-CN" altLang="en-US" sz="2800" b="1" dirty="0"/>
              <a:t>伊斯兰的</a:t>
            </a:r>
            <a:r>
              <a:rPr lang="en-US" altLang="zh-CN" sz="2800" b="1" dirty="0"/>
              <a:t>5</a:t>
            </a:r>
            <a:r>
              <a:rPr lang="zh-CN" altLang="zh-CN" sz="2800" b="1" dirty="0"/>
              <a:t>大信仰：</a:t>
            </a:r>
            <a:r>
              <a:rPr lang="zh-CN" altLang="zh-CN" sz="2800" b="1" dirty="0">
                <a:solidFill>
                  <a:srgbClr val="FF0000"/>
                </a:solidFill>
              </a:rPr>
              <a:t>信真主，信先知使徒；信经典；信天使；信末日。</a:t>
            </a:r>
            <a:r>
              <a:rPr lang="zh-CN" altLang="zh-CN" sz="2800" b="1" dirty="0"/>
              <a:t>这里忽略了</a:t>
            </a:r>
            <a:r>
              <a:rPr lang="zh-CN" altLang="zh-CN" sz="2800" b="1" dirty="0">
                <a:solidFill>
                  <a:srgbClr val="FF0000"/>
                </a:solidFill>
              </a:rPr>
              <a:t>『信前定』</a:t>
            </a:r>
            <a:r>
              <a:rPr lang="zh-CN" altLang="zh-CN" sz="2800" b="1" dirty="0"/>
              <a:t>。因此，</a:t>
            </a:r>
            <a:r>
              <a:rPr lang="zh-CN" altLang="en-US" sz="2800" b="1" dirty="0"/>
              <a:t>才会</a:t>
            </a:r>
            <a:r>
              <a:rPr lang="zh-CN" altLang="zh-CN" sz="2800" b="1" dirty="0"/>
              <a:t>有学者说伊斯兰共有</a:t>
            </a:r>
            <a:r>
              <a:rPr lang="en-US" altLang="zh-CN" sz="2800" b="1" dirty="0"/>
              <a:t>5</a:t>
            </a:r>
            <a:r>
              <a:rPr lang="zh-CN" altLang="zh-CN" sz="2800" b="1" dirty="0"/>
              <a:t>个基要信仰。</a:t>
            </a:r>
            <a:endParaRPr lang="zh-CN" altLang="zh-CN" sz="2800" dirty="0"/>
          </a:p>
          <a:p>
            <a:r>
              <a:rPr lang="en-US" altLang="zh-CN" sz="2800" b="1" dirty="0"/>
              <a:t> </a:t>
            </a:r>
            <a:endParaRPr lang="zh-CN" altLang="zh-CN" sz="2800" dirty="0"/>
          </a:p>
          <a:p>
            <a:r>
              <a:rPr lang="zh-CN" altLang="zh-CN" sz="2800" b="1" dirty="0">
                <a:solidFill>
                  <a:srgbClr val="000099"/>
                </a:solidFill>
              </a:rPr>
              <a:t>伊斯兰</a:t>
            </a:r>
            <a:r>
              <a:rPr lang="en-US" altLang="zh-CN" sz="2800" b="1" dirty="0">
                <a:solidFill>
                  <a:srgbClr val="000099"/>
                </a:solidFill>
              </a:rPr>
              <a:t>6</a:t>
            </a:r>
            <a:r>
              <a:rPr lang="zh-CN" altLang="zh-CN" sz="2800" b="1" dirty="0">
                <a:solidFill>
                  <a:srgbClr val="000099"/>
                </a:solidFill>
              </a:rPr>
              <a:t>大基本信仰：</a:t>
            </a:r>
            <a:endParaRPr lang="zh-CN" altLang="zh-CN" sz="2800" dirty="0">
              <a:solidFill>
                <a:srgbClr val="000099"/>
              </a:solidFill>
            </a:endParaRPr>
          </a:p>
          <a:p>
            <a:r>
              <a:rPr lang="en-US" altLang="zh-CN" sz="2800" b="1" dirty="0">
                <a:solidFill>
                  <a:srgbClr val="008000"/>
                </a:solidFill>
              </a:rPr>
              <a:t>I.</a:t>
            </a:r>
            <a:r>
              <a:rPr lang="zh-CN" altLang="zh-CN" sz="2800" b="1" dirty="0">
                <a:solidFill>
                  <a:srgbClr val="008000"/>
                </a:solidFill>
              </a:rPr>
              <a:t>信安拉： </a:t>
            </a:r>
            <a:endParaRPr lang="zh-CN" altLang="zh-CN" sz="2800" dirty="0">
              <a:solidFill>
                <a:srgbClr val="008000"/>
              </a:solidFill>
            </a:endParaRPr>
          </a:p>
          <a:p>
            <a:r>
              <a:rPr lang="zh-CN" altLang="zh-CN" sz="2800" b="1" dirty="0"/>
              <a:t>「安拉</a:t>
            </a:r>
            <a:r>
              <a:rPr lang="en-US" altLang="zh-CN" sz="2800" b="1" dirty="0"/>
              <a:t>Allah</a:t>
            </a:r>
            <a:r>
              <a:rPr lang="zh-CN" altLang="zh-CN" sz="2800" b="1" dirty="0"/>
              <a:t>」这名字是他降示给人类的，不充许有复数，阴阳的性别，位格，数目</a:t>
            </a:r>
            <a:r>
              <a:rPr lang="zh-CN" altLang="en-US" sz="2800" b="1" dirty="0"/>
              <a:t>等</a:t>
            </a:r>
            <a:r>
              <a:rPr lang="zh-CN" altLang="zh-CN" sz="2800" b="1" dirty="0"/>
              <a:t>转换词。这名字下来以后，从前用来称呼神的名称，都要停止使用（</a:t>
            </a:r>
            <a:r>
              <a:rPr lang="zh-CN" altLang="en-US" sz="2800" b="1" dirty="0"/>
              <a:t>古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7:180</a:t>
            </a:r>
            <a:r>
              <a:rPr lang="zh-CN" altLang="zh-CN" sz="2800" b="1" dirty="0"/>
              <a:t>）。</a:t>
            </a:r>
            <a:r>
              <a:rPr lang="zh-CN" altLang="en-US" sz="2800" b="1" dirty="0"/>
              <a:t>回顾</a:t>
            </a:r>
            <a:r>
              <a:rPr lang="zh-CN" altLang="zh-CN" sz="2800" b="1" dirty="0"/>
              <a:t>伊斯兰初期的宗教历史，在当时的麦加，使用安拉</a:t>
            </a:r>
            <a:r>
              <a:rPr lang="en-US" altLang="zh-CN" sz="2800" b="1" dirty="0"/>
              <a:t>Allah</a:t>
            </a:r>
            <a:r>
              <a:rPr lang="zh-CN" altLang="zh-CN" sz="2800" b="1" dirty="0"/>
              <a:t>这名词来形容上帝的人包挂：犹太人，基督徒，阿拉伯的偶像崇拜者</a:t>
            </a:r>
            <a:r>
              <a:rPr lang="en-MY" altLang="zh-CN" sz="2800" b="1" dirty="0"/>
              <a:t>.</a:t>
            </a:r>
            <a:r>
              <a:rPr lang="zh-CN" altLang="zh-CN" sz="2800" b="1" dirty="0"/>
              <a:t>他们比</a:t>
            </a:r>
            <a:r>
              <a:rPr lang="zh-CN" altLang="en-US" sz="2800" b="1" dirty="0"/>
              <a:t>默罕默德</a:t>
            </a:r>
            <a:r>
              <a:rPr lang="zh-CN" altLang="zh-CN" sz="2800" b="1" dirty="0"/>
              <a:t>更早使用安拉</a:t>
            </a:r>
            <a:r>
              <a:rPr lang="en-US" altLang="zh-CN" sz="2800" b="1" dirty="0"/>
              <a:t>Allah </a:t>
            </a:r>
            <a:r>
              <a:rPr lang="zh-CN" altLang="zh-CN" sz="2800" b="1" dirty="0"/>
              <a:t>这字来形容他们的上帝；</a:t>
            </a:r>
            <a:endParaRPr lang="zh-CN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609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CC"/>
                </a:solidFill>
              </a:rPr>
              <a:t>安拉</a:t>
            </a:r>
            <a:r>
              <a:rPr lang="en-US" altLang="zh-CN" sz="2800" b="1" dirty="0">
                <a:solidFill>
                  <a:srgbClr val="0000CC"/>
                </a:solidFill>
              </a:rPr>
              <a:t>Allah</a:t>
            </a:r>
            <a:r>
              <a:rPr lang="zh-CN" altLang="zh-CN" sz="2800" b="1" dirty="0">
                <a:solidFill>
                  <a:srgbClr val="0000CC"/>
                </a:solidFill>
              </a:rPr>
              <a:t>的意思就是『神』的意思。</a:t>
            </a:r>
            <a:r>
              <a:rPr lang="zh-CN" altLang="en-US" sz="2800" b="1" dirty="0">
                <a:solidFill>
                  <a:srgbClr val="0000CC"/>
                </a:solidFill>
              </a:rPr>
              <a:t>古兰经对上帝的启示</a:t>
            </a:r>
            <a:r>
              <a:rPr lang="zh-CN" altLang="zh-CN" sz="2800" b="1" dirty="0">
                <a:solidFill>
                  <a:srgbClr val="0000CC"/>
                </a:solidFill>
              </a:rPr>
              <a:t>：</a:t>
            </a:r>
            <a:endParaRPr lang="zh-CN" altLang="zh-CN" sz="2800" dirty="0">
              <a:solidFill>
                <a:srgbClr val="0000CC"/>
              </a:solidFill>
            </a:endParaRPr>
          </a:p>
          <a:p>
            <a:r>
              <a:rPr lang="zh-CN" altLang="en-US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16:22 </a:t>
            </a:r>
            <a:r>
              <a:rPr lang="zh-CN" altLang="zh-CN" sz="2800" b="1" dirty="0">
                <a:solidFill>
                  <a:srgbClr val="008000"/>
                </a:solidFill>
              </a:rPr>
              <a:t>安拉是独一无二，无伴侣，无子女，无配偶，无助手</a:t>
            </a:r>
            <a:r>
              <a:rPr lang="zh-CN" altLang="en-US" sz="2800" b="1" dirty="0">
                <a:solidFill>
                  <a:srgbClr val="008000"/>
                </a:solidFill>
              </a:rPr>
              <a:t>。古</a:t>
            </a:r>
            <a:r>
              <a:rPr lang="en-US" altLang="zh-CN" sz="2800" b="1" dirty="0">
                <a:solidFill>
                  <a:srgbClr val="008000"/>
                </a:solidFill>
              </a:rPr>
              <a:t>112:1-4</a:t>
            </a:r>
            <a:r>
              <a:rPr lang="zh-CN" altLang="en-US" sz="2800" b="1" dirty="0">
                <a:solidFill>
                  <a:srgbClr val="008000"/>
                </a:solidFill>
              </a:rPr>
              <a:t>他不</a:t>
            </a:r>
            <a:r>
              <a:rPr lang="zh-CN" altLang="zh-CN" sz="2800" b="1" dirty="0">
                <a:solidFill>
                  <a:srgbClr val="008000"/>
                </a:solidFill>
              </a:rPr>
              <a:t>生产与被生产，没有任何物可以与他对立的创造者。古</a:t>
            </a:r>
            <a:r>
              <a:rPr lang="en-US" altLang="zh-CN" sz="2800" b="1" dirty="0">
                <a:solidFill>
                  <a:srgbClr val="008000"/>
                </a:solidFill>
              </a:rPr>
              <a:t>2:255</a:t>
            </a:r>
            <a:r>
              <a:rPr lang="zh-CN" altLang="zh-CN" sz="2800" b="1" dirty="0">
                <a:solidFill>
                  <a:srgbClr val="008000"/>
                </a:solidFill>
              </a:rPr>
              <a:t>真主，除他以外绝无应受崇拜的；他是永生不灭的，是维护万物的；瞌睡不能侵犯他，睡眠不能克服他；天地万物都是他的；不经他的许可，谁能在他哪里替人说情呢？他知道他们面前的事，和他们身后的事；除他所启示的外，他们绝不能窥测他的玄妙；他的知觉，包罗天地。天地的维持，不能使他疲倦。他确是至尊的，确是至大的</a:t>
            </a:r>
            <a:endParaRPr lang="zh-CN" altLang="zh-CN" sz="2800" dirty="0">
              <a:solidFill>
                <a:srgbClr val="008000"/>
              </a:solidFill>
            </a:endParaRPr>
          </a:p>
          <a:p>
            <a:endParaRPr lang="en-US" altLang="zh-CN" sz="2800" dirty="0">
              <a:solidFill>
                <a:srgbClr val="008000"/>
              </a:solidFill>
            </a:endParaRPr>
          </a:p>
          <a:p>
            <a:r>
              <a:rPr lang="zh-CN" altLang="zh-CN" sz="2800" b="1" dirty="0">
                <a:solidFill>
                  <a:srgbClr val="0000CC"/>
                </a:solidFill>
              </a:rPr>
              <a:t>安拉乃创造统管万物之主宰，除他以外别无真神</a:t>
            </a:r>
            <a:r>
              <a:rPr lang="en-US" altLang="zh-CN" sz="2800" b="1" dirty="0">
                <a:solidFill>
                  <a:srgbClr val="0000CC"/>
                </a:solidFill>
              </a:rPr>
              <a:t>            </a:t>
            </a:r>
            <a:endParaRPr lang="zh-CN" altLang="zh-CN" sz="2800" dirty="0">
              <a:solidFill>
                <a:srgbClr val="0000CC"/>
              </a:solidFill>
            </a:endParaRPr>
          </a:p>
          <a:p>
            <a:r>
              <a:rPr lang="zh-CN" altLang="zh-CN" sz="2800" b="1"/>
              <a:t>古兰经</a:t>
            </a:r>
            <a:r>
              <a:rPr lang="zh-CN" altLang="en-US" sz="2800" b="1"/>
              <a:t>特别</a:t>
            </a:r>
            <a:r>
              <a:rPr lang="zh-CN" altLang="zh-CN" sz="2800" b="1"/>
              <a:t>强调</a:t>
            </a:r>
            <a:r>
              <a:rPr lang="zh-CN" altLang="zh-CN" sz="2800" b="1" dirty="0"/>
              <a:t>安拉的独一性</a:t>
            </a:r>
            <a:r>
              <a:rPr lang="en-US" altLang="zh-CN" sz="2800" b="1" dirty="0"/>
              <a:t>TAUHID </a:t>
            </a:r>
            <a:r>
              <a:rPr lang="zh-CN" altLang="zh-CN" sz="2800" b="1" dirty="0"/>
              <a:t>：独一者，自有永有者，有意愿，全能，会听，会看，会讲。无始，无终，超然，全知，全能，有意志，有情感，永远活着，能听，能言，能看，能察，能明，无所不在，无所不能，无形无样，至圣洁，保佑人，没有配偶，不生育也不被生等。 人类一切内在，外在活动他都了解（古</a:t>
            </a:r>
            <a:r>
              <a:rPr lang="en-US" altLang="zh-CN" sz="2800" b="1" dirty="0"/>
              <a:t>59:23-24</a:t>
            </a:r>
            <a:r>
              <a:rPr lang="zh-CN" altLang="zh-CN" sz="2800" b="1" dirty="0"/>
              <a:t>）</a:t>
            </a:r>
            <a:r>
              <a:rPr lang="en-US" altLang="zh-CN" sz="2800" b="1" dirty="0"/>
              <a:t>.</a:t>
            </a:r>
            <a:r>
              <a:rPr lang="zh-CN" altLang="zh-CN" sz="2800" b="1" dirty="0"/>
              <a:t>穆斯林给安拉设立了</a:t>
            </a:r>
            <a:r>
              <a:rPr lang="en-US" altLang="zh-CN" sz="2800" b="1" dirty="0"/>
              <a:t>99</a:t>
            </a:r>
            <a:r>
              <a:rPr lang="zh-CN" altLang="zh-CN" sz="2800" b="1" dirty="0"/>
              <a:t>个圣名，每个都代表他的超然性。他是超越的</a:t>
            </a:r>
            <a:r>
              <a:rPr lang="en-US" altLang="zh-CN" sz="2800" b="1" dirty="0" err="1"/>
              <a:t>mukhalafa</a:t>
            </a:r>
            <a:r>
              <a:rPr lang="en-US" altLang="zh-CN" sz="2800" b="1" dirty="0"/>
              <a:t> </a:t>
            </a:r>
            <a:r>
              <a:rPr lang="zh-CN" altLang="zh-CN" sz="2800" b="1" dirty="0"/>
              <a:t>以至上帝不能被称为『爱』，「父」。</a:t>
            </a:r>
            <a:endParaRPr lang="zh-CN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64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2FFD95-F5ED-5814-2253-049B93A81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DAC96C-27F0-F8D5-F0F2-DB4B7BA1DA8A}"/>
              </a:ext>
            </a:extLst>
          </p:cNvPr>
          <p:cNvSpPr txBox="1"/>
          <p:nvPr/>
        </p:nvSpPr>
        <p:spPr>
          <a:xfrm>
            <a:off x="0" y="0"/>
            <a:ext cx="12192000" cy="7017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b="1" dirty="0">
                <a:solidFill>
                  <a:srgbClr val="0000C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安拉的</a:t>
            </a:r>
            <a:r>
              <a:rPr lang="en-US" altLang="zh-CN" b="1" dirty="0">
                <a:solidFill>
                  <a:srgbClr val="0000C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99</a:t>
            </a:r>
            <a:r>
              <a:rPr lang="zh-CN" altLang="en-US" b="1" dirty="0">
                <a:solidFill>
                  <a:srgbClr val="0000C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个美名；仁似诗篇中，诗人用多重的角度，形容上帝的超越     </a:t>
            </a:r>
            <a:r>
              <a:rPr lang="zh-CN" altLang="en-US" b="1" dirty="0">
                <a:solidFill>
                  <a:srgbClr val="22181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                                                                      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al-Rahman，</a:t>
            </a:r>
            <a:r>
              <a:rPr lang="zh-CN" altLang="en-US" b="1" dirty="0">
                <a:solidFill>
                  <a:srgbClr val="008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仁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慈的主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al-Rahim，</a:t>
            </a:r>
            <a:r>
              <a:rPr lang="zh-CN" altLang="en-US" b="1" dirty="0">
                <a:solidFill>
                  <a:srgbClr val="008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大方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al-Malik，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掌权的主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Quddus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圣洁的主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al-Salam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赐平安的主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al-Mu‘min，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护佑的主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Muhaymin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监护的主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al-‘Aziz，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万能的主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al-Jabbar，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强大的主。</a:t>
            </a:r>
            <a:r>
              <a:rPr lang="en-US" altLang="zh-CN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Mutakabbir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至尊的主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11)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al-Khaliq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创造万物的主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 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12)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al-Bari’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创世的主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13)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Musawwir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赋形万物的主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14)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al-Ghaffar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宽恕的主。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15)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Qahhar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统治的主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16)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Wahhab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厚施的主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17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al-Razzaq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普施的主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18)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al-Fattah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明断的主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19)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al-‘Alim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彻知的主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20)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Qabid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控制一切的主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21)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al-Basit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赐喜的主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22)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Khafid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使人降级的主。 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23)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al-Rafi，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使人擢升的主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24)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Mu‘izz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使人尊贵的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25)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Mudhill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使人卑贱的主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26)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al-Sami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全聪的主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27)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al-Basir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明察的主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28)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al-Hakim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公断的主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29)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al-‘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Adl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公正的主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30)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al-Latif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仁厚的主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31)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Khabir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深知的主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32)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al-Halim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宽容的主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33)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al-‘Azim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伟大的主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34)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Ghafur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至赦的主。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35)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al-Shakur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善报的主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36)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al-‘Aliy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崇高的主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37)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al-Kabir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尊大的主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38)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al-Hafiz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荫庇穆民的主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39)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Muqit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赐人食禄的主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40)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al-Hasib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末日审判的主。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41)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al-Jalil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威严的主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42)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al-Karim，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尊贵的主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43)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Raqib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监察的主。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44)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al-Mujib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有求必应的主。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45)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Wasi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宽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恩的主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46)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al-Hakim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至睿的主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47)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Wadud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至爱的主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48)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al-Majid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光荣的主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49)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Ba‘ith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起死复生的主。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50)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al-Shahid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见证的主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51)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al-Haqq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实有的主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52)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al-Wakil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可信赖的主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53)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Qawiy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强有力的主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54)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al-Matin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坚定的主。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55)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Waliy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监护的主。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56)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al-Hamid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受赞的主。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57)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Muhsi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察定善恶的主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58)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Mubdi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肇造的主。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59)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Mu‘id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再造的主。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60)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Muhyi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赋予生命的主。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61)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Mumit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主宰死亡的主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62)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Hayy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永生的主。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63)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al-Qayyum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不灭的主。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64)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al-Wajid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丰足的主。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65)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al-Majid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卓越的主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66)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al-Wahid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独一的主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67)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a1-Samad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万物仰赖的主。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68)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al-Qadir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全能的主。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69)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Muqtadir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大能的主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70)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Muqaddim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前定的主。 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71)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Mu’akhkhir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无终的主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72)(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Awwal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元始的主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73)(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al-Akhir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独存的主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74)(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al-Zahir，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显迹的主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75)(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Batin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隐秘的主。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76)(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al-Wali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统管的主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77)(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Muta‘ali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至高无上的主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78)(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al-Barr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廉洁的主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79)(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Tawwab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承领悔过的主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80)(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Muntaqim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惩治邪恶的主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81)(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a1-‘Afuww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至恕的主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82)(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Rawuf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怜悯的主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83)(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al-Malik al-Mulk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统治一切的主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84)(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Dhu 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Jalalwa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al-Ikram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尊严与大德的主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85)(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Muqsit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公道的主。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86)(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al-Jami‘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聚集万物的主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87)(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Ghaniy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无求的主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88)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Mughni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赐富的主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89)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穆尔推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Mu‘ti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博施的主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90)(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al-Mani‘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止恶的主。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91)(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a1-Darr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惩恶的主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92)(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Nafi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施益于人的主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93)(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al-Nur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光辉的主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94)(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al-Hadi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引导的主。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95)(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al-Badi，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杰出的主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96)(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</a:t>
            </a:r>
            <a:r>
              <a:rPr lang="en-MY" b="1" i="0" dirty="0" err="1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Baqi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永存的主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97)(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al-Warith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收缴遗产的主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98)(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al-Rashid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智慧的主</a:t>
            </a:r>
            <a:r>
              <a:rPr lang="zh-CN" altLang="en-US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en-US" altLang="zh-CN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99)(</a:t>
            </a:r>
            <a:r>
              <a:rPr lang="en-MY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al-Sabur</a:t>
            </a:r>
            <a:r>
              <a:rPr lang="zh-CN" altLang="en-US" b="1" i="0" dirty="0">
                <a:solidFill>
                  <a:srgbClr val="008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坚忍的主</a:t>
            </a:r>
            <a:r>
              <a:rPr lang="zh-CN" altLang="en-US" sz="1700" b="1" i="0" dirty="0">
                <a:solidFill>
                  <a:srgbClr val="221814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endParaRPr lang="zh-CN" altLang="en-US" b="0" i="0" dirty="0">
              <a:solidFill>
                <a:srgbClr val="221814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996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安拉，一位</a:t>
            </a:r>
            <a:r>
              <a:rPr lang="zh-CN" altLang="en-US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无法多知道他</a:t>
            </a: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的上帝</a:t>
            </a:r>
            <a:endParaRPr lang="zh-CN" altLang="zh-CN" sz="2800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穆斯林认为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没有太多启示他自己，但他透过穆罕默德启示了他的旨意，他的律法（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33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39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）。真主只启示他要启示的。启示的宗旨，就是给人类启示了一种圣行的生活方式。古兰经用命令式来传讲这些法则，所以伊斯兰信仰讲的是驯服，甚至要求穆斯林不要问为什么是这样，为何穆罕默德要如此做等等。故伊斯兰信仰主要强调的，还不是真理原则的运用，而是顺从。在宗教的运用强调的是律法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教法的应用，重视宗教行为，而不像基督教的恩典救赎，重视神人关系的运用。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伊斯兰信仰更是人穆斯林效法人：默氏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安拉：全宇宙的主宰：</a:t>
            </a:r>
            <a:endParaRPr lang="zh-CN" altLang="zh-CN" sz="2800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对一切受造物来说，安拉是全宇宙的主宰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全世界的主（古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1:2)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这意思包括关怀，监督，保护；被造的万物都仰赖他的监管。也被设好次序，有规则可循，井然有序，这就是安拉给了他们的服从。安拉无处不在，无所不能，一切都在他的掌管之中，在至尊的位置上，他知道每个人的心思意念，他是临近的，听见也聆听每个人的祈求（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42:51-52; 2:186).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649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2586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人类被要求要向安拉如此宣告：</a:t>
            </a: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17:111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你说：一切赞颂，全归真主！他没有收养儿女，没有同他共享国权的，没有为免卑贱而设的辅助者。你应当赞颂他的尊大。 　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112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1-4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你说：他是真主，是独一的主； 真主是万物所仰赖的； 他没有生产，也没有被生产； 没有任何物可以做他的匹敌。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『当穆斯林提到安拉名字或书写安拉到之名时，要立刻表明的词句 ：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SUBHANAHU WA TA‘ALA (S.W.T.) </a:t>
            </a:r>
            <a:r>
              <a:rPr lang="zh-CN" altLang="zh-CN" sz="2800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意思是：</a:t>
            </a:r>
            <a:r>
              <a:rPr lang="zh-CN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安拉是崇高的，他不收养也不生养。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这是怎样的一个宣告呢？其属灵意义何在？按照约翰一书的启示：这是在作：『不认父与子』的信仰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宣告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。使徒约翰把这个宣告定义为：敌基督的：</a:t>
            </a: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Georgia" panose="02040502050405020303" pitchFamily="18" charset="0"/>
              </a:rPr>
              <a:t>约一书</a:t>
            </a: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Georgia" panose="02040502050405020303" pitchFamily="18" charset="0"/>
              </a:rPr>
              <a:t> 2:22  </a:t>
            </a: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谁是说谎话的呢？不是那不认耶稣为基督的吗？不认父与子的，这就是敌基督的</a:t>
            </a:r>
            <a:r>
              <a:rPr lang="zh-CN" altLang="zh-CN" sz="2800" b="1" dirty="0"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。』</a:t>
            </a:r>
            <a:endParaRPr lang="zh-CN" altLang="zh-CN" sz="2800" dirty="0">
              <a:solidFill>
                <a:srgbClr val="000099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4" name="图片 1" descr="Allah-eser-green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845502"/>
            <a:ext cx="2009701" cy="2055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1" t="45170" r="68285" b="35609"/>
          <a:stretch/>
        </p:blipFill>
        <p:spPr>
          <a:xfrm>
            <a:off x="7472326" y="4803416"/>
            <a:ext cx="2057057" cy="201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44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>
                <a:solidFill>
                  <a:srgbClr val="000099"/>
                </a:solidFill>
              </a:rPr>
              <a:t>对安拉所犯最大的罪是「以物配主</a:t>
            </a:r>
            <a:r>
              <a:rPr lang="en-US" altLang="zh-CN" sz="2800" b="1" dirty="0">
                <a:solidFill>
                  <a:srgbClr val="000099"/>
                </a:solidFill>
              </a:rPr>
              <a:t>shark</a:t>
            </a:r>
            <a:r>
              <a:rPr lang="zh-CN" altLang="zh-CN" sz="2800" b="1" dirty="0">
                <a:solidFill>
                  <a:srgbClr val="000099"/>
                </a:solidFill>
              </a:rPr>
              <a:t>」：</a:t>
            </a:r>
            <a:endParaRPr lang="zh-CN" altLang="zh-CN" sz="2800" dirty="0">
              <a:solidFill>
                <a:srgbClr val="000099"/>
              </a:solidFill>
            </a:endParaRPr>
          </a:p>
          <a:p>
            <a:r>
              <a:rPr lang="zh-CN" altLang="zh-CN" sz="2800" b="1" dirty="0"/>
              <a:t>「以物配主」的另一个意思是「为主举伴」。这是对安拉犯了最大的罪，是永不可饶恕的罪，若不悔改必定进入地狱（</a:t>
            </a:r>
            <a:r>
              <a:rPr lang="en-US" altLang="zh-CN" sz="2800" b="1" dirty="0"/>
              <a:t>4:48, 116).</a:t>
            </a:r>
            <a:r>
              <a:rPr lang="zh-CN" altLang="zh-CN" sz="2800" b="1" dirty="0"/>
              <a:t>，穆斯林认为人世间有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>
                <a:solidFill>
                  <a:srgbClr val="000099"/>
                </a:solidFill>
              </a:rPr>
              <a:t>三种情况是属于『以物配主』的罪：</a:t>
            </a:r>
            <a:endParaRPr lang="zh-CN" altLang="zh-CN" sz="2800" dirty="0">
              <a:solidFill>
                <a:srgbClr val="000099"/>
              </a:solidFill>
            </a:endParaRPr>
          </a:p>
          <a:p>
            <a:r>
              <a:rPr lang="en-US" altLang="zh-CN" sz="2800" b="1" dirty="0">
                <a:solidFill>
                  <a:srgbClr val="008000"/>
                </a:solidFill>
              </a:rPr>
              <a:t>1</a:t>
            </a:r>
            <a:r>
              <a:rPr lang="zh-CN" altLang="en-US" sz="2800" b="1" dirty="0">
                <a:solidFill>
                  <a:srgbClr val="008000"/>
                </a:solidFill>
              </a:rPr>
              <a:t>）</a:t>
            </a:r>
            <a:r>
              <a:rPr lang="zh-CN" altLang="zh-CN" sz="2800" b="1" dirty="0">
                <a:solidFill>
                  <a:srgbClr val="008000"/>
                </a:solidFill>
              </a:rPr>
              <a:t>说神成为人；</a:t>
            </a:r>
            <a:r>
              <a:rPr lang="en-US" altLang="zh-CN" sz="2800" b="1" dirty="0">
                <a:solidFill>
                  <a:srgbClr val="008000"/>
                </a:solidFill>
              </a:rPr>
              <a:t> 2</a:t>
            </a:r>
            <a:r>
              <a:rPr lang="zh-CN" altLang="zh-CN" sz="2800" b="1" dirty="0">
                <a:solidFill>
                  <a:srgbClr val="008000"/>
                </a:solidFill>
              </a:rPr>
              <a:t>）说人成为神，</a:t>
            </a:r>
            <a:r>
              <a:rPr lang="en-US" altLang="zh-CN" sz="2800" b="1" dirty="0">
                <a:solidFill>
                  <a:srgbClr val="008000"/>
                </a:solidFill>
              </a:rPr>
              <a:t>3</a:t>
            </a:r>
            <a:r>
              <a:rPr lang="zh-CN" altLang="zh-CN" sz="2800" b="1" dirty="0">
                <a:solidFill>
                  <a:srgbClr val="008000"/>
                </a:solidFill>
              </a:rPr>
              <a:t>）说神有儿女。</a:t>
            </a:r>
            <a:endParaRPr lang="en-US" altLang="zh-CN" sz="2800" b="1" dirty="0">
              <a:solidFill>
                <a:srgbClr val="008000"/>
              </a:solidFill>
            </a:endParaRPr>
          </a:p>
          <a:p>
            <a:endParaRPr lang="en-MY" altLang="zh-CN" sz="2800" b="1" dirty="0"/>
          </a:p>
          <a:p>
            <a:r>
              <a:rPr lang="zh-CN" altLang="zh-CN" sz="2800" b="1" dirty="0"/>
              <a:t>穆斯林认为基督徒的信仰，都犯了这三个严重的罪。因为穆斯林认为</a:t>
            </a:r>
            <a:r>
              <a:rPr lang="zh-CN" altLang="en-US" sz="2800" b="1" dirty="0"/>
              <a:t>：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耶稣明明是人，基督徒说他是神成为人；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耶稣是原本就只是一个人类，基督徒却说他是神；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基督徒说耶稣说神的儿子，信仰基督的</a:t>
            </a:r>
            <a:r>
              <a:rPr lang="zh-CN" altLang="en-US" sz="2800" b="1" dirty="0"/>
              <a:t>人也成为</a:t>
            </a:r>
            <a:r>
              <a:rPr lang="zh-CN" altLang="zh-CN" sz="2800" b="1" dirty="0"/>
              <a:t>神的儿女，那是为主举伴。</a:t>
            </a:r>
            <a:endParaRPr lang="zh-CN" altLang="zh-CN" sz="2800" dirty="0"/>
          </a:p>
          <a:p>
            <a:endParaRPr lang="zh-CN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001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1"/>
            <a:ext cx="12192001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古兰经有一节经文要求穆斯林：可以纪念安拉如同父亲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伊斯兰认为安拉是非常崇高的，超越一切受造之物，没有一个受造之物能与安拉相提并论。故伊斯兰信仰最畏惧有人把神说成是『天上的父亲』，然而古兰经却有一节经文说；要纪念神为『父亲』：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200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你们在举行朝觐的典礼之后，当记念真主，犹如记念你们的祖先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父亲）一样，或记念得更多些。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这节经文提到要纪念安拉为『父亲』是运用在朝觐的功修里。迈向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世纪，穆斯林的朝觐功修，已经成为普世穆斯林的一项非常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看重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的功修。每年往麦加朝圣的穆斯林人数高达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300</a:t>
            </a:r>
            <a:r>
              <a:rPr lang="zh-CN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万人。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00CC"/>
                </a:solidFill>
              </a:rPr>
              <a:t>穆斯林认为，朝觐功修可以带来『重生』的功效。</a:t>
            </a:r>
            <a:endParaRPr lang="en-MY" altLang="zh-CN" sz="2800" b="1" dirty="0">
              <a:solidFill>
                <a:srgbClr val="0000CC"/>
              </a:solidFill>
            </a:endParaRPr>
          </a:p>
          <a:p>
            <a:r>
              <a:rPr lang="zh-CN" altLang="zh-CN" sz="2800" b="1" dirty="0"/>
              <a:t>据穆罕默德说：一位穆斯林去朝圣，整个过若没有犯规，朝觐</a:t>
            </a:r>
            <a:r>
              <a:rPr lang="zh-CN" altLang="en-US" sz="2800" b="1" dirty="0"/>
              <a:t>回来</a:t>
            </a:r>
            <a:r>
              <a:rPr lang="zh-CN" altLang="zh-CN" sz="2800" b="1" dirty="0"/>
              <a:t>就犹如妈妈初生他那样『纯洁污染』。朝觐有重生的功效。故，当纪念上帝如同父亲那样，感激他予以我们新生命。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2F50-168F-43F7-A7A6-5D6FD1C23B2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434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5886</Words>
  <Application>Microsoft Office PowerPoint</Application>
  <PresentationFormat>Widescreen</PresentationFormat>
  <Paragraphs>176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等线</vt:lpstr>
      <vt:lpstr>等线 Light</vt:lpstr>
      <vt:lpstr>Microsoft JhengHei</vt:lpstr>
      <vt:lpstr>Microsoft YaHei</vt:lpstr>
      <vt:lpstr>SimHei</vt:lpstr>
      <vt:lpstr>Arial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29</cp:revision>
  <dcterms:created xsi:type="dcterms:W3CDTF">2017-12-25T02:07:02Z</dcterms:created>
  <dcterms:modified xsi:type="dcterms:W3CDTF">2025-01-06T05:29:45Z</dcterms:modified>
</cp:coreProperties>
</file>