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784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371C-8694-44AC-927F-3D949D4A6CA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74-DC80-4A20-BD35-111CF91E51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760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371C-8694-44AC-927F-3D949D4A6CA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74-DC80-4A20-BD35-111CF91E51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8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371C-8694-44AC-927F-3D949D4A6CA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74-DC80-4A20-BD35-111CF91E51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74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371C-8694-44AC-927F-3D949D4A6CA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74-DC80-4A20-BD35-111CF91E51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155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371C-8694-44AC-927F-3D949D4A6CA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74-DC80-4A20-BD35-111CF91E51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8129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371C-8694-44AC-927F-3D949D4A6CA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74-DC80-4A20-BD35-111CF91E51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555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371C-8694-44AC-927F-3D949D4A6CA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74-DC80-4A20-BD35-111CF91E51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784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371C-8694-44AC-927F-3D949D4A6CA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74-DC80-4A20-BD35-111CF91E51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822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371C-8694-44AC-927F-3D949D4A6CA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74-DC80-4A20-BD35-111CF91E51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373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371C-8694-44AC-927F-3D949D4A6CA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74-DC80-4A20-BD35-111CF91E51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114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371C-8694-44AC-927F-3D949D4A6CA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74-DC80-4A20-BD35-111CF91E51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0124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5371C-8694-44AC-927F-3D949D4A6CA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4EA74-DC80-4A20-BD35-111CF91E51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971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15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第二课：成年后的穆罕默德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本课内容简介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穆斯林认为自耶稣（尔撒）以后，有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5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百年再没有先知，直到穆罕默德的出现。由于后期的基督教徒，扭曲了当年尔撒的信仰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因此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安拉给阿拉伯人兴起了另一位先知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，目的是要纠正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在摩西耶稣那里，失去了的纯真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安拉的信仰。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因此，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穆罕默德身上出现了这末后先知的迹象。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本课重点是介绍穆罕默德成年后是如何蒙召，并走上传道之路。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8130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寻找能够富足的机会</a:t>
            </a:r>
            <a:endParaRPr lang="zh-CN" altLang="zh-CN" sz="2800" dirty="0">
              <a:solidFill>
                <a:srgbClr val="0000FF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当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长到</a:t>
            </a:r>
            <a:r>
              <a:rPr lang="en-MY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20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岁，因为经济条件不理想还无法结婚。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阿布达立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觉得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长期没有一个固定的职业，始终不是办法。阿布达立听说，有一位非常有钱的寡妇名叫卡帝迦，想物色一位可信赖的年轻人，为她带领商队往叙利亚经商。卡帝迦有过两次的婚姻。丈夫都早死，承继了不少的财富，想追求她的人也不少。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他亲自登门拜访这位有钱寡妇，主动推荐自己的侄儿穆罕默德，请求给予机会替她带领商队。卡帝迦也听说过穆罕默德这位年轻人，加上有前辈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登门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介绍穆罕默德，卡帝迦就答应给予机会。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/>
          </a:p>
          <a:p>
            <a:pPr>
              <a:spcAft>
                <a:spcPts val="0"/>
              </a:spcAft>
            </a:pPr>
            <a:r>
              <a:rPr lang="zh-CN" altLang="zh-CN" sz="2800" b="1" dirty="0"/>
              <a:t>卡帝迦是位聪明的商人，在商队中安插了一位信任的仆人麦撒拉，要他暗中察看穆罕默德的为人态度，道德与诚信。沿途中据说穆罕默德的处处表现言而有信，工作殷勤，经营有方。为老板取得良好的盈利。回来后监督的仆人，给了卡帝迦良好的报告：</a:t>
            </a:r>
            <a:r>
              <a:rPr lang="en-US" altLang="zh-CN" sz="2800" b="1" dirty="0"/>
              <a:t>【</a:t>
            </a:r>
            <a:r>
              <a:rPr lang="zh-CN" altLang="zh-CN" sz="2800" b="1" dirty="0"/>
              <a:t>在麦加城里</a:t>
            </a:r>
            <a:r>
              <a:rPr lang="zh-CN" altLang="en-US" sz="2800" b="1" dirty="0"/>
              <a:t>。</a:t>
            </a:r>
            <a:r>
              <a:rPr lang="zh-CN" altLang="zh-CN" sz="2800" b="1" dirty="0"/>
              <a:t>难得看见这么优秀的年轻人</a:t>
            </a:r>
            <a:r>
              <a:rPr lang="en-US" altLang="zh-CN" sz="2800" b="1" dirty="0"/>
              <a:t>】</a:t>
            </a:r>
            <a:r>
              <a:rPr lang="zh-CN" altLang="en-US" sz="2800" b="1" dirty="0"/>
              <a:t>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0994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这给卡帝迦留下来良好的印象。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继续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请穆罕默德为她带领商队。进过一年的观察，卡帝迦的芳心对穆罕默德已经产生了爱慕。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她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将自己的心事告诉了一位好友娜菲莎。娜菲莎愿意代表卡帝迦投石问路，探测穆罕默德对老板娘的感觉。没想到穆罕默德也看中卡帝迦，就这样，男方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25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岁，女方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40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岁就进入了婚姻的关系。叔父对此婚姻非常高兴，感谢上帝财富开始进来了，期盼恢复上流社会地位的机会终于来了。</a:t>
            </a:r>
            <a:endParaRPr lang="en-US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/>
              <a:t>他们俩采用基督教婚礼，由瓦拉卡</a:t>
            </a:r>
            <a:r>
              <a:rPr lang="en-US" altLang="zh-CN" sz="2800" b="1" dirty="0"/>
              <a:t>(</a:t>
            </a:r>
            <a:r>
              <a:rPr lang="en-US" altLang="zh-CN" sz="2800" b="1" dirty="0" err="1"/>
              <a:t>Waraqa</a:t>
            </a:r>
            <a:r>
              <a:rPr lang="en-US" altLang="zh-CN" sz="2800" b="1" dirty="0"/>
              <a:t>) </a:t>
            </a:r>
            <a:r>
              <a:rPr lang="zh-CN" altLang="zh-CN" sz="2800" b="1" dirty="0"/>
              <a:t>，一位年老的基督教传道人替他主持婚礼。婚后卡帝迦为穆罕默德生了两子（卡星；阿布都拉）两子在幼童时皆夭亡，惟养活</a:t>
            </a:r>
            <a:r>
              <a:rPr lang="zh-CN" altLang="en-US" sz="2800" b="1" dirty="0"/>
              <a:t>了</a:t>
            </a:r>
            <a:r>
              <a:rPr lang="zh-CN" altLang="zh-CN" sz="2800" b="1" dirty="0"/>
              <a:t>四</a:t>
            </a:r>
            <a:r>
              <a:rPr lang="zh-CN" altLang="en-US" sz="2800" b="1" dirty="0"/>
              <a:t>个</a:t>
            </a:r>
            <a:r>
              <a:rPr lang="zh-CN" altLang="zh-CN" sz="2800" b="1" dirty="0"/>
              <a:t>女儿（再娜，卢卡雅；古拉舒穆；法蒂玛</a:t>
            </a:r>
            <a:r>
              <a:rPr lang="zh-CN" altLang="en-US" sz="2800" b="1" dirty="0"/>
              <a:t>）</a:t>
            </a:r>
            <a:r>
              <a:rPr lang="zh-CN" altLang="zh-CN" sz="2800" b="1" dirty="0"/>
              <a:t>。</a:t>
            </a:r>
            <a:endParaRPr lang="zh-CN" altLang="zh-CN" sz="2800" dirty="0"/>
          </a:p>
          <a:p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997695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79653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婚后的穆罕默德，渐渐被视为贵族领袖之一，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有说话的权利；因为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1- 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他自身的族人，原属统治的贵族后裔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2-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他现在有钱了</a:t>
            </a:r>
            <a:r>
              <a:rPr lang="zh-CN" altLang="en-US" sz="2800" dirty="0">
                <a:latin typeface="Times New Roman" panose="02020603050405020304" pitchFamily="18" charset="0"/>
                <a:ea typeface="SimSun" panose="02010600030101010101" pitchFamily="2" charset="-122"/>
              </a:rPr>
              <a:t>；</a:t>
            </a: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3-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他得到太太族人的支持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4-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传道人瓦拉卡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Waraqa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一直都希望他，能成为信仰的承接人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有一个故事说道：结婚几年后，有一次麦加发生暴雨洪水，不少房屋倒塌，克尔白庙宇也受到波及。许多人出钱出力，快速的将庙宇修复好了。出现一个问题：要由谁把天方的房角石放回原处，大家为此争议不休。有一位智者乌玛亚提议说，我们等等，求安拉派谁来帮助我们给意见。下一个跑进来门来的，我们就请他给我们出个主意吧。</a:t>
            </a:r>
            <a:endParaRPr lang="en-MY" altLang="zh-CN" sz="2800" b="1" kern="0" dirty="0">
              <a:ea typeface="SimHei" panose="02010609060101010101" pitchFamily="49" charset="-122"/>
              <a:cs typeface="经典标宋简"/>
            </a:endParaRPr>
          </a:p>
          <a:p>
            <a:endParaRPr lang="en-MY" altLang="zh-CN" sz="2800" b="1" kern="0" dirty="0">
              <a:ea typeface="SimHei" panose="02010609060101010101" pitchFamily="49" charset="-122"/>
              <a:cs typeface="经典标宋简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大家就接受他的提议。不久有个人跑进来，竟然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就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是穆罕默德。穆罕默德想出一个办法：取一条长布条，将黑岩石放在布条上，由所有的领袖手拉着布，将石头运至天方的房角处，穆罕默德登上切了一半的墙壁上，由众领袖将石头举起来，穆罕默德将它植入房角处。不到一小时，争议多时的房角石事件就获得圆满的结束</a:t>
            </a:r>
            <a:r>
              <a:rPr lang="zh-CN" altLang="zh-CN" b="1" kern="0" dirty="0">
                <a:ea typeface="SimHei" panose="02010609060101010101" pitchFamily="49" charset="-122"/>
                <a:cs typeface="经典标宋简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2560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8847"/>
            <a:ext cx="1219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990033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2)</a:t>
            </a:r>
            <a:r>
              <a:rPr lang="zh-CN" altLang="zh-CN" sz="2800" b="1" dirty="0">
                <a:solidFill>
                  <a:srgbClr val="990033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穆罕默德的蒙召经历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25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岁与卡帝迦结婚后，有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15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年的时间，穆罕默德除了关怀社会的问题，他主要就是协助妻子的事业。穆罕默德来到他人生的四十岁，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据说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经常对社会满了不公平，暴力冲突，弱势的常被欺压，感到忧愁。妻子知道他的想法，也积极的支持他的善心与施舍。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610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年穆氏四十岁，据说喜欢安静默想。不时到一座山（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hila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）的洞中祷告默想。据古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96:1-5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： 说有天使长加百列向他显现，拿一幅绸子一连三次要他念，他三次回答不会念。天使就过来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掐他的脖子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，几乎使他呼吸不了。他急忙的逃跑回家，天使加百列在空中向他说话：你是真主的最后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的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先知。穆氏急逃回家，在家里天使要他：奉大仁大慈真主之名，起来传警告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...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古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74:1-10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。（其它经文古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53:1-18; 81:15-29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）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610984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后来每次天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使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来访，他都会陷入都神智不清，甚至晕倒。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Ibn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Ishaq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说，安拉的使者（穆罕默德）说， 吉卜利里来对我说，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【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读这个。我说我不识字，不能读。他就掐我的脖子，以至我以为自己要死了，他这才放手，然后又对我说，读这个。我说我不识字。他又掐我的脖子，我以为自己要死了，他又放手，第三次说：读这个。我说我要读什么？他又掐我，让我几乎要死，然后他说，奉主的名读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…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】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这故事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让人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难以理解。难道“吉卜利里”不晓得穆罕默德不识字，要用暴力的手法问他三次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三次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都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掐他的脖子，几乎让他窒息？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当他说：不会读，“吉卜利里”就掐他，到他愿意读了，“吉卜利里”也掐他？为什么？这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蒙召的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故事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实在引人怀疑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天使的真伪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 </a:t>
            </a:r>
            <a:r>
              <a:rPr lang="en-US" altLang="zh-CN" sz="28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Ibn </a:t>
            </a:r>
            <a:r>
              <a:rPr lang="en-US" altLang="zh-CN" sz="2800" b="1" dirty="0" err="1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Hisham</a:t>
            </a:r>
            <a:r>
              <a:rPr lang="zh-CN" altLang="zh-CN" sz="28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i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The Life of the Prophet</a:t>
            </a:r>
            <a:r>
              <a:rPr lang="zh-CN" altLang="zh-CN" sz="28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，卷</a:t>
            </a:r>
            <a:r>
              <a:rPr lang="en-US" altLang="zh-CN" sz="28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I</a:t>
            </a:r>
            <a:r>
              <a:rPr lang="zh-CN" altLang="zh-CN" sz="28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173</a:t>
            </a:r>
            <a:r>
              <a:rPr lang="zh-CN" altLang="zh-CN" sz="28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页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经典标宋简"/>
              </a:rPr>
              <a:t> 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2357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"/>
            <a:ext cx="12192000" cy="4804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kern="0" dirty="0">
                <a:latin typeface="SimHei" panose="02010609060101010101" pitchFamily="49" charset="-122"/>
                <a:cs typeface="经典标宋简"/>
              </a:rPr>
              <a:t>Al-</a:t>
            </a:r>
            <a:r>
              <a:rPr lang="en-US" altLang="zh-CN" sz="2800" b="1" kern="0" dirty="0" err="1">
                <a:latin typeface="SimHei" panose="02010609060101010101" pitchFamily="49" charset="-122"/>
                <a:cs typeface="经典标宋简"/>
              </a:rPr>
              <a:t>Halabi</a:t>
            </a:r>
            <a:r>
              <a:rPr lang="zh-CN" altLang="en-US" sz="2800" b="1" kern="0" dirty="0">
                <a:latin typeface="SimHei" panose="02010609060101010101" pitchFamily="49" charset="-122"/>
                <a:cs typeface="经典标宋简"/>
              </a:rPr>
              <a:t>（</a:t>
            </a:r>
            <a:r>
              <a:rPr lang="en-US" altLang="zh-CN" sz="2800" b="1" kern="0" dirty="0">
                <a:latin typeface="SimHei" panose="02010609060101010101" pitchFamily="49" charset="-122"/>
                <a:cs typeface="经典标宋简"/>
              </a:rPr>
              <a:t>1460-1549</a:t>
            </a:r>
            <a:r>
              <a:rPr lang="zh-CN" altLang="en-US" sz="2800" b="1" kern="0" dirty="0">
                <a:latin typeface="SimHei" panose="02010609060101010101" pitchFamily="49" charset="-122"/>
                <a:cs typeface="经典标宋简"/>
              </a:rPr>
              <a:t>）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写道：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【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每当古兰经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文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降示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给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穆罕默德，他会浑身颤抖然后昏过去，面色苍白，双目紧闭，像骆驼一样打呼噜，每当降示临到前，他都是这样子；此外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穆斯林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也要保护他，免受恶眼诅咒伤害 。 每当降示临到，穆罕默德就前额冒汗，就算天气冷亦然，他的眼睛变红，他像醉汉一样萎靡不振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】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。穆罕默德常说，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【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每次领受启示，我都以为自己会死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掉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】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 。 看见上述征状，现代医生可能会断定是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脑波异常，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癫痫症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发作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。</a:t>
            </a:r>
            <a:endParaRPr lang="en-US" altLang="zh-CN" sz="2800" b="1" kern="0" dirty="0"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kern="0" dirty="0"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穆罕默德自己说过，撒旦常以“吉卜利里”的形象来找他，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Al-</a:t>
            </a:r>
            <a:r>
              <a:rPr lang="en-US" altLang="zh-CN" sz="2800" b="1" kern="0" dirty="0" err="1">
                <a:ea typeface="SimHei" panose="02010609060101010101" pitchFamily="49" charset="-122"/>
                <a:cs typeface="经典标宋简"/>
              </a:rPr>
              <a:t>Halabi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肯定了这点：有释经家提到，穆罕默德有一位敌人，它是恶魔之一，名为“白使者”，常常以“吉卜利里”的形象出现</a:t>
            </a:r>
            <a:r>
              <a:rPr lang="zh-CN" altLang="zh-CN" sz="2800" dirty="0">
                <a:effectLst/>
              </a:rPr>
              <a:t> </a:t>
            </a:r>
            <a:r>
              <a:rPr lang="en-US" altLang="zh-CN" sz="20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Al-</a:t>
            </a:r>
            <a:r>
              <a:rPr lang="en-US" altLang="zh-CN" sz="2000" b="1" dirty="0" err="1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Halabi</a:t>
            </a:r>
            <a:r>
              <a:rPr lang="zh-CN" altLang="zh-CN" sz="20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000" b="1" i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Al-</a:t>
            </a:r>
            <a:r>
              <a:rPr lang="en-US" altLang="zh-CN" sz="2000" b="1" i="1" dirty="0" err="1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Sira</a:t>
            </a:r>
            <a:r>
              <a:rPr lang="en-US" altLang="zh-CN" sz="2000" b="1" i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 Al-</a:t>
            </a:r>
            <a:r>
              <a:rPr lang="en-US" altLang="zh-CN" sz="2000" b="1" i="1" dirty="0" err="1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Halabia</a:t>
            </a:r>
            <a:r>
              <a:rPr lang="zh-CN" altLang="zh-CN" sz="20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0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407</a:t>
            </a:r>
            <a:r>
              <a:rPr lang="zh-CN" altLang="zh-CN" sz="20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页</a:t>
            </a:r>
            <a:endParaRPr lang="zh-CN" altLang="zh-CN" sz="20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[ Al-</a:t>
            </a:r>
            <a:r>
              <a:rPr lang="en-US" altLang="zh-CN" sz="2000" b="1" dirty="0" err="1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Halabi</a:t>
            </a:r>
            <a:r>
              <a:rPr lang="zh-CN" altLang="zh-CN" sz="20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000" b="1" i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Al-</a:t>
            </a:r>
            <a:r>
              <a:rPr lang="en-US" altLang="zh-CN" sz="2000" b="1" i="1" dirty="0" err="1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Sira</a:t>
            </a:r>
            <a:r>
              <a:rPr lang="en-US" altLang="zh-CN" sz="2000" b="1" i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 Al-</a:t>
            </a:r>
            <a:r>
              <a:rPr lang="en-US" altLang="zh-CN" sz="2000" b="1" i="1" dirty="0" err="1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Halabia</a:t>
            </a:r>
            <a:r>
              <a:rPr lang="zh-CN" altLang="zh-CN" sz="20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0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115</a:t>
            </a:r>
            <a:r>
              <a:rPr lang="zh-CN" altLang="zh-CN" sz="20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页</a:t>
            </a:r>
            <a:r>
              <a:rPr lang="zh-CN" altLang="zh-CN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经典标宋简"/>
              </a:rPr>
              <a:t> </a:t>
            </a:r>
            <a:endParaRPr lang="zh-CN" altLang="zh-CN" sz="20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7011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著名的《伊斯兰宗教里的灵》（</a:t>
            </a:r>
            <a:r>
              <a:rPr lang="en-US" altLang="zh-CN" sz="2800" b="1" i="1" kern="0" dirty="0">
                <a:ea typeface="SimHei" panose="02010609060101010101" pitchFamily="49" charset="-122"/>
                <a:cs typeface="经典标宋简"/>
              </a:rPr>
              <a:t>The Spirit of the Islamic Religion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）一书提到穆罕默德有一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个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的灵异启示。那是穆罕默德出来公开传道大概第四年。由于某些年轻的信徒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回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家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批评偶像是假神鬼魔，引起一些家长的不满，大家一起来带着刀剑来拜会穆罕默德。家长问了一个问题：『自祖辈开始多年，我们阿拉伯人藉着拉特（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Al-</a:t>
            </a:r>
            <a:r>
              <a:rPr lang="en-US" altLang="zh-CN" sz="2800" b="1" kern="0" dirty="0" err="1">
                <a:ea typeface="SimHei" panose="02010609060101010101" pitchFamily="49" charset="-122"/>
                <a:cs typeface="经典标宋简"/>
              </a:rPr>
              <a:t>Lat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）、欧萨（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Al-</a:t>
            </a:r>
            <a:r>
              <a:rPr lang="en-US" altLang="zh-CN" sz="2800" b="1" kern="0" dirty="0" err="1">
                <a:ea typeface="SimHei" panose="02010609060101010101" pitchFamily="49" charset="-122"/>
                <a:cs typeface="经典标宋简"/>
              </a:rPr>
              <a:t>Uzza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）和默那（</a:t>
            </a:r>
            <a:r>
              <a:rPr lang="en-US" altLang="zh-CN" sz="2800" b="1" kern="0" dirty="0" err="1">
                <a:ea typeface="SimHei" panose="02010609060101010101" pitchFamily="49" charset="-122"/>
                <a:cs typeface="经典标宋简"/>
              </a:rPr>
              <a:t>Manat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）三位女神，向安拉祈祷，请问有效吗？</a:t>
            </a:r>
            <a:endParaRPr lang="en-US" altLang="zh-CN" sz="2800" b="1" kern="0" dirty="0">
              <a:ea typeface="SimHei" panose="02010609060101010101" pitchFamily="49" charset="-122"/>
              <a:cs typeface="经典标宋简"/>
            </a:endParaRPr>
          </a:p>
          <a:p>
            <a:endParaRPr lang="en-US" altLang="zh-CN" sz="2800" b="1" kern="0" dirty="0">
              <a:ea typeface="SimHei" panose="02010609060101010101" pitchFamily="49" charset="-122"/>
              <a:cs typeface="经典标宋简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穆罕默德沉默了一会，突然被灵感动，开口唱起启示来说：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『哦，拉特（</a:t>
            </a:r>
            <a:r>
              <a:rPr lang="en-US" altLang="zh-CN" sz="2800" b="1" kern="0" dirty="0" err="1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ALat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）、欧萨（</a:t>
            </a:r>
            <a:r>
              <a:rPr lang="en-US" altLang="zh-CN" sz="2800" b="1" kern="0" dirty="0" err="1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Uzza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）和默那（</a:t>
            </a:r>
            <a:r>
              <a:rPr lang="en-US" altLang="zh-CN" sz="2800" b="1" kern="0" dirty="0" err="1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Manat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），她们好像天鹅那样，把祈祷带上天去，是有效的</a:t>
            </a:r>
            <a:r>
              <a:rPr lang="zh-CN" altLang="en-US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合宜的</a:t>
            </a:r>
            <a:r>
              <a:rPr lang="en-US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..</a:t>
            </a:r>
            <a:r>
              <a:rPr lang="zh-CN" altLang="zh-CN" sz="2800" b="1" kern="0" dirty="0">
                <a:solidFill>
                  <a:srgbClr val="008000"/>
                </a:solidFill>
                <a:ea typeface="SimHei" panose="02010609060101010101" pitchFamily="49" charset="-122"/>
                <a:cs typeface="经典标宋简"/>
              </a:rPr>
              <a:t>』。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来访的人听见这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肯定偶像的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启示，就不多说了，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大家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瞎聊几句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就离开穆罕默德回去了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05206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当时，阿拉伯人的主神是</a:t>
            </a:r>
            <a:r>
              <a:rPr lang="zh-CN" altLang="en-US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月神</a:t>
            </a:r>
            <a:r>
              <a:rPr lang="zh-CN" altLang="zh-CN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安拉，</a:t>
            </a:r>
            <a:r>
              <a:rPr lang="zh-CN" altLang="en-US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它</a:t>
            </a:r>
            <a:r>
              <a:rPr lang="zh-CN" altLang="zh-CN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有三位女儿</a:t>
            </a:r>
            <a:r>
              <a:rPr lang="zh-CN" altLang="en-US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：</a:t>
            </a:r>
            <a:r>
              <a:rPr lang="zh-CN" altLang="zh-CN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拉特（</a:t>
            </a:r>
            <a:r>
              <a:rPr lang="en-US" altLang="zh-CN" sz="2800" b="1" kern="0" dirty="0" err="1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Lat</a:t>
            </a:r>
            <a:r>
              <a:rPr lang="zh-CN" altLang="zh-CN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）、欧萨（</a:t>
            </a:r>
            <a:r>
              <a:rPr lang="en-US" altLang="zh-CN" sz="2800" b="1" kern="0" dirty="0" err="1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Uzza</a:t>
            </a:r>
            <a:r>
              <a:rPr lang="zh-CN" altLang="zh-CN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）和默那（</a:t>
            </a:r>
            <a:r>
              <a:rPr lang="en-US" altLang="zh-CN" sz="2800" b="1" kern="0" dirty="0" err="1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Manat</a:t>
            </a:r>
            <a:r>
              <a:rPr lang="zh-CN" altLang="zh-CN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）。阿拉伯人在求告</a:t>
            </a:r>
            <a:r>
              <a:rPr lang="zh-CN" altLang="en-US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月神</a:t>
            </a:r>
            <a:r>
              <a:rPr lang="zh-CN" altLang="zh-CN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安拉时，是透过这三位女神向安拉代求。她们倒像是代祷者。这几句话的启示，就记录在古兰经</a:t>
            </a:r>
            <a:r>
              <a:rPr lang="en-US" altLang="zh-CN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53</a:t>
            </a:r>
            <a:r>
              <a:rPr lang="zh-CN" altLang="zh-CN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章的星宿篇</a:t>
            </a:r>
            <a:r>
              <a:rPr lang="zh-CN" altLang="zh-CN" sz="2800" b="1" i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（</a:t>
            </a:r>
            <a:r>
              <a:rPr lang="en-US" altLang="zh-CN" sz="2800" b="1" i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An-</a:t>
            </a:r>
            <a:r>
              <a:rPr lang="en-US" altLang="zh-CN" sz="2800" b="1" i="1" kern="0" dirty="0" err="1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Najm</a:t>
            </a:r>
            <a:r>
              <a:rPr lang="zh-CN" altLang="zh-CN" sz="2800" b="1" i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）</a:t>
            </a:r>
            <a:r>
              <a:rPr lang="zh-CN" altLang="zh-CN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里。穆罕默德竟然在众人面前，公开启示赞美古莱氏族的偶像：宣称阿拉伯</a:t>
            </a:r>
            <a:r>
              <a:rPr lang="zh-CN" altLang="en-US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人</a:t>
            </a:r>
            <a:r>
              <a:rPr lang="zh-CN" altLang="zh-CN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向她们</a:t>
            </a:r>
            <a:r>
              <a:rPr lang="zh-CN" altLang="en-US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（女神）</a:t>
            </a:r>
            <a:r>
              <a:rPr lang="zh-CN" altLang="zh-CN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的祈祷是有效的。</a:t>
            </a:r>
            <a:endParaRPr lang="en-US" altLang="zh-CN" sz="2800" b="1" kern="0" dirty="0">
              <a:latin typeface="SimHei" panose="02010609060101010101" pitchFamily="49" charset="-122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kern="0" dirty="0">
              <a:latin typeface="SimHei" panose="02010609060101010101" pitchFamily="49" charset="-122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后来，</a:t>
            </a:r>
            <a:r>
              <a:rPr lang="zh-CN" altLang="en-US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穆斯林</a:t>
            </a:r>
            <a:r>
              <a:rPr lang="zh-CN" altLang="zh-CN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在整理古兰经启示时，问起这个启示是否合宜。穆罕默德竟然承认说这章经文来自撒旦。</a:t>
            </a:r>
            <a:r>
              <a:rPr lang="zh-CN" altLang="zh-CN" sz="2800" b="1" kern="0" dirty="0">
                <a:solidFill>
                  <a:srgbClr val="00B050"/>
                </a:solidFill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『当先知要传讲神的启示时，魔鬼也会向他提议的，如果先知不小心，就会讲出魔鬼要他讲的话。安拉伟大，如果安拉知道他的仆人讲出不是那么美好的启示，祂会在后面启示更好的话给他的仆人</a:t>
            </a:r>
            <a:r>
              <a:rPr lang="en-US" altLang="zh-CN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…</a:t>
            </a:r>
            <a:r>
              <a:rPr lang="zh-CN" altLang="zh-CN" sz="28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』</a:t>
            </a:r>
            <a:r>
              <a:rPr lang="en-US" altLang="zh-CN" sz="24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Rodwell</a:t>
            </a:r>
            <a:r>
              <a:rPr lang="zh-CN" altLang="zh-CN" sz="24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（</a:t>
            </a:r>
            <a:r>
              <a:rPr lang="en-US" altLang="zh-CN" sz="24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1861</a:t>
            </a:r>
            <a:r>
              <a:rPr lang="zh-CN" altLang="zh-CN" sz="2400" b="1" kern="0" dirty="0"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）</a:t>
            </a:r>
            <a:r>
              <a:rPr lang="zh-CN" altLang="zh-CN" sz="2400" b="1" dirty="0">
                <a:effectLst/>
                <a:latin typeface="SimHei" panose="02010609060101010101" pitchFamily="49" charset="-122"/>
                <a:ea typeface="SimHei" panose="02010609060101010101" pitchFamily="49" charset="-122"/>
              </a:rPr>
              <a:t> </a:t>
            </a:r>
            <a:r>
              <a:rPr lang="en-US" altLang="zh-CN" sz="2400" b="1" dirty="0" err="1"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Afif</a:t>
            </a:r>
            <a:r>
              <a:rPr lang="en-US" altLang="zh-CN" sz="2400" b="1" dirty="0"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 </a:t>
            </a:r>
            <a:r>
              <a:rPr lang="en-US" altLang="zh-CN" sz="2400" b="1" dirty="0" err="1"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Abd</a:t>
            </a:r>
            <a:r>
              <a:rPr lang="en-US" altLang="zh-CN" sz="2400" b="1" dirty="0"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 Al-Fattah</a:t>
            </a:r>
            <a:r>
              <a:rPr lang="zh-CN" altLang="zh-CN" sz="2400" b="1" dirty="0"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400" b="1" i="1" dirty="0"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The Spirit of the Islamic Religion</a:t>
            </a:r>
            <a:r>
              <a:rPr lang="zh-CN" altLang="zh-CN" sz="2400" b="1" dirty="0">
                <a:effectLst/>
                <a:latin typeface="SimHei" panose="02010609060101010101" pitchFamily="49" charset="-122"/>
                <a:ea typeface="SimHei" panose="02010609060101010101" pitchFamily="49" charset="-122"/>
                <a:cs typeface="经典标宋简"/>
              </a:rPr>
              <a:t>，第九版。</a:t>
            </a:r>
            <a:endParaRPr lang="en-US" altLang="zh-CN" sz="2400" b="1" dirty="0">
              <a:effectLst/>
              <a:latin typeface="SimHei" panose="02010609060101010101" pitchFamily="49" charset="-122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zh-CN" altLang="zh-CN" sz="2400" b="1" dirty="0">
              <a:effectLst/>
              <a:latin typeface="SimHei" panose="02010609060101010101" pitchFamily="49" charset="-122"/>
              <a:ea typeface="SimHei" panose="02010609060101010101" pitchFamily="49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C00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</a:rPr>
              <a:t>笔者注：在一些的古兰经版本里，仍然保留这个启示的记录，</a:t>
            </a:r>
            <a:r>
              <a:rPr lang="zh-CN" altLang="en-US" sz="2800" b="1" dirty="0">
                <a:solidFill>
                  <a:srgbClr val="C00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</a:rPr>
              <a:t>对穆斯林学者来说因为</a:t>
            </a:r>
            <a:r>
              <a:rPr lang="en-US" altLang="zh-CN" sz="2800" b="1" dirty="0">
                <a:solidFill>
                  <a:srgbClr val="C00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</a:rPr>
              <a:t>【</a:t>
            </a:r>
            <a:r>
              <a:rPr lang="zh-CN" altLang="en-US" sz="2800" b="1" dirty="0">
                <a:solidFill>
                  <a:srgbClr val="C00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</a:rPr>
              <a:t>有废除经文论</a:t>
            </a:r>
            <a:r>
              <a:rPr lang="en-US" altLang="zh-CN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】</a:t>
            </a:r>
            <a:r>
              <a:rPr lang="zh-CN" altLang="en-US" sz="2800" b="1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不觉得有问题。近代</a:t>
            </a:r>
            <a:r>
              <a:rPr lang="zh-CN" altLang="zh-CN" sz="2800" b="1" dirty="0">
                <a:solidFill>
                  <a:srgbClr val="C00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</a:rPr>
              <a:t>的古兰经版本</a:t>
            </a:r>
            <a:r>
              <a:rPr lang="zh-CN" altLang="en-US" sz="2800" b="1" dirty="0">
                <a:solidFill>
                  <a:srgbClr val="C00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</a:rPr>
              <a:t>，出版社说性</a:t>
            </a:r>
            <a:r>
              <a:rPr lang="zh-CN" altLang="zh-CN" sz="2800" b="1" dirty="0">
                <a:solidFill>
                  <a:srgbClr val="C00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</a:rPr>
              <a:t>把这段内容删除。</a:t>
            </a:r>
          </a:p>
        </p:txBody>
      </p:sp>
    </p:spTree>
    <p:extLst>
      <p:ext uri="{BB962C8B-B14F-4D97-AF65-F5344CB8AC3E}">
        <p14:creationId xmlns:p14="http://schemas.microsoft.com/office/powerpoint/2010/main" val="190580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穆斯林著名学者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Al-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Suyuti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说，穆罕默德背诵</a:t>
            </a:r>
            <a:r>
              <a:rPr lang="en-US" altLang="zh-CN" sz="2800" b="1" i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Najm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〈星宿〉章时，是撒旦使他心和口赞美古莱氏族神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明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的。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这证明穆罕默德没法分清楚，启示是出于撒旦还是天使，尽管赞美古莱氏偶像，这必然源于魔鬼。直到后来被人质疑了，才改正过来。穆罕默德的宗教带有混合主意，这事实在此是显而易见的。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令他恐惧万分的蒙召 …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穆罕默德声称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他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遇见天使时，非常惧怕，发抖，混乱，情绪大受干挠。这样的属灵经历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有别于以色列先知的蒙召经历。穆罕默德急忙的逃回家，全身流汗，发料，发冷，倒在房间地上，要求太太用许多毯子把自己盖起来。这样的蒙召让人感到奇怪。是谁鉴定他所经历的可怕属灵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经历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，是出于安拉？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我们且引述穆斯林学者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Al-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Halabi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著作说明：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穆罕默德曾多次表明，恐怕给他带来降示的是恶魔，但关心的妻子卡蒂迦肯定他说，撒旦没有控制你</a:t>
            </a:r>
            <a:r>
              <a:rPr lang="zh-CN" altLang="zh-CN" sz="2000" b="1" kern="0" dirty="0">
                <a:ea typeface="SimHei" panose="02010609060101010101" pitchFamily="49" charset="-122"/>
                <a:cs typeface="经典标宋简"/>
              </a:rPr>
              <a:t>。</a:t>
            </a:r>
            <a:r>
              <a:rPr lang="zh-CN" altLang="zh-CN" sz="2000" dirty="0">
                <a:effectLst/>
              </a:rPr>
              <a:t> </a:t>
            </a:r>
            <a:r>
              <a:rPr lang="en-US" altLang="zh-CN" sz="20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Al-</a:t>
            </a:r>
            <a:r>
              <a:rPr lang="en-US" altLang="zh-CN" sz="2000" b="1" dirty="0" err="1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Suyuti</a:t>
            </a:r>
            <a:r>
              <a:rPr lang="zh-CN" altLang="zh-CN" sz="20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000" b="1" i="1" dirty="0" err="1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Asbab</a:t>
            </a:r>
            <a:r>
              <a:rPr lang="en-US" altLang="zh-CN" sz="2000" b="1" i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 Al-</a:t>
            </a:r>
            <a:r>
              <a:rPr lang="en-US" altLang="zh-CN" sz="2000" b="1" i="1" dirty="0" err="1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Nuzul</a:t>
            </a:r>
            <a:r>
              <a:rPr lang="zh-CN" altLang="zh-CN" sz="20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（</a:t>
            </a:r>
            <a:r>
              <a:rPr lang="en-US" altLang="zh-CN" sz="2000" b="1" i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The Causes of Discordancy</a:t>
            </a:r>
            <a:r>
              <a:rPr lang="zh-CN" altLang="zh-CN" sz="20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），卷</a:t>
            </a:r>
            <a:r>
              <a:rPr lang="en-US" altLang="zh-CN" sz="20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III</a:t>
            </a:r>
            <a:r>
              <a:rPr lang="zh-CN" altLang="zh-CN" sz="20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0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229</a:t>
            </a:r>
            <a:r>
              <a:rPr lang="zh-CN" altLang="zh-CN" sz="20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页</a:t>
            </a:r>
            <a:endParaRPr lang="zh-CN" altLang="zh-CN" sz="28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21335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学者</a:t>
            </a:r>
            <a:r>
              <a:rPr lang="en-US" altLang="zh-CN" sz="2800" b="1" kern="0" dirty="0" err="1">
                <a:ea typeface="SimHei" panose="02010609060101010101" pitchFamily="49" charset="-122"/>
                <a:cs typeface="经典标宋简"/>
              </a:rPr>
              <a:t>Malek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 bin </a:t>
            </a:r>
            <a:r>
              <a:rPr lang="en-US" altLang="zh-CN" sz="2800" b="1" kern="0" dirty="0" err="1">
                <a:ea typeface="SimHei" panose="02010609060101010101" pitchFamily="49" charset="-122"/>
                <a:cs typeface="经典标宋简"/>
              </a:rPr>
              <a:t>Nabi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说：先知常常向有同情心的妻子表忧虑，他觉得自己疯了，因中了邪术。然而卡蒂迦肯定他说：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【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你是个好人，善待亲友，你作什么都有为安拉做，安拉不会使你出丑，混乱，而你要坚固那些软弱的人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】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。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 </a:t>
            </a:r>
          </a:p>
          <a:p>
            <a:pPr>
              <a:spcAft>
                <a:spcPts val="0"/>
              </a:spcAft>
            </a:pP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伊玛目</a:t>
            </a:r>
            <a:r>
              <a:rPr lang="zh-CN" altLang="en-US" sz="2800" b="1" kern="0" dirty="0">
                <a:ea typeface="SimHei" panose="02010609060101010101" pitchFamily="49" charset="-122"/>
                <a:cs typeface="经典标宋简"/>
              </a:rPr>
              <a:t>书亚底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Abu al-</a:t>
            </a:r>
            <a:r>
              <a:rPr lang="en-US" altLang="zh-CN" sz="2800" b="1" kern="0" dirty="0" err="1">
                <a:ea typeface="SimHei" panose="02010609060101010101" pitchFamily="49" charset="-122"/>
                <a:cs typeface="经典标宋简"/>
              </a:rPr>
              <a:t>Fadl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 'Abd al-Rahman ibn Abi Bakr Jalal al-Din al-</a:t>
            </a:r>
            <a:r>
              <a:rPr lang="en-US" altLang="zh-CN" sz="2800" b="1" kern="0" dirty="0" err="1">
                <a:ea typeface="SimHei" panose="02010609060101010101" pitchFamily="49" charset="-122"/>
                <a:cs typeface="经典标宋简"/>
              </a:rPr>
              <a:t>Suyuti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（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1445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－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1505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）是埃及教师，堪称万事通，有近五百本著作，是著作最多的穆斯林作者之一，人称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Al-</a:t>
            </a:r>
            <a:r>
              <a:rPr lang="en-US" altLang="zh-CN" sz="2800" b="1" kern="0" dirty="0" err="1">
                <a:ea typeface="SimHei" panose="02010609060101010101" pitchFamily="49" charset="-122"/>
                <a:cs typeface="经典标宋简"/>
              </a:rPr>
              <a:t>Suyuti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。写道：</a:t>
            </a:r>
            <a:r>
              <a:rPr lang="en-US" altLang="zh-CN" sz="2800" b="1" kern="0" dirty="0">
                <a:ea typeface="SimHei" panose="02010609060101010101" pitchFamily="49" charset="-122"/>
                <a:cs typeface="经典标宋简"/>
              </a:rPr>
              <a:t>【</a:t>
            </a:r>
            <a:r>
              <a:rPr lang="zh-CN" altLang="zh-CN" sz="2800" b="1" kern="0" dirty="0">
                <a:ea typeface="SimHei" panose="02010609060101010101" pitchFamily="49" charset="-122"/>
                <a:cs typeface="经典标宋简"/>
              </a:rPr>
              <a:t>穆罕默德恐怕在沙漠里向他显现的是恶魔，不相信那是真主派来的天神，所以他一度非常恐惧，怕得浑身颤抖，面色苍白。</a:t>
            </a:r>
            <a:r>
              <a:rPr lang="zh-CN" altLang="zh-CN" sz="2800" dirty="0">
                <a:effectLst/>
              </a:rPr>
              <a:t> </a:t>
            </a:r>
            <a:r>
              <a:rPr lang="en-US" altLang="zh-CN" sz="2400" b="1" dirty="0" err="1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Malek</a:t>
            </a:r>
            <a:r>
              <a:rPr lang="en-US" altLang="zh-CN" sz="24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 bin </a:t>
            </a:r>
            <a:r>
              <a:rPr lang="en-US" altLang="zh-CN" sz="2400" b="1" dirty="0" err="1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Nabi</a:t>
            </a:r>
            <a:r>
              <a:rPr lang="en-US" altLang="zh-CN" sz="24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 </a:t>
            </a:r>
            <a:r>
              <a:rPr lang="en-US" altLang="zh-CN" sz="2400" b="1" i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The Second Phenomenon</a:t>
            </a:r>
            <a:r>
              <a:rPr lang="zh-CN" altLang="zh-CN" sz="24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4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140</a:t>
            </a:r>
            <a:r>
              <a:rPr lang="zh-CN" altLang="zh-CN" sz="24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页</a:t>
            </a:r>
            <a:r>
              <a:rPr lang="en-US" altLang="zh-CN" sz="2400" b="1" dirty="0">
                <a:effectLst/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   </a:t>
            </a:r>
            <a:r>
              <a:rPr lang="zh-CN" altLang="zh-CN" sz="2800" b="1" dirty="0"/>
              <a:t>他会对赫蒂彻说，我怕恶魔要害我，她安慰他说，你并不是会被恶魔害的那种人</a:t>
            </a:r>
            <a:r>
              <a:rPr lang="en-US" altLang="zh-CN" sz="2800" b="1" dirty="0"/>
              <a:t>】</a:t>
            </a:r>
            <a:r>
              <a:rPr lang="zh-CN" altLang="zh-CN" sz="2800" b="1" dirty="0"/>
              <a:t>。</a:t>
            </a:r>
            <a:r>
              <a:rPr lang="en-US" altLang="zh-CN" sz="2800" b="1" dirty="0"/>
              <a:t> </a:t>
            </a:r>
          </a:p>
          <a:p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据说有一天穆罕默德在路上行走，突然天空出现一个巨人坐在一个漂浮的椅子上。穆罕默德一见到这个景象，惊吓的快速跑回家，跳上床，惊叫太太快给他盖上被子。一动也不动的躺在床上几个小时，卡帝迦看见他全身发抖。口里念出这样的话</a:t>
            </a:r>
            <a:r>
              <a:rPr lang="zh-CN" altLang="zh-CN" sz="2800" b="1" dirty="0">
                <a:solidFill>
                  <a:srgbClr val="008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：</a:t>
            </a:r>
            <a:r>
              <a:rPr lang="zh-CN" altLang="zh-CN" sz="2800" b="1" dirty="0">
                <a:solidFill>
                  <a:srgbClr val="0066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盖被的人啊！你应当起来，你应当警告，你应当颂扬你的主宰，你应当洗涤你的衣服，你应当远离污秽，你不要施恩而求厚报，你应当为你的主而坚忍</a:t>
            </a:r>
            <a:r>
              <a:rPr lang="en-US" altLang="zh-CN" sz="2800" b="1" dirty="0">
                <a:solidFill>
                  <a:srgbClr val="0066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 (</a:t>
            </a:r>
            <a:r>
              <a:rPr lang="zh-CN" altLang="zh-CN" sz="2800" b="1" dirty="0">
                <a:solidFill>
                  <a:srgbClr val="0066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74:1-7)</a:t>
            </a:r>
            <a:r>
              <a:rPr lang="zh-CN" altLang="zh-CN" sz="2800" b="1" dirty="0">
                <a:solidFill>
                  <a:srgbClr val="006600"/>
                </a:solidFill>
                <a:latin typeface="Times New Roman" panose="02020603050405020304" pitchFamily="18" charset="0"/>
                <a:ea typeface="SimHei" panose="02010609060101010101" pitchFamily="49" charset="-122"/>
              </a:rPr>
              <a:t>。</a:t>
            </a:r>
            <a:endParaRPr lang="en-US" altLang="zh-CN" sz="2800" b="1" dirty="0"/>
          </a:p>
        </p:txBody>
      </p:sp>
    </p:spTree>
    <p:extLst>
      <p:ext uri="{BB962C8B-B14F-4D97-AF65-F5344CB8AC3E}">
        <p14:creationId xmlns:p14="http://schemas.microsoft.com/office/powerpoint/2010/main" val="3131278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谁是穆罕默德谁？ 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穆罕默德是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Abd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Allah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的儿子</a:t>
            </a:r>
            <a:r>
              <a:rPr lang="zh-CN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（”</a:t>
            </a:r>
            <a:r>
              <a:rPr lang="en-US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Ben</a:t>
            </a:r>
            <a:r>
              <a:rPr lang="zh-CN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”）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，其祖为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Abd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Al-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Muttalib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、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Hisham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、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Abd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Munaf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、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Qusai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、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Kilab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、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Murra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、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Ka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‘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b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、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Lu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’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ayy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、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Ghalib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、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Fahd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、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Malek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、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Al-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Nadr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、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Kinana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、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Khuzaima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、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Mudraka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、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Elias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、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Mudar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、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Nizar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、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‘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ad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Adnan 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据说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’Adnan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是易司马仪（以实玛利）的儿子，但此说未被穆斯林学者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和圣经学者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确认。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记述穆罕默德生平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作者，从没说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‘Adnan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是易司马仪之子；再者，圣经也从没提到以实玛利有这个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名字的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儿子。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14983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/>
              <a:t>穆罕默德与卡蒂迦最后</a:t>
            </a:r>
            <a:r>
              <a:rPr lang="zh-CN" altLang="en-US" sz="2800" b="1" dirty="0"/>
              <a:t>如何</a:t>
            </a:r>
            <a:r>
              <a:rPr lang="zh-CN" altLang="zh-CN" sz="2800" b="1" dirty="0"/>
              <a:t>肯定，他确是</a:t>
            </a:r>
            <a:r>
              <a:rPr lang="zh-CN" altLang="en-US" sz="2800" b="1" dirty="0"/>
              <a:t>蒙召了</a:t>
            </a:r>
            <a:r>
              <a:rPr lang="zh-CN" altLang="zh-CN" sz="2800" b="1" dirty="0"/>
              <a:t>？</a:t>
            </a:r>
            <a:r>
              <a:rPr lang="en-US" altLang="zh-CN" sz="2800" b="1" dirty="0"/>
              <a:t>Ibn </a:t>
            </a:r>
            <a:r>
              <a:rPr lang="en-US" altLang="zh-CN" sz="2800" b="1" dirty="0" err="1"/>
              <a:t>Hisham</a:t>
            </a:r>
            <a:r>
              <a:rPr lang="zh-CN" altLang="zh-CN" sz="2800" b="1" dirty="0"/>
              <a:t>写道：</a:t>
            </a:r>
            <a:r>
              <a:rPr lang="en-US" altLang="zh-CN" sz="2800" b="1" dirty="0"/>
              <a:t>【</a:t>
            </a:r>
            <a:r>
              <a:rPr lang="zh-CN" altLang="zh-CN" sz="2800" b="1" dirty="0"/>
              <a:t>卡蒂迦对穆罕默德说，那位朋友每次来访，你能</a:t>
            </a:r>
            <a:r>
              <a:rPr lang="zh-CN" altLang="en-US" sz="2800" b="1" dirty="0"/>
              <a:t>看见并</a:t>
            </a:r>
            <a:r>
              <a:rPr lang="zh-CN" altLang="zh-CN" sz="2800" b="1" dirty="0"/>
              <a:t>告诉我吗？他说能。当他来访，穆罕默德立刻告诉妻子</a:t>
            </a:r>
            <a:r>
              <a:rPr lang="zh-CN" altLang="en-US" sz="2800" b="1" dirty="0"/>
              <a:t>：它来了</a:t>
            </a:r>
            <a:r>
              <a:rPr lang="zh-CN" altLang="zh-CN" sz="2800" b="1" dirty="0"/>
              <a:t>。她说，起来坐在我左腿上，她说，你现在看见他吗？他答道，看见。她说，坐在我右腿上，他如言做了。她问，你仍然看见他吗？他说，仍然见。 卡蒂迦有点失望，她脱下头巾、</a:t>
            </a:r>
            <a:r>
              <a:rPr lang="zh-CN" altLang="en-US" sz="2800" b="1" dirty="0"/>
              <a:t>开始脱掉外衣，露出身体的肌肤</a:t>
            </a:r>
            <a:r>
              <a:rPr lang="zh-CN" altLang="zh-CN" sz="2800" b="1" dirty="0"/>
              <a:t>，她问他：你仍看见他吗？穆罕默德答，看不见了。于是她说，确定了，你应该高兴，奉安拉之名，他是天使，不是恶魔，因为恶魔不会尴尬的，而天</a:t>
            </a:r>
            <a:r>
              <a:rPr lang="zh-CN" altLang="en-US" sz="2800" b="1" dirty="0"/>
              <a:t>使</a:t>
            </a:r>
            <a:r>
              <a:rPr lang="zh-CN" altLang="zh-CN" sz="2800" b="1" dirty="0"/>
              <a:t>会</a:t>
            </a:r>
            <a:r>
              <a:rPr lang="en-US" altLang="zh-CN" sz="2800" b="1" dirty="0"/>
              <a:t>】</a:t>
            </a:r>
            <a:r>
              <a:rPr lang="zh-CN" altLang="zh-CN" sz="2800" b="1" dirty="0"/>
              <a:t>。</a:t>
            </a:r>
            <a:r>
              <a:rPr lang="en-US" altLang="zh-CN" sz="2800" b="1" dirty="0"/>
              <a:t>Al-</a:t>
            </a:r>
            <a:r>
              <a:rPr lang="en-US" altLang="zh-CN" sz="2800" b="1" dirty="0" err="1"/>
              <a:t>Suyuti</a:t>
            </a:r>
            <a:r>
              <a:rPr lang="zh-TW" altLang="zh-CN" sz="2800" b="1" dirty="0"/>
              <a:t>，</a:t>
            </a:r>
            <a:r>
              <a:rPr lang="en-US" altLang="zh-CN" sz="2800" b="1" i="1" dirty="0"/>
              <a:t>The Jurisprudence of the Life of Muhammad</a:t>
            </a:r>
            <a:r>
              <a:rPr lang="zh-TW" altLang="zh-CN" sz="2800" b="1" dirty="0"/>
              <a:t>，</a:t>
            </a:r>
            <a:r>
              <a:rPr lang="en-US" altLang="zh-CN" sz="2800" b="1" dirty="0"/>
              <a:t>68</a:t>
            </a:r>
            <a:r>
              <a:rPr lang="zh-TW" altLang="zh-CN" sz="2800" b="1" dirty="0"/>
              <a:t>－</a:t>
            </a:r>
            <a:r>
              <a:rPr lang="en-US" altLang="zh-CN" sz="2800" b="1" dirty="0"/>
              <a:t>69</a:t>
            </a:r>
            <a:r>
              <a:rPr lang="zh-TW" altLang="zh-CN" sz="2800" b="1" dirty="0"/>
              <a:t>页</a:t>
            </a:r>
            <a:endParaRPr lang="en-US" altLang="zh-TW" sz="2800" b="1" dirty="0"/>
          </a:p>
          <a:p>
            <a:r>
              <a:rPr lang="zh-CN" altLang="zh-CN" sz="2800" b="1" dirty="0"/>
              <a:t> </a:t>
            </a:r>
            <a:endParaRPr lang="en-MY" altLang="zh-CN" sz="2800" b="1" dirty="0"/>
          </a:p>
          <a:p>
            <a:r>
              <a:rPr lang="zh-CN" altLang="zh-CN" sz="2800" b="1" dirty="0"/>
              <a:t>当他们跑去寻问属灵导师瓦拉卡；瓦拉卡宣告说</a:t>
            </a:r>
            <a:r>
              <a:rPr lang="zh-CN" altLang="en-US" sz="2800" b="1" dirty="0"/>
              <a:t>：</a:t>
            </a:r>
            <a:r>
              <a:rPr lang="en-US" altLang="zh-CN" sz="2800" b="1" dirty="0"/>
              <a:t>【</a:t>
            </a:r>
            <a:r>
              <a:rPr lang="zh-CN" altLang="zh-CN" sz="2800" b="1" dirty="0"/>
              <a:t>你就像摩西那样蒙召了。就是这位天使也曾向穆萨与尔撒显现启示</a:t>
            </a:r>
            <a:r>
              <a:rPr lang="en-US" altLang="zh-CN" sz="2800" b="1" dirty="0"/>
              <a:t>】</a:t>
            </a:r>
            <a:r>
              <a:rPr lang="zh-CN" altLang="zh-CN" sz="2800" b="1" dirty="0"/>
              <a:t>。瓦拉卡答应会支持与帮助穆罕默德（</a:t>
            </a:r>
            <a:r>
              <a:rPr lang="zh-CN" altLang="en-US" sz="2800" b="1" dirty="0"/>
              <a:t>古</a:t>
            </a:r>
            <a:r>
              <a:rPr lang="en-US" altLang="zh-CN" sz="2800" b="1" dirty="0"/>
              <a:t>7</a:t>
            </a:r>
            <a:r>
              <a:rPr lang="zh-CN" altLang="zh-CN" sz="2800" b="1" dirty="0"/>
              <a:t>：</a:t>
            </a:r>
            <a:r>
              <a:rPr lang="en-US" altLang="zh-CN" sz="2800" b="1" dirty="0"/>
              <a:t>157</a:t>
            </a:r>
            <a:r>
              <a:rPr lang="zh-CN" altLang="zh-CN" sz="2800" b="1" dirty="0"/>
              <a:t>）。然而，从许多圣训的传统记录，穆罕默德</a:t>
            </a:r>
            <a:r>
              <a:rPr lang="zh-CN" altLang="en-US" sz="2800" b="1" dirty="0"/>
              <a:t>多次</a:t>
            </a:r>
            <a:r>
              <a:rPr lang="zh-CN" altLang="zh-CN" sz="2800" b="1" dirty="0"/>
              <a:t>宣称</a:t>
            </a:r>
            <a:r>
              <a:rPr lang="zh-CN" altLang="en-US" sz="2800" b="1" dirty="0"/>
              <a:t>，他</a:t>
            </a:r>
            <a:r>
              <a:rPr lang="zh-CN" altLang="zh-CN" sz="2800" b="1" dirty="0"/>
              <a:t>被传话的天使惊吓，这事搅扰他，以致他认为自己是被鬼附了，这挣扎期长达一年之久。</a:t>
            </a:r>
            <a:endParaRPr lang="zh-CN" altLang="zh-CN" sz="2800" dirty="0"/>
          </a:p>
        </p:txBody>
      </p:sp>
    </p:spTree>
    <p:extLst>
      <p:ext uri="{BB962C8B-B14F-4D97-AF65-F5344CB8AC3E}">
        <p14:creationId xmlns:p14="http://schemas.microsoft.com/office/powerpoint/2010/main" val="2564256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</a:rPr>
              <a:t> </a:t>
            </a:r>
            <a:r>
              <a:rPr lang="zh-CN" altLang="zh-CN" sz="2800" b="1" dirty="0"/>
              <a:t>而他</a:t>
            </a:r>
            <a:r>
              <a:rPr lang="zh-CN" altLang="en-US" sz="2800" b="1" dirty="0"/>
              <a:t>身边有</a:t>
            </a:r>
            <a:r>
              <a:rPr lang="zh-CN" altLang="zh-CN" sz="2800" b="1" dirty="0"/>
              <a:t>好几位有大公教会信仰的叔辈们，认为</a:t>
            </a:r>
            <a:r>
              <a:rPr lang="zh-CN" altLang="en-US" sz="2800" b="1" dirty="0"/>
              <a:t>他是邪灵搅扰，不承认</a:t>
            </a:r>
            <a:r>
              <a:rPr lang="zh-CN" altLang="zh-CN" sz="2800" b="1" dirty="0"/>
              <a:t>那是天使对他的蒙召</a:t>
            </a:r>
            <a:r>
              <a:rPr lang="zh-CN" altLang="en-US" sz="2800" b="1" dirty="0"/>
              <a:t>。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是否真有天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使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向穆罕默德显现呢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，还是化作光明天使的邪灵来诱惑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？或者那只是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脑波异常时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想象出来的？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从圣经的角度来审查：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那不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符合圣经中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天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使向先知显现的情况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</a:rPr>
              <a:t>。因为：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第一，真主</a:t>
            </a:r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上帝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的天使一定是</a:t>
            </a:r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报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平安，举例说，当年天使给麦尔彦（马利亚）报喜，说基督要由她而生，天使第一句话就说：</a:t>
            </a:r>
            <a:r>
              <a:rPr lang="en-US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愿你平安。</a:t>
            </a:r>
            <a:r>
              <a:rPr lang="en-US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她充满平安、喜乐、信心，领启示时，她没有给捏住脖子几乎要死，也没有倒在地上抽搐、昏厥、翻白眼。</a:t>
            </a:r>
            <a:endParaRPr lang="en-MY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MY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圣经中先知在遇见天使突然的显现，自然会有一些冲击，但天使的第一句话，常是先安慰先知说：不要怕。</a:t>
            </a:r>
            <a:r>
              <a:rPr lang="zh-CN" altLang="zh-CN" sz="2800" b="1" kern="0" dirty="0">
                <a:ea typeface="SimHei" panose="02010609060101010101" pitchFamily="49" charset="-122"/>
                <a:cs typeface="Times New Roman" panose="02020603050405020304" pitchFamily="18" charset="0"/>
              </a:rPr>
              <a:t>真的天使降临，乃是伴随着平安，而不是使人陷入仿佛癫痫病发的状态！</a:t>
            </a:r>
            <a:endParaRPr lang="en-MY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MY" altLang="zh-CN" sz="2800" b="1" kern="0" dirty="0"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2382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675" y="0"/>
            <a:ext cx="12125325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第二，为什么天</a:t>
            </a:r>
            <a:r>
              <a:rPr lang="zh-CN" altLang="en-US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使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降临带来经文的启示，隔不久觉得有问题</a:t>
            </a:r>
            <a:r>
              <a:rPr lang="zh-CN" altLang="en-US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，就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赐下新的启示</a:t>
            </a:r>
            <a:r>
              <a:rPr lang="zh-CN" altLang="en-US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完全把先前的内容推翻，正如</a:t>
            </a:r>
            <a:r>
              <a:rPr lang="en-US" altLang="zh-CN" sz="2800" b="1" i="1" dirty="0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An-</a:t>
            </a:r>
            <a:r>
              <a:rPr lang="en-US" altLang="zh-CN" sz="2800" b="1" i="1" dirty="0" err="1"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Najm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〈星宿〉和其它篇的情况？</a:t>
            </a:r>
            <a:endParaRPr lang="en-MY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endParaRPr lang="en-MY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endParaRPr lang="en-MY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古兰经出现类似『前后矛盾』的经文，迫使</a:t>
            </a:r>
            <a:r>
              <a:rPr lang="zh-CN" altLang="en-US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穆斯林的学者发明了一种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“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取代</a:t>
            </a:r>
            <a:r>
              <a:rPr lang="zh-CN" altLang="en-US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并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废除</a:t>
            </a:r>
            <a:r>
              <a:rPr lang="zh-CN" altLang="en-US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经文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”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的解经原则，意思是，当他们相信古兰经出现</a:t>
            </a:r>
            <a:r>
              <a:rPr lang="zh-CN" altLang="en-US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不完整的启示时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</a:t>
            </a:r>
            <a:r>
              <a:rPr lang="zh-CN" altLang="en-US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安拉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会再对某题目作新的启示，说这是更好的</a:t>
            </a:r>
            <a:r>
              <a:rPr lang="zh-CN" altLang="en-US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启示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，取代了，抵销先前</a:t>
            </a:r>
            <a:r>
              <a:rPr lang="zh-CN" altLang="en-US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的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经文</a:t>
            </a:r>
            <a:r>
              <a:rPr lang="zh-CN" altLang="en-US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。有穆斯林学者统计麦加时期的启示，被麦地那时期的启示，废除的经文多达</a:t>
            </a:r>
            <a:r>
              <a:rPr lang="en-MY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200</a:t>
            </a:r>
            <a:r>
              <a:rPr lang="zh-CN" altLang="en-US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多处。</a:t>
            </a:r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就好像穆罕默德的真主会说：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“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哎呀，先前有些搞错了！没关系，</a:t>
            </a:r>
            <a:r>
              <a:rPr lang="zh-CN" altLang="en-US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我这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后面是更好的启示，可以取代，废除前面不太好的启示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…”</a:t>
            </a:r>
          </a:p>
          <a:p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SimSun" panose="02010600030101010101" pitchFamily="2" charset="-122"/>
            </a:endParaRPr>
          </a:p>
          <a:p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至于他是不是真的先知，启示是否合理，且让明智的读者们自行判断</a:t>
            </a:r>
            <a:r>
              <a:rPr lang="zh-CN" altLang="en-US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吧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SimSun" panose="02010600030101010101" pitchFamily="2" charset="-122"/>
              </a:rPr>
              <a:t>。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52034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1C498B-5268-4E7C-85ED-9BD819848C9A}"/>
              </a:ext>
            </a:extLst>
          </p:cNvPr>
          <p:cNvSpPr txBox="1"/>
          <p:nvPr/>
        </p:nvSpPr>
        <p:spPr>
          <a:xfrm>
            <a:off x="0" y="0"/>
            <a:ext cx="121920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kern="0" dirty="0">
                <a:latin typeface="+mn-ea"/>
                <a:cs typeface="Times New Roman" panose="02020603050405020304" pitchFamily="18" charset="0"/>
              </a:rPr>
              <a:t>第三：</a:t>
            </a:r>
            <a:r>
              <a:rPr lang="zh-CN" altLang="en-US" sz="2800" b="1" kern="0" dirty="0">
                <a:solidFill>
                  <a:srgbClr val="0000FF"/>
                </a:solidFill>
                <a:latin typeface="+mn-ea"/>
                <a:cs typeface="Times New Roman" panose="02020603050405020304" pitchFamily="18" charset="0"/>
              </a:rPr>
              <a:t>约翰一书说：</a:t>
            </a:r>
            <a:r>
              <a:rPr lang="en-US" altLang="zh-CN" sz="2800" b="1" i="0" u="none" strike="noStrike" baseline="0" dirty="0">
                <a:solidFill>
                  <a:srgbClr val="0000FF"/>
                </a:solidFill>
                <a:latin typeface="+mn-ea"/>
              </a:rPr>
              <a:t> 1Jn 2:22-23</a:t>
            </a:r>
            <a:r>
              <a:rPr lang="zh-CN" altLang="en-US" sz="2800" b="1" i="0" u="none" strike="noStrike" baseline="0" dirty="0">
                <a:solidFill>
                  <a:srgbClr val="0000FF"/>
                </a:solidFill>
                <a:latin typeface="+mn-ea"/>
              </a:rPr>
              <a:t>  谁是说谎话的呢？不是那不认耶稣为基督的吗？不认父与子的，这就是敌基督的。 凡不认子的，就没有父；认子的，连父也有了</a:t>
            </a:r>
            <a:r>
              <a:rPr lang="en-US" altLang="zh-CN" sz="2800" b="1" i="0" u="none" strike="noStrike" baseline="0" dirty="0">
                <a:solidFill>
                  <a:srgbClr val="0000FF"/>
                </a:solidFill>
                <a:latin typeface="+mn-ea"/>
              </a:rPr>
              <a:t>,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</a:rPr>
              <a:t>.</a:t>
            </a:r>
          </a:p>
          <a:p>
            <a:endParaRPr lang="en-US" altLang="zh-CN" sz="2800" b="1" i="0" u="none" strike="noStrike" baseline="0" dirty="0">
              <a:solidFill>
                <a:srgbClr val="0000FF"/>
              </a:solidFill>
              <a:latin typeface="+mn-ea"/>
            </a:endParaRPr>
          </a:p>
          <a:p>
            <a:r>
              <a:rPr lang="en-US" altLang="zh-CN" sz="2800" b="1" i="0" u="none" strike="noStrike" baseline="0" dirty="0">
                <a:solidFill>
                  <a:srgbClr val="0000FF"/>
                </a:solidFill>
                <a:latin typeface="+mn-ea"/>
              </a:rPr>
              <a:t>Jn 4:2-3</a:t>
            </a:r>
            <a:r>
              <a:rPr lang="zh-CN" altLang="en-US" sz="2800" b="1" i="0" u="none" strike="noStrike" baseline="0" dirty="0">
                <a:solidFill>
                  <a:srgbClr val="0000FF"/>
                </a:solidFill>
                <a:latin typeface="+mn-ea"/>
              </a:rPr>
              <a:t>  凡灵认耶稣基督是成了肉身来的，就是出於神的；从此你们可以认出神的灵来。凡灵不认耶稣，就不是出於神；这是那敌基督者的灵。你们从前听见他要来，现在已经在世上了。</a:t>
            </a:r>
            <a:endParaRPr lang="en-US" altLang="zh-CN" sz="2800" b="1" i="0" u="none" strike="noStrike" baseline="0" dirty="0">
              <a:solidFill>
                <a:srgbClr val="0000FF"/>
              </a:solidFill>
              <a:latin typeface="+mn-ea"/>
            </a:endParaRPr>
          </a:p>
          <a:p>
            <a:endParaRPr lang="en-US" altLang="zh-CN" sz="2800" b="1" dirty="0">
              <a:solidFill>
                <a:srgbClr val="292F33"/>
              </a:solidFill>
              <a:latin typeface="+mn-ea"/>
            </a:endParaRPr>
          </a:p>
          <a:p>
            <a:r>
              <a:rPr lang="zh-CN" altLang="en-US" sz="2800" b="1" i="0" u="none" strike="noStrike" baseline="0" dirty="0">
                <a:solidFill>
                  <a:srgbClr val="292F33"/>
                </a:solidFill>
                <a:latin typeface="+mn-ea"/>
              </a:rPr>
              <a:t>穆罕默德所启示的信仰，否认了耶稣是上帝的儿子，否认了耶稣是道成肉身，否认三位一体，否认从神生。因此，断定了启示给他的是化作光明天使的邪灵，是敌基督的灵。</a:t>
            </a:r>
            <a:endParaRPr lang="zh-CN" altLang="en-US" sz="2800" b="1" dirty="0">
              <a:latin typeface="+mn-ea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9310437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09675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本课问题思考：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谁参与和促成了穆罕默德与卡帝迦的婚姻？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你认为穆罕默德娶一位比他大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15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岁的寡妇，除了爱情，没有别的用意了吗？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穆罕默德的蒙召，如何有别于圣经先知们的蒙召？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穆罕默德对自己是否蒙召挣扎了一年之久，意味着什么？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学者对穆罕默德的蒙召是否有质疑？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有哪些理由，让人觉得向穆罕默德显现的，不是上帝的天使？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8938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58847"/>
            <a:ext cx="1225867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有趣的是，上述家谱显示穆罕默德有</a:t>
            </a:r>
            <a:r>
              <a:rPr lang="zh-CN" altLang="zh-CN" sz="28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犹太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血统，因为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Mudar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的孙子、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Elias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的儿子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Mudraka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是犹太人，来自迦得支派。穆罕默德生于公元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570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年，是阿拉伯人的“象年”。出生的时候，他父亲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Abd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Allah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已经死了；祖父因丧子之痛，称孙儿为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Kutum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穆罕默德幼年时期，可谓非常坎坷，在母腹中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6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个月，父亲阿都拉在进过麦地那经商途中染病死亡。六岁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时，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母亲阿米娜在前往麦地那途中染病而死。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6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岁被爷爷带回来养育，穆罕默德约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8-9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岁，他的祖父与监护人阿都莫达立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Abdul-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Muttalib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就死了，由他的叔叔阿布达立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Abu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Talib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来照顾。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穆罕默德祖父死后，叔叔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Abu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Talib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成为他的监护人，从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9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岁起他就跟着叔叔，直至二十五岁那年他跟赫蒂彻（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Khadija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）结婚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为止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3778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Abu </a:t>
            </a:r>
            <a:r>
              <a:rPr lang="en-US" altLang="zh-CN" sz="2800" b="1" dirty="0" err="1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Talib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在穆罕默德在麦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加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当先知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第十年时去世，这位叔叔，一直是穆罕默德最大的人生靠山，但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Abu Talib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本人一直不信仰穆罕默德的伊斯兰教。伊斯兰学者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Muhammad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Abd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Al-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Wahab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写道：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“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他拒绝相信穆罕默德的宗教，怕别人取笑。” </a:t>
            </a:r>
            <a:r>
              <a:rPr lang="zh-CN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参</a:t>
            </a:r>
            <a:r>
              <a:rPr lang="en-US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Imam Muhammad bin </a:t>
            </a:r>
            <a:r>
              <a:rPr lang="en-US" altLang="zh-CN" sz="20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Abd</a:t>
            </a:r>
            <a:r>
              <a:rPr lang="en-US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Al-</a:t>
            </a:r>
            <a:r>
              <a:rPr lang="en-US" altLang="zh-CN" sz="20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Wahab</a:t>
            </a:r>
            <a:r>
              <a:rPr lang="zh-CN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en-US" altLang="zh-CN" sz="2000" b="1" i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The Life of the Messenger</a:t>
            </a:r>
            <a:r>
              <a:rPr lang="en-US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. 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穆罕默德第二位叔叔，又称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Abu Al-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Hakam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，是麦加著名学者，拥有全阿拉伯半岛最大图书馆，他是哲学与宗教老师，是基督徒（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大公教会重视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礼仪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的教派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他曾说：如果穆罕默德的道德感够强的话，他会承认耶稣基督是真理。他另一句名言是：误导人的祭司就不是祭司，因为祭司引领人，不误导人。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Abu Al-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Hakam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这句话是指祭司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bin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Sa‘da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而说的，因为他承认穆罕默德的蒙召，而另一位宗教师司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Waraqa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Ibn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Nawfal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也为他的蒙召奠定基础。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Abu Hakam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是当时全阿拉伯最有学识的人之一，却不愿意承认侄儿的召命，不仅拒绝也不承认他的宗教工作，后来穆罕默德迁移到麦地那作先知，鼓动穆斯林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去勉强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商队归信伊斯兰，不归信者当留下财富（打劫商队），结果引起麦加人与麦地那人的战斗，其伯伯想要一起过去相劝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endParaRPr lang="zh-CN" altLang="zh-CN" sz="20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4395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结果被穆斯林杀死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。穆斯林会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SimHei" panose="02010609060101010101" pitchFamily="49" charset="-122"/>
              </a:rPr>
              <a:t>说穆罕默德随伯伯往伊拉克经商，遇见基督教修士巴西拉说</a:t>
            </a:r>
            <a:r>
              <a:rPr lang="zh-CN" altLang="en-US" sz="2800" b="1" dirty="0">
                <a:effectLst/>
                <a:latin typeface="Times New Roman" panose="02020603050405020304" pitchFamily="18" charset="0"/>
                <a:ea typeface="SimHei" panose="02010609060101010101" pitchFamily="49" charset="-122"/>
              </a:rPr>
              <a:t>，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SimHei" panose="02010609060101010101" pitchFamily="49" charset="-122"/>
              </a:rPr>
              <a:t>他将成为末后要来的伟大的先知，这说法显然有误</a:t>
            </a:r>
            <a:r>
              <a:rPr lang="zh-CN" altLang="en-US" sz="2800" b="1" dirty="0">
                <a:effectLst/>
                <a:latin typeface="Times New Roman" panose="02020603050405020304" pitchFamily="18" charset="0"/>
                <a:ea typeface="SimHei" panose="02010609060101010101" pitchFamily="49" charset="-122"/>
              </a:rPr>
              <a:t>的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SimHei" panose="02010609060101010101" pitchFamily="49" charset="-122"/>
              </a:rPr>
              <a:t>。</a:t>
            </a:r>
            <a:r>
              <a:rPr lang="zh-CN" altLang="en-US" sz="2800" b="1" dirty="0">
                <a:effectLst/>
                <a:latin typeface="Times New Roman" panose="02020603050405020304" pitchFamily="18" charset="0"/>
                <a:ea typeface="SimHei" panose="02010609060101010101" pitchFamily="49" charset="-122"/>
              </a:rPr>
              <a:t>因为巴西拉是说要提防孩子陷入魔障。</a:t>
            </a:r>
            <a:endParaRPr lang="en-MY" altLang="zh-CN" sz="2800" b="1" dirty="0">
              <a:effectLst/>
              <a:latin typeface="Times New Roman" panose="02020603050405020304" pitchFamily="18" charset="0"/>
              <a:ea typeface="SimHei" panose="02010609060101010101" pitchFamily="49" charset="-122"/>
            </a:endParaRPr>
          </a:p>
          <a:p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默哈默德看见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自己叔叔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的尸体时还对它吐了口水说：这是麦加城最愚蠢的人，穆斯林甚至改他的名字为，阿不加利（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Abu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Jahl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）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【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最愚蠢的人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】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r>
              <a:rPr lang="en-US" altLang="zh-CN" sz="2800" b="1" dirty="0"/>
              <a:t> Abu Al-Hakam</a:t>
            </a:r>
            <a:r>
              <a:rPr lang="zh-CN" altLang="zh-CN" sz="2800" b="1" dirty="0"/>
              <a:t>曾为基督徒见证说：“他们的妥拉就是我们的妥拉，我们的福音书即他们的福音书。”当时麦加主要流行三大宗教，异教、犹太教，与基督教。麦加城人口也有好大一部份是犹太人，基督徒主要住在阿拉伯半岛边陲，如也门、安曼等地，那儿有许多修道院和教堂，许多阿拉伯人到那儿经商，信了基督教，</a:t>
            </a:r>
            <a:r>
              <a:rPr lang="zh-CN" altLang="en-US" sz="2800" b="1" dirty="0"/>
              <a:t>也</a:t>
            </a:r>
            <a:r>
              <a:rPr lang="zh-CN" altLang="zh-CN" sz="2800" b="1" dirty="0"/>
              <a:t>把基督教</a:t>
            </a:r>
            <a:r>
              <a:rPr lang="zh-CN" altLang="en-US" sz="2800" b="1" dirty="0"/>
              <a:t>带</a:t>
            </a:r>
            <a:r>
              <a:rPr lang="zh-CN" altLang="zh-CN" sz="2800" b="1" dirty="0"/>
              <a:t>回半岛。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zh-CN" altLang="zh-CN" sz="2800" b="1" dirty="0"/>
              <a:t>在麦加，穆罕默德所属的古莱氏族，大都是崇拜偶像的异教徒，也有一些基督徒；穆罕默德一家，包括叔叔</a:t>
            </a:r>
            <a:r>
              <a:rPr lang="en-US" altLang="zh-CN" sz="2800" b="1" dirty="0"/>
              <a:t>Abu </a:t>
            </a:r>
            <a:r>
              <a:rPr lang="en-US" altLang="zh-CN" sz="2800" b="1" dirty="0" err="1"/>
              <a:t>Talib</a:t>
            </a:r>
            <a:r>
              <a:rPr lang="zh-CN" altLang="zh-CN" sz="2800" b="1" dirty="0"/>
              <a:t>、</a:t>
            </a:r>
            <a:r>
              <a:rPr lang="en-US" altLang="zh-CN" sz="2800" b="1" dirty="0"/>
              <a:t>Abu Al-</a:t>
            </a:r>
            <a:r>
              <a:rPr lang="en-US" altLang="zh-CN" sz="2800" b="1" dirty="0" err="1"/>
              <a:t>Hakam</a:t>
            </a:r>
            <a:r>
              <a:rPr lang="zh-CN" altLang="zh-CN" sz="2800" b="1" dirty="0"/>
              <a:t>与祖父</a:t>
            </a:r>
            <a:r>
              <a:rPr lang="en-US" altLang="zh-CN" sz="2800" b="1" dirty="0" err="1"/>
              <a:t>Abd</a:t>
            </a:r>
            <a:r>
              <a:rPr lang="en-US" altLang="zh-CN" sz="2800" b="1" dirty="0"/>
              <a:t> Al-</a:t>
            </a:r>
            <a:r>
              <a:rPr lang="en-US" altLang="zh-CN" sz="2800" b="1" dirty="0" err="1"/>
              <a:t>Muttalib</a:t>
            </a:r>
            <a:r>
              <a:rPr lang="zh-CN" altLang="zh-CN" sz="2800" b="1" dirty="0"/>
              <a:t>晚年，主要都接受基督教信仰。（参『耶稣基督，穆罕默德与我，作者：</a:t>
            </a:r>
            <a:r>
              <a:rPr lang="en-US" altLang="zh-CN" sz="2800" b="1" dirty="0"/>
              <a:t>Mohammad Al </a:t>
            </a:r>
            <a:r>
              <a:rPr lang="en-US" altLang="zh-CN" sz="2800" b="1" dirty="0" err="1"/>
              <a:t>Ghazoli</a:t>
            </a:r>
            <a:r>
              <a:rPr lang="zh-CN" altLang="zh-CN" sz="2800" b="1" dirty="0"/>
              <a:t>，页</a:t>
            </a:r>
            <a:r>
              <a:rPr lang="en-US" altLang="zh-CN" sz="2800" b="1" dirty="0"/>
              <a:t>9</a:t>
            </a:r>
            <a:r>
              <a:rPr lang="zh-CN" altLang="zh-CN" sz="2800" b="1" dirty="0"/>
              <a:t>』）。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90871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/>
              <a:t>养父</a:t>
            </a:r>
            <a:r>
              <a:rPr lang="zh-CN" altLang="zh-CN" sz="2800" b="1" dirty="0"/>
              <a:t>叔叔</a:t>
            </a:r>
            <a:r>
              <a:rPr lang="en-US" altLang="zh-CN" sz="2800" b="1" dirty="0"/>
              <a:t>Abu Talib</a:t>
            </a:r>
            <a:r>
              <a:rPr lang="zh-CN" altLang="zh-CN" sz="2800" b="1" dirty="0"/>
              <a:t>去世</a:t>
            </a:r>
            <a:r>
              <a:rPr lang="zh-CN" altLang="en-US" sz="2800" b="1" dirty="0"/>
              <a:t>前</a:t>
            </a:r>
            <a:r>
              <a:rPr lang="zh-CN" altLang="zh-CN" sz="2800" b="1" dirty="0"/>
              <a:t>，穆罕默德走进他的房间，</a:t>
            </a:r>
            <a:r>
              <a:rPr lang="en-US" altLang="zh-CN" sz="2800" b="1" dirty="0"/>
              <a:t>Abu </a:t>
            </a:r>
            <a:r>
              <a:rPr lang="en-US" altLang="zh-CN" sz="2800" b="1" dirty="0" err="1"/>
              <a:t>Jahl</a:t>
            </a:r>
            <a:r>
              <a:rPr lang="zh-CN" altLang="zh-CN" sz="2800" b="1" dirty="0"/>
              <a:t>与</a:t>
            </a:r>
            <a:r>
              <a:rPr lang="en-US" altLang="zh-CN" sz="2800" b="1" dirty="0"/>
              <a:t>Abd Allah bin </a:t>
            </a:r>
            <a:r>
              <a:rPr lang="en-US" altLang="zh-CN" sz="2800" b="1" dirty="0" err="1"/>
              <a:t>Umia</a:t>
            </a:r>
            <a:r>
              <a:rPr lang="zh-CN" altLang="zh-CN" sz="2800" b="1" dirty="0"/>
              <a:t>也在场，他说：</a:t>
            </a:r>
            <a:r>
              <a:rPr lang="en-US" altLang="zh-CN" sz="2800" b="1" dirty="0"/>
              <a:t>【</a:t>
            </a:r>
            <a:r>
              <a:rPr lang="zh-CN" altLang="zh-CN" sz="2800" b="1" dirty="0"/>
              <a:t>叔叔，你快说：除安拉以外没有真主，穆罕默德是安拉</a:t>
            </a:r>
            <a:r>
              <a:rPr lang="zh-CN" altLang="en-US" sz="2800" b="1" dirty="0"/>
              <a:t>的</a:t>
            </a:r>
            <a:r>
              <a:rPr lang="zh-CN" altLang="zh-CN" sz="2800" b="1" dirty="0"/>
              <a:t>使者</a:t>
            </a:r>
            <a:r>
              <a:rPr lang="en-US" altLang="zh-CN" sz="2800" b="1" dirty="0"/>
              <a:t>】</a:t>
            </a:r>
            <a:r>
              <a:rPr lang="zh-CN" altLang="zh-CN" sz="2800" b="1" dirty="0"/>
              <a:t>。他叔叔应道</a:t>
            </a:r>
            <a:r>
              <a:rPr lang="en-US" altLang="zh-CN" sz="2800" b="1" dirty="0"/>
              <a:t>:</a:t>
            </a:r>
            <a:r>
              <a:rPr lang="zh-CN" altLang="zh-CN" sz="2800" b="1" dirty="0"/>
              <a:t>我只相信父亲</a:t>
            </a:r>
            <a:r>
              <a:rPr lang="en-US" altLang="zh-CN" sz="2800" b="1" dirty="0"/>
              <a:t>Abd Al-</a:t>
            </a:r>
            <a:r>
              <a:rPr lang="en-US" altLang="zh-CN" sz="2800" b="1" dirty="0" err="1"/>
              <a:t>Muttalib</a:t>
            </a:r>
            <a:r>
              <a:rPr lang="zh-CN" altLang="zh-CN" sz="2800" b="1" dirty="0"/>
              <a:t>的宗教。”他拒绝穆罕默德，不肯信伊斯兰。究竟穆罕默德的这位叔叔是犹太人、基督徒，或异教徒？对他不高兴的伊斯兰学者</a:t>
            </a:r>
            <a:r>
              <a:rPr lang="zh-CN" altLang="en-US" sz="2800" b="1" dirty="0"/>
              <a:t>。</a:t>
            </a:r>
            <a:r>
              <a:rPr lang="zh-CN" altLang="zh-CN" sz="2800" b="1" dirty="0"/>
              <a:t>认为他是异教徒，信奉麦加的女神默那（</a:t>
            </a:r>
            <a:r>
              <a:rPr lang="en-US" altLang="zh-CN" sz="2800" b="1" dirty="0" err="1"/>
              <a:t>Manat</a:t>
            </a:r>
            <a:r>
              <a:rPr lang="zh-CN" altLang="zh-CN" sz="2800" b="1" dirty="0"/>
              <a:t>）和欧萨（</a:t>
            </a:r>
            <a:r>
              <a:rPr lang="en-US" altLang="zh-CN" sz="2800" b="1" dirty="0" err="1"/>
              <a:t>Uzza</a:t>
            </a:r>
            <a:r>
              <a:rPr lang="zh-CN" altLang="zh-CN" sz="2800" b="1" dirty="0"/>
              <a:t>）。有人说他</a:t>
            </a:r>
            <a:r>
              <a:rPr lang="zh-CN" altLang="en-US" sz="2800" b="1" dirty="0"/>
              <a:t>追随了父亲阿布莫大立的基督教信仰。</a:t>
            </a:r>
            <a:r>
              <a:rPr lang="en-US" altLang="zh-CN" sz="2800" b="1" dirty="0"/>
              <a:t>Talib</a:t>
            </a:r>
            <a:r>
              <a:rPr lang="zh-CN" altLang="zh-CN" sz="2800" b="1" dirty="0"/>
              <a:t>拒绝承认穆罕默德是先知，继续唤他</a:t>
            </a:r>
            <a:r>
              <a:rPr lang="en-US" altLang="zh-CN" sz="2800" b="1" dirty="0" err="1"/>
              <a:t>Kutum</a:t>
            </a:r>
            <a:r>
              <a:rPr lang="zh-CN" altLang="zh-CN" sz="2800" b="1" dirty="0"/>
              <a:t>。</a:t>
            </a:r>
            <a:endParaRPr lang="en-US" altLang="zh-CN" sz="2800" b="1" dirty="0"/>
          </a:p>
          <a:p>
            <a:endParaRPr lang="en-US" altLang="zh-CN" sz="2800" b="1" dirty="0"/>
          </a:p>
          <a:p>
            <a:r>
              <a:rPr lang="zh-CN" altLang="zh-CN" sz="2800" b="1" dirty="0">
                <a:solidFill>
                  <a:srgbClr val="FF0000"/>
                </a:solidFill>
              </a:rPr>
              <a:t>伊斯兰前的阿拉伯信仰</a:t>
            </a:r>
            <a:endParaRPr lang="zh-CN" altLang="zh-CN" sz="2800" dirty="0">
              <a:solidFill>
                <a:srgbClr val="FF0000"/>
              </a:solidFill>
            </a:endParaRPr>
          </a:p>
          <a:p>
            <a:pPr lvl="0"/>
            <a:r>
              <a:rPr lang="zh-CN" altLang="zh-CN" sz="2800" b="1" dirty="0"/>
              <a:t>阿拉伯人热衷与寻根的讨论，寻找亚伯拉罕的传统</a:t>
            </a:r>
            <a:r>
              <a:rPr lang="en-US" altLang="zh-CN" sz="2800" b="1" dirty="0"/>
              <a:t> </a:t>
            </a:r>
            <a:r>
              <a:rPr lang="en-US" altLang="zh-CN" sz="2800" b="1" dirty="0" err="1"/>
              <a:t>Hanafism</a:t>
            </a:r>
            <a:r>
              <a:rPr lang="en-US" altLang="zh-CN" sz="2800" b="1" dirty="0"/>
              <a:t> ( </a:t>
            </a:r>
            <a:r>
              <a:rPr lang="zh-CN" altLang="zh-CN" sz="2800" b="1" dirty="0"/>
              <a:t>不可靠的亚伯拉罕信仰</a:t>
            </a:r>
            <a:r>
              <a:rPr lang="en-US" altLang="zh-CN" sz="2800" b="1" dirty="0"/>
              <a:t>) </a:t>
            </a:r>
            <a:r>
              <a:rPr lang="zh-CN" altLang="zh-CN" sz="2800" b="1" dirty="0"/>
              <a:t>当时基督信仰已经传到阿拉伯，有大公基督教会，有些基督教异端如亚流主义，犹太教中信仰耶稣是弥赛亚的以便尼派（基督教异端），及某些一神论信仰的异端，如拜火教。有不少的犹太人散居在阿拉伯的西北地区，信仰着犹太</a:t>
            </a:r>
            <a:r>
              <a:rPr lang="zh-CN" altLang="en-US" sz="2800" b="1" dirty="0"/>
              <a:t>教</a:t>
            </a:r>
            <a:r>
              <a:rPr lang="zh-CN" altLang="en-US" sz="2800" dirty="0"/>
              <a:t>。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499842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穆罕默德的人生阶段简介： 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990033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1)</a:t>
            </a:r>
            <a:r>
              <a:rPr lang="zh-CN" altLang="zh-CN" sz="2800" b="1" dirty="0">
                <a:solidFill>
                  <a:srgbClr val="990033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从出生到作先知时期</a:t>
            </a:r>
            <a:r>
              <a:rPr lang="en-US" altLang="zh-CN" sz="2800" b="1" dirty="0">
                <a:solidFill>
                  <a:srgbClr val="990033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570-610</a:t>
            </a:r>
            <a:r>
              <a:rPr lang="zh-CN" altLang="zh-CN" sz="2800" b="1" dirty="0">
                <a:solidFill>
                  <a:srgbClr val="990033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穆氏出生于麦加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570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年八月二十日，那年是象年因此字根与大象有关…他的出世使家人与族人，对他有一种希望，期待他能恢复古来希族人的光采。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按惯例贵族的后裔，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都有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寄养在一些认识的游牧民族家庭里，学习过阿拉伯人粗糙的生活，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以朔造孩子坚韧的生命和体能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；在这样的情况下，穆罕默德被交给同族人的亲属，哈利玛阿沙亚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Halima-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asha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寄养 ，属巴尼沙族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Bani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-Sa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＇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ad 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，这原是个信仰耶稣基督的族群。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8161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0000FF"/>
                </a:solidFill>
              </a:rPr>
              <a:t>穆罕默德小时的信仰生活</a:t>
            </a:r>
            <a:endParaRPr lang="en-US" altLang="zh-CN" sz="2800" b="1" dirty="0">
              <a:solidFill>
                <a:srgbClr val="0000FF"/>
              </a:solidFill>
            </a:endParaRPr>
          </a:p>
          <a:p>
            <a:r>
              <a:rPr lang="zh-CN" altLang="zh-CN" sz="2800" b="1" dirty="0"/>
              <a:t>穆罕默德从小就有接触到基督教信仰，孩童时寄养家庭信仰基督教，爷爷晚年信仰基督教，叔叔当中有好些信仰基督教。从穆罕默德的神观论点看，有不少人认为，穆罕默德可能是个哈尼夫</a:t>
            </a:r>
            <a:r>
              <a:rPr lang="en-US" altLang="zh-CN" sz="2800" b="1" dirty="0" err="1"/>
              <a:t>Hanifi</a:t>
            </a:r>
            <a:r>
              <a:rPr lang="zh-CN" altLang="zh-CN" sz="2800" b="1" dirty="0"/>
              <a:t>（一种跟随亚伯拉罕的一神信仰者），相信他可能出自犹太人的背景，属于迦得支派，但找不到历史证据；</a:t>
            </a:r>
            <a:endParaRPr lang="en-MY" altLang="zh-CN" sz="2800" b="1" dirty="0"/>
          </a:p>
          <a:p>
            <a:endParaRPr lang="en-MY" altLang="zh-CN" sz="2800" b="1" dirty="0"/>
          </a:p>
          <a:p>
            <a:r>
              <a:rPr lang="zh-CN" altLang="zh-CN" sz="2800" b="1" dirty="0"/>
              <a:t>但我们相信他曾是个接受基督信仰者；由于他的基督论，神论</a:t>
            </a:r>
            <a:r>
              <a:rPr lang="zh-CN" altLang="en-US" sz="2800" b="1" dirty="0"/>
              <a:t>，救恩论</a:t>
            </a:r>
            <a:r>
              <a:rPr lang="zh-CN" altLang="zh-CN" sz="2800" b="1" dirty="0"/>
              <a:t>有别于传统的基督教论点，或许她的基督教信仰，更像是一个属于以便尼派</a:t>
            </a:r>
            <a:r>
              <a:rPr lang="zh-CN" altLang="en-US" sz="2800" b="1" dirty="0"/>
              <a:t>，</a:t>
            </a:r>
            <a:r>
              <a:rPr lang="zh-CN" altLang="zh-CN" sz="2800" b="1" dirty="0"/>
              <a:t>或者某种</a:t>
            </a:r>
            <a:r>
              <a:rPr lang="zh-CN" altLang="en-US" sz="2800" b="1" dirty="0"/>
              <a:t>类似</a:t>
            </a:r>
            <a:r>
              <a:rPr lang="zh-CN" altLang="zh-CN" sz="2800" b="1" dirty="0"/>
              <a:t>亚流主义（基督教一神论的异端信仰）</a:t>
            </a:r>
            <a:endParaRPr lang="en-US" altLang="zh-CN" sz="2800" b="1" dirty="0"/>
          </a:p>
          <a:p>
            <a:endParaRPr lang="zh-CN" altLang="zh-CN" dirty="0"/>
          </a:p>
          <a:p>
            <a:pPr>
              <a:spcAft>
                <a:spcPts val="0"/>
              </a:spcAft>
            </a:pP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9038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年青时的一些学习</a:t>
            </a:r>
            <a:endParaRPr lang="zh-CN" altLang="zh-CN" sz="2800" dirty="0">
              <a:solidFill>
                <a:srgbClr val="0000FF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年轻时学习过当牧童，少年时经历过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4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年的内战，学习族人生活方式，参与几回商队的工作，渴望学习成为一个成功的商人。年青时被视为诚实公平，可信赖，和平的年青人。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年青时被视为对信仰有兴趣，经常和一位表兄弟名叫瓦拉卡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Waraqa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Ebn-Nawfal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的传道人在一起，接触基督教及犹太教的信仰。对亚拉伯人拜偶之事起了厌恶之心。也非常看不惯阿拉伯人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过分与野蛮的暴力行为。年轻时他被视为诚实，真诚，公平，可信赖聪明，谦和，温柔，有知识 ，和平，说话谦和 ，肯负责任的人 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9387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4813</Words>
  <Application>Microsoft Office PowerPoint</Application>
  <PresentationFormat>Widescreen</PresentationFormat>
  <Paragraphs>119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等线</vt:lpstr>
      <vt:lpstr>等线 Light</vt:lpstr>
      <vt:lpstr>SimHei</vt:lpstr>
      <vt:lpstr>SimSun</vt:lpstr>
      <vt:lpstr>Arial</vt:lpstr>
      <vt:lpstr>Cambria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jenny lake</cp:lastModifiedBy>
  <cp:revision>11</cp:revision>
  <dcterms:created xsi:type="dcterms:W3CDTF">2017-12-27T06:12:40Z</dcterms:created>
  <dcterms:modified xsi:type="dcterms:W3CDTF">2022-04-11T08:11:59Z</dcterms:modified>
</cp:coreProperties>
</file>