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5" r:id="rId10"/>
    <p:sldId id="267" r:id="rId11"/>
    <p:sldId id="268" r:id="rId12"/>
    <p:sldId id="272" r:id="rId13"/>
    <p:sldId id="273" r:id="rId14"/>
    <p:sldId id="269" r:id="rId15"/>
    <p:sldId id="274" r:id="rId16"/>
    <p:sldId id="275" r:id="rId17"/>
    <p:sldId id="276" r:id="rId18"/>
    <p:sldId id="277" r:id="rId19"/>
    <p:sldId id="278" r:id="rId20"/>
    <p:sldId id="279" r:id="rId21"/>
    <p:sldId id="280" r:id="rId22"/>
    <p:sldId id="281" r:id="rId23"/>
    <p:sldId id="282" r:id="rId24"/>
    <p:sldId id="283" r:id="rId25"/>
    <p:sldId id="284" r:id="rId26"/>
    <p:sldId id="287" r:id="rId27"/>
    <p:sldId id="285" r:id="rId28"/>
    <p:sldId id="286" r:id="rId29"/>
    <p:sldId id="288" r:id="rId30"/>
    <p:sldId id="289" r:id="rId31"/>
    <p:sldId id="290" r:id="rId32"/>
    <p:sldId id="291" r:id="rId33"/>
    <p:sldId id="294" r:id="rId34"/>
    <p:sldId id="295" r:id="rId35"/>
    <p:sldId id="296" r:id="rId36"/>
    <p:sldId id="292" r:id="rId37"/>
    <p:sldId id="293" r:id="rId38"/>
    <p:sldId id="297" r:id="rId39"/>
    <p:sldId id="298" r:id="rId40"/>
    <p:sldId id="299" r:id="rId41"/>
    <p:sldId id="300" r:id="rId42"/>
    <p:sldId id="301" r:id="rId43"/>
    <p:sldId id="302" r:id="rId44"/>
    <p:sldId id="305" r:id="rId45"/>
    <p:sldId id="306" r:id="rId46"/>
    <p:sldId id="307" r:id="rId47"/>
    <p:sldId id="308" r:id="rId48"/>
    <p:sldId id="309" r:id="rId49"/>
    <p:sldId id="310" r:id="rId50"/>
    <p:sldId id="311" r:id="rId51"/>
    <p:sldId id="312" r:id="rId52"/>
    <p:sldId id="313" r:id="rId53"/>
    <p:sldId id="303" r:id="rId54"/>
    <p:sldId id="304" r:id="rId55"/>
    <p:sldId id="314" r:id="rId56"/>
    <p:sldId id="315" r:id="rId57"/>
    <p:sldId id="316" r:id="rId58"/>
    <p:sldId id="317" r:id="rId59"/>
    <p:sldId id="318" r:id="rId60"/>
    <p:sldId id="319" r:id="rId61"/>
    <p:sldId id="320" r:id="rId62"/>
    <p:sldId id="321" r:id="rId63"/>
    <p:sldId id="322" r:id="rId64"/>
    <p:sldId id="323" r:id="rId65"/>
    <p:sldId id="324" r:id="rId66"/>
    <p:sldId id="325" r:id="rId67"/>
    <p:sldId id="327" r:id="rId68"/>
    <p:sldId id="328" r:id="rId69"/>
    <p:sldId id="329" r:id="rId70"/>
    <p:sldId id="330" r:id="rId71"/>
    <p:sldId id="326" r:id="rId72"/>
    <p:sldId id="331" r:id="rId73"/>
    <p:sldId id="332" r:id="rId74"/>
    <p:sldId id="333" r:id="rId75"/>
    <p:sldId id="334" r:id="rId76"/>
    <p:sldId id="335" r:id="rId77"/>
    <p:sldId id="336" r:id="rId78"/>
    <p:sldId id="337" r:id="rId79"/>
    <p:sldId id="338" r:id="rId80"/>
    <p:sldId id="339" r:id="rId81"/>
    <p:sldId id="340" r:id="rId82"/>
    <p:sldId id="341" r:id="rId83"/>
    <p:sldId id="342" r:id="rId84"/>
    <p:sldId id="343" r:id="rId85"/>
    <p:sldId id="344" r:id="rId86"/>
    <p:sldId id="345" r:id="rId87"/>
    <p:sldId id="346" r:id="rId88"/>
    <p:sldId id="347" r:id="rId89"/>
    <p:sldId id="348" r:id="rId90"/>
    <p:sldId id="349" r:id="rId91"/>
    <p:sldId id="350" r:id="rId92"/>
    <p:sldId id="351" r:id="rId93"/>
    <p:sldId id="352" r:id="rId94"/>
    <p:sldId id="353" r:id="rId9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0066"/>
    <a:srgbClr val="009900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59" d="100"/>
          <a:sy n="59" d="100"/>
        </p:scale>
        <p:origin x="986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5" Type="http://schemas.openxmlformats.org/officeDocument/2006/relationships/slide" Target="slides/slide4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viewProps" Target="viewProps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56" Type="http://schemas.openxmlformats.org/officeDocument/2006/relationships/slide" Target="slides/slide55.xml"/><Relationship Id="rId77" Type="http://schemas.openxmlformats.org/officeDocument/2006/relationships/slide" Target="slides/slide76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93" Type="http://schemas.openxmlformats.org/officeDocument/2006/relationships/slide" Target="slides/slide92.xml"/><Relationship Id="rId98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B27742-7822-9832-EE23-B9169FC63AA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7B5F9CC-ED4A-40C4-8C5C-DAA0B9CEB3E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2EECD6-7E77-CA2E-3D14-0015AB67DA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DF0BE2-E100-ED45-B6E1-20EA212319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EAFE43-B675-7029-F0DD-5A26AA11D8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32120412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91831A-03EA-A585-1152-3E9791E72C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5F7E493-5815-A2E6-D667-9A3123DFE7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13172D-34ED-43EA-762E-00C71F0E3F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C3D1A0-952B-6BFA-5A9C-79AD7367D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1BD16A-C4DC-97CF-0CD9-780DDD73B9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24672625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5ED21A7-1707-9CD6-65BE-C13F3FC5C5D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C9010E-6569-DBB7-BF90-13DAEE280DA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23D76C-822D-01F2-47CC-23ABCB4AE6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36A783-F870-BAC0-AF0E-2017900055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50AAC0-D848-49E6-5FD9-DF899D7646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4663366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E10AD1-2371-8575-D2B2-B15E38275E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F18C60-4415-87A6-3052-DE4DEEBBA7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027EA85-6EE4-D81E-3CF6-DD8803311E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DE4560-35AE-5846-1E89-C0D85EF6CA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656107-3C48-DAE9-3902-D9CE7F3DD3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4024772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0471D6-EC9E-C382-D45F-F76C0DDA8D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FF7F51B-E4BA-FDA2-970E-4BEF4123D6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F3D2EF-0A4E-3953-FFE8-23B8DE4F61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0449AE-BF8E-1783-E7B9-089CDD63B5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28591B-1E2B-42A3-744C-FA4C9CB1D5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40490698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7CE217-DFE1-6260-08AE-F14832C147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D729CC0-9E51-5856-D206-1C065C1CA12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E8DAC7E-952A-61D6-4566-FD0E302601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A05AE83-2848-218F-6D7D-AA251295C0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1116A8-7651-18EF-F900-75157596BD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DA873B6-4B6B-268E-99E8-32BBD47B84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36221896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2F5AFE-CB6E-62E6-4753-E99D23DAA8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8089D56-E27B-7B7D-B955-DE52974E42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0D0E481-ED9F-DBA5-4856-1836B8AEDBE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4ACFB83-5D8C-56A3-D42F-AC5DAA73E0F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0CD0BCC-2FBB-36AA-72ED-B8967561435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EF9277F-F37D-F041-8B6D-4024E7E56A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AE8A16A-02C5-226B-2255-5BA1E69FAD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695FA16-7593-61BD-93AF-AAE2E8F691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36866507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F40903-49CF-057B-AFDA-1A9FE51F3E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52AEB47-4839-4FE5-2C75-9EB0D06C0C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D954399-1A81-3FB3-9882-8D170B135F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2DD9F9A-118A-D082-5DA0-9C2CA8B2A1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4627039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1E1146C-E757-120B-9E6F-9CE42C05B9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19ACFBC-0A26-2CC6-CDED-1D3AE8301C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29977F1-8A77-DADD-6543-B7957DB058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34281469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3D60B8-E529-B5EE-89A4-11A6483872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164414-49BF-FF7E-2F0B-283DEAC0E49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97D8D18-4443-45CC-782B-771F787567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C3CD031-A8D9-937F-B7BF-4554834D3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5134FC1-0643-42CB-FACB-E2863CC0E0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39055E2-D5F8-2104-2769-5B24B21B82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252123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AF10F1-6857-7584-03A8-D8A207D76B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07DB918-CEC4-FE19-6C07-089B6EECD1C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MY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D4A5DA6-67DC-D3F6-ED9B-EAAFCD3C6C4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FD57021-1B33-9062-60EA-1E97D6140D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5C6F947-D5D2-B002-7CE9-8732351959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4F58E0A-8714-816B-6B16-F1B8C25696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8739065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A00A287-477E-CE24-79C1-2B42436167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0F706E1-5812-8E5B-19D9-FB88FF6F58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4494CC-E904-2F33-0C4F-6B1331FB08F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CE8C2B-A03D-4502-98A0-C050E34DE520}" type="datetimeFigureOut">
              <a:rPr lang="en-MY" smtClean="0"/>
              <a:t>27/2/2025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4C6A9F3-A724-FA60-3503-06E3C3A3E76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B5F69C-4DDC-A8FF-CF2B-213D6FADEBB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8B0D1B-55D0-4909-BCB7-11663E898900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3343903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>
            <a:extLst>
              <a:ext uri="{FF2B5EF4-FFF2-40B4-BE49-F238E27FC236}">
                <a16:creationId xmlns:a16="http://schemas.microsoft.com/office/drawing/2014/main" id="{DCF87660-8AD9-7D80-88D7-2F0C11A34641}"/>
              </a:ext>
            </a:extLst>
          </p:cNvPr>
          <p:cNvSpPr txBox="1"/>
          <p:nvPr/>
        </p:nvSpPr>
        <p:spPr>
          <a:xfrm>
            <a:off x="0" y="0"/>
            <a:ext cx="12192000" cy="701730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MY" sz="3000" b="1" dirty="0" err="1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如何向穆斯林做福音的见证，并破解他们信仰的误解</a:t>
            </a:r>
            <a:endParaRPr lang="en-MY" sz="3000" b="1" dirty="0">
              <a:solidFill>
                <a:srgbClr val="FF0000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 algn="ctr"/>
            <a:r>
              <a:rPr lang="en-MY" sz="3000" b="1" dirty="0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MY" sz="3000" b="1" dirty="0" err="1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如何解释神是三位一体</a:t>
            </a:r>
            <a:r>
              <a:rPr lang="zh-CN" altLang="en-US" sz="3000" b="1" dirty="0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       </a:t>
            </a:r>
            <a:endParaRPr lang="en-MY" altLang="zh-CN" sz="3000" b="1" dirty="0">
              <a:solidFill>
                <a:srgbClr val="7030A0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要如何结合圣经和古兰经的经文，来证明三位一体的概念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                                                        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以下是一些主要的论点和策略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  </a:t>
            </a:r>
          </a:p>
          <a:p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>
              <a:buAutoNum type="arabicPeriod"/>
            </a:pPr>
            <a:r>
              <a:rPr lang="en-MY" sz="3000" b="1" dirty="0" err="1">
                <a:solidFill>
                  <a:srgbClr val="C0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从古兰经中引出对三位一体的支持</a:t>
            </a:r>
            <a:r>
              <a:rPr lang="en-MY" sz="3000" b="1" dirty="0">
                <a:solidFill>
                  <a:srgbClr val="C0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</a:t>
            </a:r>
            <a:r>
              <a:rPr lang="en-MY" sz="3000" b="1" dirty="0">
                <a:solidFill>
                  <a:srgbClr val="0000FF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                                           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虽然古兰经不直接承认三位一体，但我们通常可以引用以下经文，提出神性和三位一体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，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在古兰经中的暗喻可能性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     </a:t>
            </a:r>
          </a:p>
          <a:p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</a:t>
            </a:r>
          </a:p>
          <a:p>
            <a:r>
              <a:rPr lang="en-MY" sz="3000" b="1" dirty="0">
                <a:solidFill>
                  <a:srgbClr val="0000FF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a. </a:t>
            </a:r>
            <a:r>
              <a:rPr lang="en-MY" sz="3000" b="1" dirty="0" err="1">
                <a:solidFill>
                  <a:srgbClr val="0000FF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讨论“圣灵”的神性</a:t>
            </a:r>
            <a:r>
              <a:rPr lang="en-MY" sz="3000" b="1" dirty="0">
                <a:solidFill>
                  <a:srgbClr val="0000FF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                                                                    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古兰经16:102提到：你说</a:t>
            </a:r>
            <a:r>
              <a:rPr lang="en-MY" sz="3000" b="1" dirty="0">
                <a:solidFill>
                  <a:srgbClr val="0099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：「</a:t>
            </a:r>
            <a:r>
              <a:rPr lang="en-MY" sz="3000" b="1" dirty="0" err="1">
                <a:solidFill>
                  <a:srgbClr val="0099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这是圣灵从你的主那里带着真理降示的，以便使信道者坚定，并作向导和对穆斯林的报喜</a:t>
            </a:r>
            <a:r>
              <a:rPr lang="en-MY" sz="3000" b="1" dirty="0">
                <a:solidFill>
                  <a:srgbClr val="0099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。」“                                    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圣灵（Ruh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al-Qudus）从你的主那里，以真理降示（启示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）。” •                                                                                                            </a:t>
            </a:r>
            <a:r>
              <a:rPr lang="en-MY" sz="3000" b="1" dirty="0" err="1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论点：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这里的经文提出，给启示的不是天使，而是神的灵，圣灵是具有神性本质的存在，因为古兰经将圣灵描述为“来自真主”的圣灵</a:t>
            </a:r>
            <a:r>
              <a:rPr lang="en-MY" sz="3000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 </a:t>
            </a:r>
          </a:p>
        </p:txBody>
      </p:sp>
    </p:spTree>
    <p:extLst>
      <p:ext uri="{BB962C8B-B14F-4D97-AF65-F5344CB8AC3E}">
        <p14:creationId xmlns:p14="http://schemas.microsoft.com/office/powerpoint/2010/main" val="17349496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AF3D4205-EE79-54DB-D870-25F33DD71963}"/>
              </a:ext>
            </a:extLst>
          </p:cNvPr>
          <p:cNvSpPr txBox="1"/>
          <p:nvPr/>
        </p:nvSpPr>
        <p:spPr>
          <a:xfrm>
            <a:off x="0" y="0"/>
            <a:ext cx="12192000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6 </a:t>
            </a:r>
            <a:r>
              <a:rPr lang="zh-CN" altLang="en-US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耶稣在</a:t>
            </a:r>
            <a:r>
              <a:rPr lang="en-US" altLang="zh-CN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《</a:t>
            </a:r>
            <a:r>
              <a:rPr lang="zh-CN" altLang="en-US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古兰经</a:t>
            </a:r>
            <a:r>
              <a:rPr lang="en-US" altLang="zh-CN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》</a:t>
            </a:r>
            <a:r>
              <a:rPr lang="zh-CN" altLang="en-US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里做了哪些神迹？ 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穆斯林承认耶稣行过许多神迹，甚至古兰经记载了一些耶稣行过的神迹。可以问穆斯林穆罕默德是否行过？  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使死人复活 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5:110 ❌ 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没有 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创造生命（泥鸟变活） 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3:49 ❌ 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没有 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医治瞎眼、麻风病 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3:49, 5:110 ❌ 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没有 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知道人心的隐秘 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3:49 ❌ 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没有  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问题：一位普通的先知，怎么可能有创造生命的能力？这不是只有神才能做的吗？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这可以引导他们去思考耶稣的独特性，并且耶稣并不仅仅是先知。</a:t>
            </a:r>
            <a:endParaRPr lang="en-MY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66965551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4CBF6B7D-7C82-36E4-15D0-535ED1F8F4E0}"/>
              </a:ext>
            </a:extLst>
          </p:cNvPr>
          <p:cNvSpPr txBox="1"/>
          <p:nvPr/>
        </p:nvSpPr>
        <p:spPr>
          <a:xfrm>
            <a:off x="0" y="0"/>
            <a:ext cx="12192000" cy="60016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altLang="zh-CN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7</a:t>
            </a:r>
            <a:r>
              <a:rPr lang="en-MY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. </a:t>
            </a:r>
            <a:r>
              <a:rPr lang="en-MY" sz="3200" b="1" dirty="0" err="1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强调“道成肉身”而非“神生了儿子</a:t>
            </a:r>
            <a:r>
              <a:rPr lang="en-MY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”                                                               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穆斯林很反感基督徒说“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耶稣是上帝的儿子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”，因为他们误解为“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上帝与玛利亚生了一个孩子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”（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生理上的儿子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）。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但圣经的教导是耶稣是神的道成肉身（The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Word became flesh）。 </a:t>
            </a:r>
          </a:p>
          <a:p>
            <a:endParaRPr lang="en-MY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可以用《古兰经》的例子帮助他们理解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                                                               🔹 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安拉的“道”创造了一切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《古兰经》3:59 “在安拉看来，尔撒（耶稣）确实像阿丹（亚当）一样，安拉用‘昆’（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Kun，一句话）就创造了他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。”  </a:t>
            </a:r>
          </a:p>
          <a:p>
            <a:endParaRPr lang="en-MY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💡 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问题：如果安拉可以用“道”创造亚当，他是否也可以用“道”进入世界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？</a:t>
            </a:r>
          </a:p>
        </p:txBody>
      </p:sp>
    </p:spTree>
    <p:extLst>
      <p:ext uri="{BB962C8B-B14F-4D97-AF65-F5344CB8AC3E}">
        <p14:creationId xmlns:p14="http://schemas.microsoft.com/office/powerpoint/2010/main" val="305452136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A6D136E7-09A5-01D7-A931-71BAD4AFFF39}"/>
              </a:ext>
            </a:extLst>
          </p:cNvPr>
          <p:cNvSpPr txBox="1"/>
          <p:nvPr/>
        </p:nvSpPr>
        <p:spPr>
          <a:xfrm>
            <a:off x="0" y="0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8. </a:t>
            </a:r>
            <a:r>
              <a:rPr lang="zh-CN" altLang="en-US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用</a:t>
            </a:r>
            <a:r>
              <a:rPr lang="en-US" altLang="zh-CN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《</a:t>
            </a:r>
            <a:r>
              <a:rPr lang="zh-CN" altLang="en-US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圣经</a:t>
            </a:r>
            <a:r>
              <a:rPr lang="en-US" altLang="zh-CN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》</a:t>
            </a:r>
            <a:r>
              <a:rPr lang="zh-CN" altLang="en-US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证明三位一体，而非直接辩论                                                      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🔹 圣经证明圣父、圣子、圣灵同为神 。我们可以直接引用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《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圣经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》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，让穆斯林看到三位一体的合理性：                                                                              📌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A.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圣父是神 （以赛亚书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63:16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 “你是我们的父！从亘古以来，你的名为我们的救赎主。”                                                                                                  📌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B.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圣子是神 （约翰福音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1:1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 “太初有道，道与神同在，道就是神。”约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20:28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门徒多马对复活的耶稣下拜说：我的主，我的神！”  📌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C.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圣灵是神 ：使徒行传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5:3-4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彼得责备说“你欺哄圣灵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……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你不是欺哄人，而是欺哄神。”                                                                                               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我们采取的策略：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让穆斯林自己看经文，而不是光听他的解释。               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让他们自己去查找相关背景，而不是被动接受他的观点。                                   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以逻辑推理：既然圣父、圣子、圣灵都被称为神，但圣经又说只有一位真神（申命记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6:4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），那么三位一体是唯一合理的解释。</a:t>
            </a:r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4447131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0A40533-4FCF-3501-EE54-BE4FBBEB155C}"/>
              </a:ext>
            </a:extLst>
          </p:cNvPr>
          <p:cNvSpPr txBox="1"/>
          <p:nvPr/>
        </p:nvSpPr>
        <p:spPr>
          <a:xfrm>
            <a:off x="0" y="0"/>
            <a:ext cx="12192000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9. </a:t>
            </a:r>
            <a:r>
              <a:rPr lang="zh-CN" altLang="en-US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反驳穆斯林对三位一体的误解   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穆斯林常见误解：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1.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三位一体是三神论。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2.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耶稣是被造的，不是神。 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我们可以采用的策略是用逻辑反驳，而不是情绪化争辩。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📌 针对误解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：“三位一体是三神论” ❌ 错误观念：                                          “认为基督徒相信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 + 1 + 1 = 3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，所以他们信三位神。”                                                 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✅ 正确理解： “三位一体的数学不是加法，而是乘法（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 × 1 × 1 = 1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），神的本质是同一的。” 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                                                                           📌 针对误解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2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：“耶稣是被造的”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《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歌罗西书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1:16》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 “因为万有都是靠他造的，无论是天上的、地上的、能看见的、不能看见的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……”  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💡 耶稣是创造者，而不是被造者！</a:t>
            </a:r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7073505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8C50AE1E-9930-C800-3F90-615D0534908B}"/>
              </a:ext>
            </a:extLst>
          </p:cNvPr>
          <p:cNvSpPr txBox="1"/>
          <p:nvPr/>
        </p:nvSpPr>
        <p:spPr>
          <a:xfrm>
            <a:off x="-1" y="1"/>
            <a:ext cx="12284765" cy="50167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altLang="zh-CN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10</a:t>
            </a:r>
            <a:r>
              <a:rPr lang="en-MY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. </a:t>
            </a:r>
            <a:r>
              <a:rPr lang="en-MY" sz="3200" b="1" dirty="0" err="1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以谦卑和爱心来分享</a:t>
            </a:r>
            <a:r>
              <a:rPr lang="en-MY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             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🔹 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重要态度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 • 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不要争辩，而是耐心解释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 </a:t>
            </a:r>
          </a:p>
          <a:p>
            <a:endParaRPr lang="en-MY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遇到反对时，可以说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：“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让我们一起寻找真理，而不是辩论谁对谁错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。” • 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祷告求圣灵感动他们，而不是靠人的智慧说服他们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  </a:t>
            </a:r>
          </a:p>
          <a:p>
            <a:endParaRPr lang="en-MY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🔹 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合适的结尾问题（引发思考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）：                                                                           1. “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如果耶稣只是先知，为什么他能做其他先知不能做的事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？”                2. “如果耶稣是‘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安拉的道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’，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他是否比普通人更特别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？”                            3. “</a:t>
            </a:r>
            <a:r>
              <a:rPr lang="en-MY" sz="32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如果神的道能创造生命，它是否能进入世界拯救人</a:t>
            </a:r>
            <a:r>
              <a:rPr lang="en-MY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？”</a:t>
            </a:r>
          </a:p>
        </p:txBody>
      </p:sp>
    </p:spTree>
    <p:extLst>
      <p:ext uri="{BB962C8B-B14F-4D97-AF65-F5344CB8AC3E}">
        <p14:creationId xmlns:p14="http://schemas.microsoft.com/office/powerpoint/2010/main" val="211574037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A1C00302-4C69-F33C-89B7-366164471765}"/>
              </a:ext>
            </a:extLst>
          </p:cNvPr>
          <p:cNvSpPr txBox="1"/>
          <p:nvPr/>
        </p:nvSpPr>
        <p:spPr>
          <a:xfrm>
            <a:off x="0" y="0"/>
            <a:ext cx="12192000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>
                <a:solidFill>
                  <a:srgbClr val="0000FF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结论与策略 ：</a:t>
            </a:r>
            <a:endParaRPr lang="en-MY" altLang="zh-CN" sz="3200" b="1" dirty="0">
              <a:solidFill>
                <a:srgbClr val="0000FF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我们的方法不是直接灌输三位一体，而是用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《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古兰经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》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和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《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圣经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》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让穆斯林自己去思考。我们的核心策略包括：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✅ 先找到共同点（神的独一性、耶稣是“安拉的道”）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✅ 让穆斯林自己面对经文的挑战（“道”是否永恒？“灵”是否属于神？）✅ 用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《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圣经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》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解释三位一体，而非光用理论辩论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✅ 拆解穆斯林对三位一体的误解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我们并不期待穆斯林立刻接受三位一体，而是希望他们开始质疑自己的传统信仰，并认真思考圣经的教导。这种方法在面对愿意深度思考的穆斯林时尤其有效。</a:t>
            </a:r>
            <a:endParaRPr lang="en-MY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56576590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78DCA2E-15E2-1C6D-4730-7C67AB3911D9}"/>
              </a:ext>
            </a:extLst>
          </p:cNvPr>
          <p:cNvSpPr txBox="1"/>
          <p:nvPr/>
        </p:nvSpPr>
        <p:spPr>
          <a:xfrm>
            <a:off x="0" y="0"/>
            <a:ext cx="12284765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）如何对穆斯林解说耶稣说神的儿子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我们可以通过结合圣经和古兰经的经文，以神学和逻辑的方式，向穆斯林解释耶稣基督是“神的儿子”。可以特别澄清神的儿子这一称谓的意义，回应穆斯林对这一称谓的误解，并从两部经典中寻找共同点来建立论据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</a:t>
            </a:r>
          </a:p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2.1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回应穆斯林的常见反对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a.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“神没有儿子”的主张 •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古兰经经文：苏拉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19:88-92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中对“神有儿子”的强烈反对。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说神有儿子那是天破，地 裂，山倒的大罪。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回应： • 古兰经否认的是“神生物学上的儿子”，而非“神的儿子”作为一种位格关系。 • 引导穆斯林重新理解“儿子”的象征性和属灵意义。</a:t>
            </a:r>
            <a:endParaRPr lang="en-MY" sz="30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421403820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15ACC6E-E79F-3876-050B-6D06CA3E5541}"/>
              </a:ext>
            </a:extLst>
          </p:cNvPr>
          <p:cNvSpPr txBox="1"/>
          <p:nvPr/>
        </p:nvSpPr>
        <p:spPr>
          <a:xfrm>
            <a:off x="0" y="0"/>
            <a:ext cx="12192000" cy="5468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“耶稣只是人类先知” •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古兰经经文：苏拉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5:75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提到耶稣和他母亲都吃饭。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回应： • 解释耶稣的降世并不否认他的神性，因为道成肉身意味着他在本质上既是神又是人。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总结 ：我们的方法通过明确“神的儿子”这一称谓的属灵和象征意义，结合《圣经》和《古兰经》中关于耶稣独特地位的经文，展示了耶稣的神性。我们强调，耶稣作为“神的儿子”，是其与父神独特关系的体现，并不是生物学的儿子，从而回应穆斯林的误解。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穆斯林抗拒耶稣（尔撒）是“神的儿子”的观点，主要基于《古兰经》的教义和逻辑推理。以下是几个核心论点：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304717310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31ED5C3-44A2-CDD8-5956-5D4C94CF571F}"/>
              </a:ext>
            </a:extLst>
          </p:cNvPr>
          <p:cNvSpPr txBox="1"/>
          <p:nvPr/>
        </p:nvSpPr>
        <p:spPr>
          <a:xfrm>
            <a:off x="0" y="0"/>
            <a:ext cx="12192000" cy="7017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2.2.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安拉的独一性（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Tawhid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 论点：伊斯兰教最核心的信仰是安拉的绝对独一性，强调安拉没有配偶、子嗣或任何等同者。经文依据：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《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古兰经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》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第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112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章（苏拉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·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依赫拉斯）： “你说：他是真主，是独一的主，真主是万物所仰赖的主。他没有生产，也没有被生产，世间没有一物与他相等。”这表明安拉是超越时空的存在，不需要任何形式的家庭关系。         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</a:t>
            </a:r>
          </a:p>
          <a:p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2.3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神性与人性的界限 论点：耶稣被认为是人类，具有饮食、睡眠、死亡等人类特质。 穆斯林认为，神性与人性是不可混淆的，安拉作为造物主，不可能具有被造物的特性。</a:t>
            </a: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经文依据：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《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古兰经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》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第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5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章（苏拉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·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迈义达）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75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节： “麦尔彦的儿子尔撒，只是一个使者，在他之前曾有许多使者，他的母亲是一个忠实的人，他们都吃饭。”这里指出耶稣和他的母亲玛利亚都需要食物，表明他们是人类，而非神。 </a:t>
            </a:r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37569484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B18D3AF-4C1C-E1C4-E4DB-621DF9E7FA9B}"/>
              </a:ext>
            </a:extLst>
          </p:cNvPr>
          <p:cNvSpPr txBox="1"/>
          <p:nvPr/>
        </p:nvSpPr>
        <p:spPr>
          <a:xfrm>
            <a:off x="0" y="0"/>
            <a:ext cx="12192000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2.4.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“神的儿子”的比喻性解释 论点：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穆斯林认为“神的儿子”在圣经中可能是比喻性语言，而不是字面意义。在犹太传统中，“神的儿子”有时被用来指那些与神亲近的人，如以色列人或大卫王后裔。因此，称耶稣为“神的儿子”可能反映的是他与神的特殊关系，而非实质性亲缘关系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2.5.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耶稣的神迹来源于安拉 论点：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穆斯林承认耶稣行过许多神迹，但这些神迹是安拉赋予他的，不是他自身的神性。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经文依据： • 《古兰经》第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章（苏拉·迈义达）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110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节： “当时，我以圣灵辅助你，使你在摇篮中和成年时，都能对人说话；当时，我教你经典和智慧和讨拉特和引支勒；当时，你奉我的命令用泥做鸟，然后向它吹气，它便在我的许可下变成飞鸟……”神迹是安拉的许可，而非耶稣自身能力的表现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41538201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6358FE58-84C9-A34D-C60C-2B639AF67CD0}"/>
              </a:ext>
            </a:extLst>
          </p:cNvPr>
          <p:cNvSpPr txBox="1"/>
          <p:nvPr/>
        </p:nvSpPr>
        <p:spPr>
          <a:xfrm>
            <a:off x="0" y="1"/>
            <a:ext cx="12192000" cy="66171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MY" sz="3200" b="1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200" b="1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讨论耶稣的独特地位 • </a:t>
            </a:r>
            <a:r>
              <a:rPr lang="en-MY" sz="3200" b="1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  <a:r>
              <a:rPr lang="en-MY" sz="32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</a:t>
            </a:r>
            <a:r>
              <a:rPr lang="zh-CN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古兰经</a:t>
            </a:r>
            <a:r>
              <a:rPr lang="en-MY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4:171</a:t>
            </a:r>
            <a:r>
              <a:rPr lang="zh-CN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信奉天经的人啊！你们不要在你们的宗教中过分，不要妄言真主，只说真理。麦西哈</a:t>
            </a:r>
            <a:r>
              <a:rPr lang="en-MY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·</a:t>
            </a:r>
            <a:r>
              <a:rPr lang="zh-CN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尔撒，麦尔彦的儿子，只是真主的使者，是真主将他的圣言传达给麦尔彦的结果，并是真主所赋予的灵。因此，你们当确信真主及其使者，不要说</a:t>
            </a:r>
            <a:r>
              <a:rPr lang="en-MY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‘</a:t>
            </a:r>
            <a:r>
              <a:rPr lang="zh-CN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三位一体</a:t>
            </a:r>
            <a:r>
              <a:rPr lang="en-MY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’</a:t>
            </a:r>
            <a:r>
              <a:rPr lang="zh-CN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，你们应当停止那样的说法，这对于你们更好。真主确是独一的。他超绝万物，不需要儿子。天地万物都属于他。真主足以作见证</a:t>
            </a:r>
            <a:endParaRPr lang="en-US" altLang="zh-CN" sz="2800" b="1" dirty="0">
              <a:solidFill>
                <a:srgbClr val="009900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这节金文称耶稣为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真主的使者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真主的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道，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来自真主的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灵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Ruh</a:t>
            </a: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US" alt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论点：</a:t>
            </a:r>
            <a:r>
              <a:rPr lang="en-US" altLang="zh-CN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*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经文的前面提出真主，真主的道，真主的灵，这就古兰经隐藏三位一体的教义。强调耶稣被描述为“真主的灵”和“从真主发出的道”，这与基督教对“圣子”和“道成肉身”的理解一致。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</a:t>
            </a:r>
          </a:p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*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经文前面强调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位一体，后段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却加以否定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，显然被蒙蔽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54836968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90576C9-A937-D66A-FB64-2ED39EFC4830}"/>
              </a:ext>
            </a:extLst>
          </p:cNvPr>
          <p:cNvSpPr txBox="1"/>
          <p:nvPr/>
        </p:nvSpPr>
        <p:spPr>
          <a:xfrm>
            <a:off x="0" y="0"/>
            <a:ext cx="12192000" cy="74764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2.6.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《古兰经》对三位一体的反对 论点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穆斯林认为三位一体的概念违反了安拉的独一性。古兰经多次否定安拉有</a:t>
            </a:r>
            <a:r>
              <a:rPr lang="zh-CN" alt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任何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子嗣。 经文依据： • 古兰经第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章（苏拉·迈义达）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116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节： “真主将说：‘麦尔彦的儿子尔撒啊！你曾对人说：你们要舍真主而以我和我的母亲为主吗？’他将说：‘清净啊！我怎能说我无权说的话呢？如果我说过，你确已知道。”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</a:t>
            </a: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2.7.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安拉的全知全能的，不需要“儿子” 论点：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穆斯林认为，“生子”有后代”是被造物的需要，目的是延续生命。而安拉是永恒的、全能的，完全不需要这些属性。  • 古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19</a:t>
            </a:r>
            <a:r>
              <a:rPr lang="zh-CN" alt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35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节真主绝不是采取儿子者。他超绝万物！当他判决一件事时，他只对那件事说：‘有’，它就有了。”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穆斯林通过古兰经的明确教导、神性与人性的不相容性、</a:t>
            </a:r>
            <a:r>
              <a:rPr lang="zh-CN" alt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对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基督教传统三位一体概念的批判，坚定认为耶稣是伟大的先知，而非神的儿子。这种立场深刻反映了伊斯兰教对神学纯洁性的追求。</a:t>
            </a:r>
            <a:endParaRPr lang="en-MY" sz="30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95311570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A9046B7-2C95-8802-792E-2BC4ECA85AF3}"/>
              </a:ext>
            </a:extLst>
          </p:cNvPr>
          <p:cNvSpPr txBox="1"/>
          <p:nvPr/>
        </p:nvSpPr>
        <p:spPr>
          <a:xfrm>
            <a:off x="0" y="0"/>
            <a:ext cx="12192000" cy="72680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2.8.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澄清“神的儿子”的含义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穆斯林普遍误解“神的儿子”一词，认为基督教是在说神通过生物学方式生育了一个儿子。我们可以通过以下方式澄清： • “儿子”是象征性的称谓：强调基督教并不认为“神的儿子”是指肉体上的儿子，而是指耶稣与神在本质和位格上的独特关系。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•圣经支持： 约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10:30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：我与父原为一。这说明“儿子”是从属关系和本质相同的表达。  •</a:t>
            </a:r>
            <a:endParaRPr lang="en-MY" altLang="zh-CN" sz="30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古兰经误解：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6:101</a:t>
            </a:r>
            <a:r>
              <a:rPr lang="en-MY" sz="3000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“天地的创造者，他怎能有儿子呢？他没有配偶，他创造万物，他是全知万物的。穆斯林批评“真主没有妻子，怎么会有儿子”。可以指出，穆斯林的批评乃根据世俗的看法，也基于对基督教教义的误解。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52135687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B1F8FC1-9228-914D-7FBB-1312A67B8E2B}"/>
              </a:ext>
            </a:extLst>
          </p:cNvPr>
          <p:cNvSpPr txBox="1"/>
          <p:nvPr/>
        </p:nvSpPr>
        <p:spPr>
          <a:xfrm>
            <a:off x="0" y="0"/>
            <a:ext cx="12192000" cy="52937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2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2.9 </a:t>
            </a:r>
            <a:r>
              <a:rPr lang="zh-CN" sz="32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从《古兰经》中探讨耶稣的独特地位 。</a:t>
            </a:r>
            <a:r>
              <a:rPr lang="en-MY" sz="32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可以引用古兰经经文，展示耶稣的超然地位，并从中引导出神性的可能性。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2.9.1. 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耶稣是“真主的道”和“来自真主的灵” 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古兰经经文： • 苏拉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4:171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（妇女章）：耶稣被称为“真主的使者”，“来自真主的灵”和“从真主发出的道”。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     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论点：  • “道”（</a:t>
            </a:r>
            <a:r>
              <a:rPr lang="en-MY" sz="32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Kalimatullah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）是神生命的表达，与神不可分割。这与《约翰福音》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1:1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的“太初有道，道与神同在，道就是神”一致。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“来自真主的灵”（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Ruh Allah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）表明耶稣的本质高于其他人类，类似于圣灵与真主的关系。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  <a:endParaRPr lang="en-MY" sz="32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31935290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E5D6EB3-D5EE-9492-3FA1-A1971EAE807E}"/>
              </a:ext>
            </a:extLst>
          </p:cNvPr>
          <p:cNvSpPr txBox="1"/>
          <p:nvPr/>
        </p:nvSpPr>
        <p:spPr>
          <a:xfrm>
            <a:off x="0" y="0"/>
            <a:ext cx="12192000" cy="68326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kern="100" dirty="0">
                <a:solidFill>
                  <a:srgbClr val="003399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2.9.2. </a:t>
            </a:r>
            <a:r>
              <a:rPr lang="zh-CN" sz="3000" b="1" kern="100" dirty="0">
                <a:solidFill>
                  <a:srgbClr val="003399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耶稣的神迹 • 《古兰经》经文： </a:t>
            </a:r>
            <a:r>
              <a:rPr lang="en-MY" sz="3000" b="1" kern="100" dirty="0">
                <a:solidFill>
                  <a:srgbClr val="003399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• 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3:49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：耶稣被赋予行神迹的能力，包括治愈盲人、洁净麻风病人和使死人复活。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论点： • 这些能力显示了耶稣的独特，因为古兰经表明这些能力来自真主，但耶稣执行了这些神迹，显示出他与神性工作的紧密联系。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对比圣经中耶稣神迹的记载</a:t>
            </a:r>
            <a:r>
              <a:rPr lang="zh-CN" altLang="en-US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约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11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章拉撒路复活，强调耶稣的神性。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</a:t>
            </a:r>
          </a:p>
          <a:p>
            <a:endParaRPr lang="en-MY" sz="3000" b="1" kern="100" dirty="0">
              <a:solidFill>
                <a:srgbClr val="003399"/>
              </a:solidFill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en-MY" sz="3000" b="1" kern="100" dirty="0">
                <a:solidFill>
                  <a:srgbClr val="003399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2.9.3 </a:t>
            </a:r>
            <a:r>
              <a:rPr lang="zh-CN" sz="3000" b="1" kern="100" dirty="0">
                <a:solidFill>
                  <a:srgbClr val="003399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耶稣的无罪性 • </a:t>
            </a:r>
            <a:r>
              <a:rPr lang="en-MY" sz="3000" b="1" kern="100" dirty="0">
                <a:solidFill>
                  <a:srgbClr val="003399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古兰经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19:19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：天使对玛利亚说，她将生下一个“纯洁的儿子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Zakiyy</a:t>
            </a:r>
            <a:r>
              <a:rPr lang="en-MY" sz="3000" b="1" kern="100" dirty="0" err="1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Calibri" panose="020F0502020204030204" pitchFamily="34" charset="0"/>
              </a:rPr>
              <a:t>ā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”。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=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在语境中，它表示“纯洁无罪的、高尚的、善良的”。 • 这表明耶稣是一个天生圣洁、没有罪污的儿子。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这个词在阿拉伯语中也可以用于形容道德高尚、灵魂纯净，或者在宗教意义上表示一个完全被净化的人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论点： • 可以 指出，耶稣在古兰经中被描述为完全无罪，而所有其他人，包括穆罕默德，都需要寻求赦免。这种无罪性与神性密切相关。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</a:t>
            </a:r>
            <a:endParaRPr lang="en-MY" sz="3000" b="1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19570353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A3793262-515A-48BD-EEBB-4A077C08BA1D}"/>
              </a:ext>
            </a:extLst>
          </p:cNvPr>
          <p:cNvSpPr txBox="1"/>
          <p:nvPr/>
        </p:nvSpPr>
        <p:spPr>
          <a:xfrm>
            <a:off x="0" y="0"/>
            <a:ext cx="12192000" cy="7017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2.9.4.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从圣经中解释耶稣的神性与“神的儿子”身份                                                                                我们可以结合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《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圣经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》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来说明“神的儿子”的真正含义，并通过旧约和新约经文支持耶稣的神性。  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a.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旧约的预言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诗篇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2:7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：“你是我的儿子，我今日生你。”                                                                     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论点：这是弥赛亚预言，表明弥赛亚具有特殊的神性身份。 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b.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新约的直接证据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                                                                                                                                              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马太福音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16:16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：彼得回答耶稣：“你是基督，是永生神的儿子。 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约翰福音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20:28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：多马称耶稣为“我的主，我的神！” 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• 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论点：这些经文明确表明，耶稣被门徒认作“神的儿子”和具有神性。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2.10.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耶稣自己的宣称 •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约翰福音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8:58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：“我实实在在地告诉你们，还没有亚伯拉罕，就有了我。”（“我就是”的希伯来原文暗示神圣名号） • 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论点：耶稣在这里明确宣称自己具有永恒性，与神同在。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25930630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F0120E10-8D29-D0C8-8305-3DBA8EED55B2}"/>
              </a:ext>
            </a:extLst>
          </p:cNvPr>
          <p:cNvSpPr txBox="1"/>
          <p:nvPr/>
        </p:nvSpPr>
        <p:spPr>
          <a:xfrm>
            <a:off x="0" y="-119270"/>
            <a:ext cx="12192000" cy="69497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2.11.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逻辑推理与神学分析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在圣经中，耶稣被称为 “上帝怀里的独生子”，这个短语出现在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约翰福音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1:18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"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没有人看见过上帝，只有在父怀里的独生子将他表明出来。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"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希腊文分析： • 独生子 的希腊文是 μονογενής（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monogen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alibri" panose="020F0502020204030204" pitchFamily="34" charset="0"/>
              </a:rPr>
              <a:t>ē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s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 • 这个词由两部分组成： μόνος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monos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：意思是 唯一的、单独的</a:t>
            </a:r>
            <a:r>
              <a:rPr lang="en-MY" altLang="zh-CN" sz="3000" b="1" kern="100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γένος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genos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：意思是 “种类、同类，类别、出生”。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  <a:r>
              <a:rPr lang="el-GR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Μ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ονογενής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monogen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alibri" panose="020F0502020204030204" pitchFamily="34" charset="0"/>
              </a:rPr>
              <a:t>ē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s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的意义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1.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“唯一的</a:t>
            </a:r>
            <a:r>
              <a:rPr lang="zh-CN" alt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独一无二的儿子：在某些语境下，μονογεν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ής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指的是独生子，</a:t>
            </a:r>
            <a:r>
              <a:rPr lang="zh-CN" sz="3000" b="1" kern="10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比如在路加福音</a:t>
            </a:r>
            <a:r>
              <a:rPr lang="en-MY" sz="3000" b="1" kern="10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7:12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，描述一个寡妇的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“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独生子”。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2. “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独一无二的”（独特的、无与伦比的）：在《约翰福音》中，μονογενής 更强调 耶稣在本质上是上帝独特的儿子，具有神圣的地位，而不仅仅是“唯一出生的”儿子。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3.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与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“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γεννάω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US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gennao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”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（生育） 不同：μονογενής 并不只是指生物学上的“出生”，而是指 耶稣在神性上的独特性，不同于其他被造的人类或天使</a:t>
            </a:r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405318780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D37CA0FD-AF6F-4775-A0FD-32492C457F64}"/>
              </a:ext>
            </a:extLst>
          </p:cNvPr>
          <p:cNvSpPr txBox="1"/>
          <p:nvPr/>
        </p:nvSpPr>
        <p:spPr>
          <a:xfrm>
            <a:off x="-132523" y="0"/>
            <a:ext cx="12231757" cy="534094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因此，在《约翰福音》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1:18 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及其他类似经文（约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3:16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，约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3:18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），μονογενής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2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υἱός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</a:t>
            </a:r>
            <a:r>
              <a:rPr lang="en-MY" sz="32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monogen</a:t>
            </a:r>
            <a:r>
              <a:rPr lang="en-MY" sz="32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alibri" panose="020F0502020204030204" pitchFamily="34" charset="0"/>
              </a:rPr>
              <a:t>ē</a:t>
            </a:r>
            <a:r>
              <a:rPr lang="en-MY" sz="32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s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2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huios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 强调 耶稣是上帝独特的、无与伦比的儿子，与所有其他受造之子不同。</a:t>
            </a:r>
            <a:endParaRPr lang="en-MY" sz="32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2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在辩论中也会通过逻辑和哲学分析，进一步支持“神的儿子”的概念： • 神的“道”与“神发出的灵”： • 如果耶稣是“真主的道”和“来自真主的灵”，而神的道和灵不可与神分离，那么耶稣的本质也是神性。</a:t>
            </a:r>
            <a:r>
              <a:rPr lang="en-MY" sz="32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</a:p>
          <a:p>
            <a:r>
              <a:rPr lang="en-MY" sz="32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 </a:t>
            </a:r>
            <a:r>
              <a:rPr lang="zh-CN" sz="32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耶稣的独特性与神的超越性： • 既然神是全能的，他能够以人类的形式进入世界，而耶稣的降世正是这种可能性的实现。</a:t>
            </a:r>
            <a:r>
              <a:rPr lang="en-MY" sz="32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44500301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B1B2030-E8FB-BDDC-3136-A05A795A3A88}"/>
              </a:ext>
            </a:extLst>
          </p:cNvPr>
          <p:cNvSpPr txBox="1"/>
          <p:nvPr/>
        </p:nvSpPr>
        <p:spPr>
          <a:xfrm>
            <a:off x="0" y="0"/>
            <a:ext cx="12192000" cy="67228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algn="ctr">
              <a:lnSpc>
                <a:spcPct val="115000"/>
              </a:lnSpc>
              <a:spcAft>
                <a:spcPts val="800"/>
              </a:spcAft>
            </a:pPr>
            <a:r>
              <a:rPr lang="en-US" altLang="zh-CN" sz="28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zh-CN" sz="28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圣经可靠性的辩论</a:t>
            </a:r>
            <a:endParaRPr lang="en-MY" sz="28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在与穆斯林讨论圣经和古兰经的可靠性时，常用以下方式论证圣经并未被篡改，同时质疑古兰经中有关“废除金文”（</a:t>
            </a:r>
            <a:r>
              <a:rPr lang="en-MY" sz="2800" b="1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Nasikh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2800" b="1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wa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Mansukh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）的概念。主要结合圣经经文、古兰经的自我描述，以及历史和逻辑分析，展开论证。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</a:t>
            </a:r>
            <a:r>
              <a:rPr lang="en-MY" sz="28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1. </a:t>
            </a:r>
            <a:r>
              <a:rPr lang="zh-CN" sz="28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证明《圣经》并未被篡改 </a:t>
            </a:r>
            <a:r>
              <a:rPr lang="en-MY" sz="28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穆斯林通常认为圣经已被篡改（</a:t>
            </a:r>
            <a:r>
              <a:rPr lang="en-MY" sz="2800" b="1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Tahrif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），但 我们可以提出以下论点：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</a:t>
            </a:r>
            <a:r>
              <a:rPr lang="en-US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</a:t>
            </a:r>
            <a:r>
              <a:rPr lang="zh-CN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．穆罕默德死前证实新旧约还是真实的</a:t>
            </a:r>
            <a:r>
              <a:rPr lang="en-MY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</a:t>
            </a:r>
            <a:r>
              <a:rPr lang="zh-CN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麦地那</a:t>
            </a:r>
            <a:r>
              <a:rPr lang="en-US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10</a:t>
            </a:r>
            <a:r>
              <a:rPr lang="zh-CN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年古</a:t>
            </a:r>
            <a:r>
              <a:rPr lang="en-US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</a:t>
            </a:r>
            <a:r>
              <a:rPr lang="zh-CN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46 </a:t>
            </a:r>
            <a:r>
              <a:rPr lang="zh-CN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我在众使者之后续派麦尔彦之子尔撒，以证实在他之前的讨拉特，并赏赐他《引支勒》，其中有向导和光明，能证实在他之前的《讨拉特》，并作敬畏者的向导和劝谏。</a:t>
            </a:r>
            <a:r>
              <a:rPr lang="en-US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</a:t>
            </a:r>
            <a:r>
              <a:rPr lang="en-US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</a:t>
            </a:r>
            <a:r>
              <a:rPr lang="zh-CN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．古兰经见证尔撒至穆氏时期，有得救的基督徒</a:t>
            </a:r>
            <a:r>
              <a:rPr lang="en-MY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</a:t>
            </a:r>
            <a:r>
              <a:rPr lang="zh-CN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麦地那</a:t>
            </a:r>
            <a:r>
              <a:rPr lang="en-US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zh-CN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年古</a:t>
            </a:r>
            <a:r>
              <a:rPr lang="en-US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zh-CN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199</a:t>
            </a:r>
            <a:r>
              <a:rPr lang="zh-CN" sz="28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信奉天经的人中，的确有人信仰真主，信仰你们所受的启示，和他们所受的启示；同时，他们是敬事真主的，他们不以真主的迹象换取些微的代价，这等人，将在他们的主那里享受他们的报酬。真主确是清算神速的。</a:t>
            </a:r>
            <a:endParaRPr lang="en-MY" sz="28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09449901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A959B41-36F7-D2A7-7783-9F1EC1200A6E}"/>
              </a:ext>
            </a:extLst>
          </p:cNvPr>
          <p:cNvSpPr txBox="1"/>
          <p:nvPr/>
        </p:nvSpPr>
        <p:spPr>
          <a:xfrm>
            <a:off x="0" y="0"/>
            <a:ext cx="12192000" cy="63709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C</a:t>
            </a:r>
            <a:r>
              <a:rPr lang="zh-CN" sz="2800" b="1" dirty="0">
                <a:solidFill>
                  <a:srgbClr val="0000CC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．</a:t>
            </a:r>
            <a:r>
              <a:rPr lang="zh-CN" sz="32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穆罕默德宣称古兰经，讨拉特和引支勒可以互相印证，证明圣经在穆罕默德时期还是神的</a:t>
            </a:r>
            <a:r>
              <a:rPr lang="zh-CN" altLang="en-US" sz="32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话                                                                                 </a:t>
            </a:r>
            <a:r>
              <a:rPr lang="zh-CN" sz="3000" b="1" dirty="0">
                <a:solidFill>
                  <a:srgbClr val="00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麦地那伊历</a:t>
            </a:r>
            <a:r>
              <a:rPr 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9</a:t>
            </a:r>
            <a:r>
              <a:rPr lang="zh-CN" sz="3000" b="1" dirty="0">
                <a:solidFill>
                  <a:srgbClr val="00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年，古</a:t>
            </a:r>
            <a:r>
              <a:rPr 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9</a:t>
            </a:r>
            <a:r>
              <a:rPr lang="zh-CN" sz="3000" b="1" dirty="0">
                <a:solidFill>
                  <a:srgbClr val="00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111</a:t>
            </a:r>
            <a:r>
              <a:rPr lang="zh-CN" sz="3000" b="1" dirty="0">
                <a:solidFill>
                  <a:srgbClr val="00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：真主确已用乐园换取信士们的生命和财产。他们为真主而战斗；他们或杀敌致果，或杀身成仁。那是真实的应许，记录在《讨拉特》、《引支勒》和《古兰经》中。谁比真主更能践约呢？你们要为自己所缔结的契约而高兴。那正是伟大的成功</a:t>
            </a:r>
            <a:r>
              <a:rPr lang="zh-CN" sz="3000" b="1" dirty="0">
                <a:solidFill>
                  <a:srgbClr val="0099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。</a:t>
            </a:r>
            <a:r>
              <a:rPr lang="en-US" sz="30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US" sz="3000" b="1" dirty="0">
              <a:solidFill>
                <a:srgbClr val="009900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US" sz="32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</a:t>
            </a:r>
            <a:r>
              <a:rPr lang="en-MY" sz="32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D</a:t>
            </a:r>
            <a:r>
              <a:rPr lang="zh-CN" sz="32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）古兰经为新旧约圣经的权威，作了这些见证： </a:t>
            </a:r>
            <a:r>
              <a:rPr lang="zh-CN" sz="32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2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</a:t>
            </a:r>
            <a:r>
              <a:rPr lang="en-MY" sz="32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</a:t>
            </a:r>
            <a:r>
              <a:rPr lang="zh-CN" sz="32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）古</a:t>
            </a:r>
            <a:r>
              <a:rPr lang="en-MY" sz="32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6:154-155</a:t>
            </a:r>
            <a:r>
              <a:rPr lang="zh-CN" sz="32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见证摩西的律法书及耶稣的福音书，有崇高的启示权威，且是出于安拉的主动。</a:t>
            </a:r>
            <a:r>
              <a:rPr lang="en-MY" sz="32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:</a:t>
            </a:r>
            <a:r>
              <a:rPr lang="zh-CN" sz="32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我把经典赏赐了穆萨，以完成我对行善者的恩惠，并解释一切律例，以作向导，并示慈恩，以便他们确信将来要与他们的主会见。这是我所降示的，吉祥的经典，故你们当遵守它，并当敬畏主，以便你们蒙主的怜悯。</a:t>
            </a:r>
            <a:r>
              <a:rPr lang="en-US" sz="32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2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91067770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EC61839-B76D-26D8-4F47-9CCA8D2C8A7F}"/>
              </a:ext>
            </a:extLst>
          </p:cNvPr>
          <p:cNvSpPr txBox="1"/>
          <p:nvPr/>
        </p:nvSpPr>
        <p:spPr>
          <a:xfrm>
            <a:off x="0" y="0"/>
            <a:ext cx="12192000" cy="7017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</a:t>
            </a:r>
            <a:r>
              <a:rPr lang="zh-CN" sz="3000" b="1" dirty="0">
                <a:solidFill>
                  <a:srgbClr val="80008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）古</a:t>
            </a:r>
            <a:r>
              <a:rPr lang="en-US" sz="30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5:110-111</a:t>
            </a:r>
            <a:r>
              <a:rPr lang="zh-CN" sz="3000" b="1" dirty="0">
                <a:solidFill>
                  <a:srgbClr val="80008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见证耶稣基督领受了智慧，能力与恩典，门徒也得到的启示</a:t>
            </a:r>
            <a:r>
              <a:rPr lang="zh-CN" altLang="en-US" sz="3000" b="1" dirty="0">
                <a:solidFill>
                  <a:srgbClr val="80008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zh-CN" sz="3000" b="1" dirty="0">
                <a:solidFill>
                  <a:srgbClr val="00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那时，真主将说麦尔彦之子尔撒啊</a:t>
            </a:r>
            <a:r>
              <a:rPr 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!</a:t>
            </a:r>
            <a:r>
              <a:rPr lang="zh-CN" sz="3000" b="1" dirty="0">
                <a:solidFill>
                  <a:srgbClr val="00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你当记忆我所赐你和你母亲的恩典。当时，我曾以玄灵扶助你，你在摇篮里，在壮年时，对人说话。当时，我曾教你书法、智慧、《讨拉特》和《引支勒》。当时，你奉我的命令，用泥捏一只像鸟样的东西，你吹气在里面，它就奉我的命令而飞动。你曾奉我的命令而治疗天然盲和大麻疯。你又奉我的命令而使死人复活。当时，我曾阻止以色列的后裔伤害你。当时，你曾昭示他们许多迹象，他们中不信道的人说：“这只是明显的魔术。”当时，我启示众门徒说：你们当信仰我和我的使者。”他们说：“我们已信仰了，求你作证我们是归顺的人。</a:t>
            </a:r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</a:t>
            </a:r>
          </a:p>
          <a:p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</a:t>
            </a:r>
            <a:r>
              <a:rPr 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</a:t>
            </a:r>
            <a:r>
              <a:rPr lang="en-US" sz="30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zh-CN" sz="3000" b="1" dirty="0">
                <a:solidFill>
                  <a:srgbClr val="80008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）古</a:t>
            </a:r>
            <a:r>
              <a:rPr lang="en-US" sz="30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4:136</a:t>
            </a:r>
            <a:r>
              <a:rPr lang="zh-CN" sz="3000" b="1" dirty="0">
                <a:solidFill>
                  <a:srgbClr val="80008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（麦地那</a:t>
            </a:r>
            <a:r>
              <a:rPr lang="en-US" sz="30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</a:t>
            </a:r>
            <a:r>
              <a:rPr lang="zh-CN" sz="3000" b="1" dirty="0">
                <a:solidFill>
                  <a:srgbClr val="80008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年）律法书与福音书，不单为犹太人和基督徒，也为全人类而赐下的：</a:t>
            </a:r>
            <a:r>
              <a:rPr lang="en-MY" sz="3000" b="1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</a:t>
            </a:r>
            <a:r>
              <a:rPr lang="zh-CN" sz="3000" b="1" dirty="0">
                <a:solidFill>
                  <a:srgbClr val="00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信道的人们啊！你们当确信真主和使者，以及他所降示给使者的经典，和他以前所降示的经典。谁不信真主、天神、经典、使者、末日，谁确已深入迷误了。</a:t>
            </a:r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12369646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2189208-024B-A667-60B2-C5FD5E174FD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7C194746-AB1F-748A-AAFD-F5A72A0F8B86}"/>
              </a:ext>
            </a:extLst>
          </p:cNvPr>
          <p:cNvSpPr txBox="1"/>
          <p:nvPr/>
        </p:nvSpPr>
        <p:spPr>
          <a:xfrm>
            <a:off x="0" y="0"/>
            <a:ext cx="12192000" cy="67710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200" b="1" kern="100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c. </a:t>
            </a:r>
            <a:r>
              <a:rPr lang="zh-CN" sz="3200" b="1" kern="100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古兰经提到复数形式的真主：</a:t>
            </a:r>
            <a:endParaRPr lang="en-MY" altLang="zh-CN" sz="3200" b="1" kern="100" dirty="0">
              <a:solidFill>
                <a:srgbClr val="0000FF"/>
              </a:solidFill>
              <a:effectLst/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zh-CN" altLang="en-US" sz="3200" b="1" kern="100" dirty="0"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古兰经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21:17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「假如我们（真主）欲意取乐，我们必定从我们那里取乐（而不从你们那里取乐），如果我们真要那样做的话。」、</a:t>
            </a:r>
            <a:r>
              <a:rPr lang="en-MY" alt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</a:t>
            </a:r>
          </a:p>
          <a:p>
            <a:endParaRPr lang="en-MY" altLang="zh-CN" sz="3200" b="1" kern="100" dirty="0"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苏拉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23:14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然后，我用精液创造血块，用血块创造肉团，用肉团创造骨骼，然后使骨骼穿上肉，继而使他变成另一种受造物。多福真主，是最善的创造者！</a:t>
            </a:r>
            <a:endParaRPr lang="en-MY" altLang="zh-CN" sz="3200" b="1" kern="100" dirty="0">
              <a:effectLst/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altLang="zh-CN" sz="3200" b="1" kern="100" dirty="0"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这</a:t>
            </a:r>
            <a:r>
              <a:rPr lang="zh-CN" altLang="en-US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些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经文使用了复数代词：我们</a:t>
            </a:r>
            <a:r>
              <a:rPr lang="en-MY" sz="3200" b="1" kern="100" dirty="0" err="1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Nahnu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。</a:t>
            </a:r>
            <a:endParaRPr lang="en-MY" altLang="zh-CN" sz="3200" b="1" kern="100" dirty="0">
              <a:effectLst/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altLang="zh-CN" sz="3200" b="1" kern="100" dirty="0"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• 论点：虽然穆斯林认为这是尊贵复数（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Majestic Plural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），但还是可以用来讨论神内部的多重位格。</a:t>
            </a:r>
            <a:r>
              <a:rPr lang="zh-CN" altLang="en-US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因为在圣经的律法书，新约也都用来上帝的复数代名词。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</a:t>
            </a:r>
            <a:endParaRPr lang="en-MY" sz="32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07289037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7A783F0-50D0-B4FE-2554-F1C736BE569A}"/>
              </a:ext>
            </a:extLst>
          </p:cNvPr>
          <p:cNvSpPr txBox="1"/>
          <p:nvPr/>
        </p:nvSpPr>
        <p:spPr>
          <a:xfrm>
            <a:off x="0" y="0"/>
            <a:ext cx="12192000" cy="60997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US" sz="2800" b="1" kern="100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</a:t>
            </a:r>
            <a:r>
              <a:rPr lang="zh-CN" sz="2800" b="1" kern="100" dirty="0">
                <a:solidFill>
                  <a:srgbClr val="80008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）穆罕默德说，不明白他所说的，可参考圣经启示：</a:t>
            </a:r>
            <a:r>
              <a:rPr lang="zh-CN" sz="2800" b="1" kern="100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古</a:t>
            </a:r>
            <a:r>
              <a:rPr lang="en-US" sz="2800" b="1" kern="100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10:94</a:t>
            </a:r>
            <a:r>
              <a:rPr lang="zh-CN" sz="2800" b="1" kern="100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（麦加第</a:t>
            </a:r>
            <a:r>
              <a:rPr lang="en-US" sz="2800" b="1" kern="100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10</a:t>
            </a:r>
            <a:r>
              <a:rPr lang="zh-CN" sz="2800" b="1" kern="100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年）假若你怀疑我所降示你的经典，你就问问那些常常诵读在你之前所降示的天经的人们</a:t>
            </a:r>
            <a:r>
              <a:rPr lang="en-US" sz="2800" b="1" kern="100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,</a:t>
            </a:r>
            <a:r>
              <a:rPr lang="zh-CN" sz="2800" b="1" kern="100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从你的主发出的真理，确已降临你，故你切莫居于怀疑者的行列， </a:t>
            </a:r>
            <a:endParaRPr lang="en-MY" sz="28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US" sz="28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E)</a:t>
            </a:r>
            <a:r>
              <a:rPr lang="zh-CN" sz="28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默罕默德用圣经的内容讲道：古兰经充满大量的圣经故事</a:t>
            </a:r>
            <a:r>
              <a:rPr lang="zh-CN" sz="28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MY" sz="28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开罗的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Al Azhar</a:t>
            </a:r>
            <a:r>
              <a:rPr lang="zh-CN" alt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伊斯兰大学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的</a:t>
            </a:r>
            <a:r>
              <a:rPr lang="zh-CN" alt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研究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，可兰经中约有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12-13%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引用圣经了中的记载，其中有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876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节直接或间接引用圣经。可兰经引用了旧约中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50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多个故事：亚当夏娃吃禁果、犹太人出埃及、拜金牛犊、吗哪与鹌鹑、以色列人求立王、天使预告施洗约翰的出生、向玛利亚预告耶稣的降生、耶稣的事据等。可兰经中有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12-13%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引用圣经的记载，很多穆斯林只要可兰经有讲的，他们都有兴趣多知道。当他们愿意打开圣经来读的时候，圣灵就必然工作。而且当他们从圣经中看到合理、完整、清楚的记载，会发现对比可兰经东一句，西一笔的记载更容易明白。若善用这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12%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的经文，可以搭一条福音桥梁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.</a:t>
            </a:r>
            <a:endParaRPr lang="en-MY" sz="28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43995560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3F3A2CF1-D67F-D648-514A-28FBD7431E61}"/>
              </a:ext>
            </a:extLst>
          </p:cNvPr>
          <p:cNvSpPr txBox="1"/>
          <p:nvPr/>
        </p:nvSpPr>
        <p:spPr>
          <a:xfrm>
            <a:off x="0" y="0"/>
            <a:ext cx="12192000" cy="7142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麦加人指出古兰经总共有</a:t>
            </a:r>
            <a:r>
              <a:rPr 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6220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节。巴士拉人说古兰经总共有</a:t>
            </a:r>
            <a:r>
              <a:rPr 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6205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节。库法人指出古兰经总共有</a:t>
            </a:r>
            <a:r>
              <a:rPr 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6236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节。著名古兰经注释家扎马赫舍尔指出古兰经总共有</a:t>
            </a:r>
            <a:r>
              <a:rPr 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6666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节，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我们可以指出，古兰经中多次承认《圣经》；包括律法书，诗篇和福音书的神圣性和启示来源，并从中提出逻辑问题： •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逻辑问题： • 默氏要穆斯林去读圣经，默氏用圣经做判决；默氏讲道用圣经；默氏要穆斯林去请教基督徒关于伊斯兰信仰；默氏新旧约圣经是出于神的启示，穆斯林也要去接受。</a:t>
            </a:r>
            <a:endParaRPr lang="en-MY" altLang="zh-CN" sz="30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kern="100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默罕默德与古兰经内证，承认当时存在的《圣经》是真主的启示，而没有提到它已经被篡改，那么为何后来穆斯林认为《圣经》被更改？  • 可以进一步质问，如果《圣经》在穆罕默德时代已被篡改，为何《古兰经》会鼓励穆斯林和基督徒依据这些书判断（如苏拉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5:47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）？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sz="30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59246111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548CFBB0-51BF-6E32-ABA5-84397C7E4E23}"/>
              </a:ext>
            </a:extLst>
          </p:cNvPr>
          <p:cNvSpPr txBox="1"/>
          <p:nvPr/>
        </p:nvSpPr>
        <p:spPr>
          <a:xfrm>
            <a:off x="0" y="0"/>
            <a:ext cx="12192000" cy="49859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《圣经》被篡改的主张没有历史证据 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圣经的广泛流传：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• 我们可以提到，《圣经》的手抄本，在穆罕默德之前，已经在不同地域和语言中流传如希伯来文、希腊文、拉丁文，叙利亚文，并无证据显示大规模篡改或者抄错的任何证据。 </a:t>
            </a:r>
            <a:endParaRPr lang="en-MY" altLang="zh-CN" sz="30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kern="100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考古和文本证据：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</a:t>
            </a:r>
          </a:p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死海古卷等文献显示，旧约文本的准确性在耶稣之前几百年已经被很好地保留下来。 • 新约的早期抄本（如公元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世纪的抄本）与今天的版本一致。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1956174318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AD4AC2EC-5B84-2FFB-CA42-4B0697927509}"/>
              </a:ext>
            </a:extLst>
          </p:cNvPr>
          <p:cNvSpPr txBox="1"/>
          <p:nvPr/>
        </p:nvSpPr>
        <p:spPr>
          <a:xfrm>
            <a:off x="0" y="0"/>
            <a:ext cx="12192000" cy="75118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c.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《古兰经》所论述的“篡改” </a:t>
            </a:r>
            <a:r>
              <a:rPr lang="en-MY" altLang="zh-CN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古兰经谈论圣经已经被「窜改」的经节：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古兰经中有些经文，指责犹太教徒改变或篡改经文 ，也有古兰经经文指责说：犹太人抄写圣经抄错了；有经文指责他们，在读经的时候故意弯曲舌头。给人念出不是真正的圣经启示。由于犹太人的失误，造成了圣经的偏差。让我们从古兰经背景的语境中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, </a:t>
            </a:r>
            <a:r>
              <a:rPr lang="zh-CN" sz="28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来查看这些经文被说出来的当时的背景。</a:t>
            </a:r>
            <a:endParaRPr lang="en-MY" sz="28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2800" b="1" kern="100" dirty="0">
                <a:solidFill>
                  <a:srgbClr val="0000CC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犹太人抄写圣经时，抄错了</a:t>
            </a:r>
            <a:r>
              <a:rPr lang="zh-CN" sz="28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zh-CN" sz="2800" b="1" kern="100" dirty="0">
                <a:solidFill>
                  <a:srgbClr val="0099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古兰经</a:t>
            </a:r>
            <a:r>
              <a:rPr lang="en-US" sz="28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2:79</a:t>
            </a:r>
            <a:r>
              <a:rPr lang="zh-CN" sz="2800" b="1" kern="100" dirty="0">
                <a:solidFill>
                  <a:srgbClr val="0099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哀哉！他们亲手写经然后说：这是真主所降示的。他们欲借此换取些微的代价。哀哉！他们亲手所写的。哀哉！他们自己所营谋的。</a:t>
            </a:r>
            <a:r>
              <a:rPr lang="zh-CN" sz="28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古兰经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</a:t>
            </a:r>
            <a:r>
              <a:rPr lang="zh-CN" sz="28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79</a:t>
            </a:r>
            <a:r>
              <a:rPr lang="zh-CN" sz="28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的经文背景乃是在麦地那时期，有犹太人私下来见穆罕默德说，他传讲的某些圣经故事与圣经原本的内容有出入。穆罕默德没有虚心请教错在哪里。若穆罕默德承认错误，就会让穆斯林觉得穆罕默德不可能是先知。穆罕默德当场回答说：不是我讲错，是你们抄写圣经，拿去市场卖的抄错了！这不肯承认自己说错的藉口，被记录下来就成为犹太人抄错圣经的启示。若说犹太人抄错圣经，穆斯林也可能抄错古兰经。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</a:t>
            </a:r>
            <a:endParaRPr lang="en-MY" sz="28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3822096560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EADA67E-A575-15AA-5396-EB7D83CB453D}"/>
              </a:ext>
            </a:extLst>
          </p:cNvPr>
          <p:cNvSpPr txBox="1"/>
          <p:nvPr/>
        </p:nvSpPr>
        <p:spPr>
          <a:xfrm>
            <a:off x="0" y="0"/>
            <a:ext cx="12192000" cy="68326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犹太人被要求将圣经的判决读出来时，故意读出不正确的经文内容：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</a:t>
            </a:r>
            <a:r>
              <a:rPr lang="zh-CN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古</a:t>
            </a:r>
            <a:r>
              <a:rPr lang="en-US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zh-CN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78</a:t>
            </a:r>
            <a:r>
              <a:rPr lang="zh-CN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“他们中确有一部分人，在读天经时故意弯曲他们的舌头，以便你们把它当做天经，其实，那不是天经。他们说：这是从真主那里降示的。’其实那不是从真主那里降示的，他们明知故犯地假借真主的名义而造遥。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”</a:t>
            </a:r>
            <a:endParaRPr lang="en-MY" altLang="zh-CN" sz="30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kern="100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犹太人被指控，当他们被要求拿出圣经来做判决，读出来给人听的时候时</a:t>
            </a:r>
            <a:r>
              <a:rPr 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,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犹太人故意弯曲舌头，改变读音或者读出不是经文的真正内容。他们这样做的目的，是要误导听的穆斯林</a:t>
            </a:r>
            <a:r>
              <a:rPr 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,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以为所念出来的就是《讨拉特》的经文。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犹太人如此做，有两个主要的原因：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</a:t>
            </a:r>
            <a:r>
              <a:rPr 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）不想说出圣经对罪严厉的判决（好些罪要用石头打死：犯奸淫的处罚）；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US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）默氏宣传他的道就是摩西的道；为了不要让穆罕默德或者穆斯林觉得，原来默氏说错了圣经，目的是担心默氏若觉得他的教导，被圣经指出是张冠李戴，减低先知的权威，他必废除麦地那的圣经使用。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160826739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96E85BA-DA4A-72C6-E926-06C1C7953DAC}"/>
              </a:ext>
            </a:extLst>
          </p:cNvPr>
          <p:cNvSpPr txBox="1"/>
          <p:nvPr/>
        </p:nvSpPr>
        <p:spPr>
          <a:xfrm>
            <a:off x="0" y="0"/>
            <a:ext cx="12192000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2800" b="1" dirty="0">
                <a:solidFill>
                  <a:srgbClr val="0000CC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犹太人拿穆罕默德说过的话来开玩笑：</a:t>
            </a:r>
            <a:r>
              <a:rPr lang="en-MY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</a:t>
            </a:r>
            <a:r>
              <a:rPr lang="zh-CN" sz="2800" b="1" dirty="0">
                <a:solidFill>
                  <a:srgbClr val="0099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古</a:t>
            </a:r>
            <a:r>
              <a:rPr lang="en-US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</a:t>
            </a:r>
            <a:r>
              <a:rPr lang="zh-CN" sz="2800" b="1" dirty="0">
                <a:solidFill>
                  <a:srgbClr val="0099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sz="28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44-47</a:t>
            </a:r>
            <a:r>
              <a:rPr lang="zh-CN" sz="2800" b="1" dirty="0">
                <a:solidFill>
                  <a:srgbClr val="0099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：你没有看见吗？曾受天经的人以正道换取迷误……犹太教徒中有一群人篡改经文，他们说：我们听而不从，愿你听而不闻，‘拉仪那’，这是因为巧方谩骂，诽谤正教。假若他们说：‘我们既听且从’，‘你听吧’，‘温助尔那’，这对他们是更好的，是更正的。</a:t>
            </a:r>
            <a:endParaRPr lang="en-MY" altLang="zh-CN" sz="2800" b="1" dirty="0">
              <a:solidFill>
                <a:srgbClr val="009900"/>
              </a:solidFill>
              <a:effectLst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2800" b="1" dirty="0"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28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这里说犹太人扭曲篡改经文，犹太人所篡改的，拿来开玩笑的经文，其实是拿默罕默德在讲道，所说的古兰经启示。犹太人认出默氏，连圣经也讲错，他们看出他是个假教师，假先知，不服气又极怕他的手段，默氏喜欢呼叫阿拉伯人要听，且顺服。觉得刺耳。就私下在自己人中间，拿默氏说过的某些句子来来玩笑。</a:t>
            </a:r>
            <a:endParaRPr lang="en-MY" sz="2800" dirty="0"/>
          </a:p>
        </p:txBody>
      </p:sp>
    </p:spTree>
    <p:extLst>
      <p:ext uri="{BB962C8B-B14F-4D97-AF65-F5344CB8AC3E}">
        <p14:creationId xmlns:p14="http://schemas.microsoft.com/office/powerpoint/2010/main" val="294185838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5257385-2BBD-1E0E-EE7F-687B0C32DA39}"/>
              </a:ext>
            </a:extLst>
          </p:cNvPr>
          <p:cNvSpPr txBox="1"/>
          <p:nvPr/>
        </p:nvSpPr>
        <p:spPr>
          <a:xfrm>
            <a:off x="0" y="0"/>
            <a:ext cx="12192000" cy="68326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000" b="1" kern="100" dirty="0">
                <a:solidFill>
                  <a:srgbClr val="0000CC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犹太人表面顺从，私下就抵挡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</a:t>
            </a:r>
            <a:r>
              <a:rPr lang="zh-CN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古</a:t>
            </a:r>
            <a:r>
              <a:rPr lang="en-US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</a:t>
            </a:r>
            <a:r>
              <a:rPr lang="zh-CN" sz="3000" b="1" kern="100" dirty="0">
                <a:solidFill>
                  <a:srgbClr val="0099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8-14</a:t>
            </a:r>
            <a:r>
              <a:rPr lang="zh-CN" sz="3000" b="1" kern="100" dirty="0">
                <a:solidFill>
                  <a:srgbClr val="0099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有些人说：我们已信真主和末日了。其实，他们绝不是信士。他们想欺瞒真主和信士。他们遇见信士（穆斯林）就说：我们已信道了。他们回去见了自己的恶魔，就说：我们确是你们的同党，我们不过是愚弄他们罢了。</a:t>
            </a:r>
            <a:r>
              <a:rPr lang="en-MY" altLang="zh-CN" sz="3000" b="1" kern="100" dirty="0">
                <a:solidFill>
                  <a:srgbClr val="0099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这节经文的背景是说，犹太人知道穆罕默德，已经在麦地那人面前自称先知；已经无法承认他说错圣经的事实，犹太人看出他是假的，因为将圣经故事都能讲错的人，他是假教师，假先知。而当时的麦地那人，已经开始藉着穆罕默德的说法，行使神权统治。他们也开始迫害，杀死任何侮辱穆罕默德先知身份的人。在这个前提下，有些犹太人为了不想得罪穆罕默德，就在穆斯林面前表明相信默罕默德说的；回到自己犹太人中间，就对自己人说：我们那里可能会信穆罕默德，说信不过是假装的。犹太人这样的装假态度，自然被穆斯林邻舍看出来，报告给穆罕默德知道。默氏就在讲道的时候，批判犹太人的虚假。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4009916253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64573B9-C46A-D8C8-32FE-6EF131A08D3F}"/>
              </a:ext>
            </a:extLst>
          </p:cNvPr>
          <p:cNvSpPr txBox="1"/>
          <p:nvPr/>
        </p:nvSpPr>
        <p:spPr>
          <a:xfrm>
            <a:off x="1" y="0"/>
            <a:ext cx="12192000" cy="40626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000" b="1" kern="100" dirty="0">
                <a:solidFill>
                  <a:srgbClr val="0099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古</a:t>
            </a:r>
            <a:r>
              <a:rPr lang="en-US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</a:t>
            </a:r>
            <a:r>
              <a:rPr lang="zh-CN" sz="3000" b="1" kern="100" dirty="0">
                <a:solidFill>
                  <a:srgbClr val="0099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sz="3000" b="1" kern="100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75-79</a:t>
            </a:r>
            <a:r>
              <a:rPr lang="zh-CN" sz="3000" b="1" kern="100" dirty="0">
                <a:solidFill>
                  <a:srgbClr val="0099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：他们当中有一派人，曾听到真主的言语，他们既了解之后，便明知故犯地加以篡改。他们遇见信士们就说：我们已通道了。</a:t>
            </a:r>
            <a:endParaRPr lang="en-MY" altLang="zh-CN" sz="3000" b="1" kern="100" dirty="0">
              <a:solidFill>
                <a:srgbClr val="009900"/>
              </a:solidFill>
              <a:effectLst/>
              <a:latin typeface="Calibri" panose="020F0502020204030204" pitchFamily="34" charset="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kern="100" dirty="0">
              <a:solidFill>
                <a:srgbClr val="000000"/>
              </a:solidFill>
              <a:latin typeface="Calibri" panose="020F0502020204030204" pitchFamily="34" charset="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kern="1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犹太人不信默罕默德，又无法明明的告诉穆斯林，默罕默德是错的。又不服气，因此会在私下提起拿默罕默德说过的，来开玩笑。这些举动被穆斯林邻舍看在眼里</a:t>
            </a:r>
            <a:r>
              <a:rPr lang="zh-CN" altLang="en-US" sz="3000" b="1" kern="1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000" b="1" kern="1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转报告给默氏。穆氏就</a:t>
            </a:r>
            <a:r>
              <a:rPr lang="zh-CN" altLang="en-US" sz="3000" b="1" kern="1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公开</a:t>
            </a:r>
            <a:r>
              <a:rPr lang="zh-CN" sz="3000" b="1" kern="1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攻击犹太人的虚伪不忠实。</a:t>
            </a:r>
            <a:r>
              <a:rPr lang="zh-CN" altLang="en-US" sz="3000" b="1" kern="1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就被记录下来，看起来犹太人就像是对神的话（默罕默德说过的话） 不重视，不忠实的信徒。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1091573439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D468FC1-40ED-16A8-E790-0B92218D77C7}"/>
              </a:ext>
            </a:extLst>
          </p:cNvPr>
          <p:cNvSpPr txBox="1"/>
          <p:nvPr/>
        </p:nvSpPr>
        <p:spPr>
          <a:xfrm>
            <a:off x="0" y="0"/>
            <a:ext cx="12322098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000" b="1" dirty="0">
                <a:solidFill>
                  <a:srgbClr val="0000FF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犹太人领袖不要犹太人告诉穆斯林，圣经的真正的内容，免得引起冲突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                                                                                                  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solidFill>
                  <a:srgbClr val="0099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他们彼此私下聚会的时候，他们却说：你们把真主所启示你们的告诉他们，使他们将来得在主那里据此与你们争论吗？</a:t>
            </a:r>
            <a:r>
              <a:rPr lang="en-US" altLang="zh-CN" sz="3000" b="1" dirty="0">
                <a:solidFill>
                  <a:srgbClr val="0099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…</a:t>
            </a:r>
            <a:r>
              <a:rPr lang="zh-CN" altLang="en-US" sz="3000" b="1" dirty="0">
                <a:solidFill>
                  <a:srgbClr val="0099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他们中有些文盲，不知经典，只知妄言，他们专事猜测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默罕默德曾公开说，他的道就是摩西的道，穆斯林不明白，可以去请教熟悉的犹太人。犹太人遇见穆斯林的询问，他们都不想去对穆斯林讲太多，免得穆斯林拿到话柄，去告示默罕默德。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zh-CN" altLang="en-US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穆罕默德在麦地纳曾做了这样的裁决：穆斯林犯错，采用穆罕默德所说的古兰经启示作判决；犹太人犯错，采用摩西的律法书做判决（旧约）；基督徒犯错，采用耶稣的书（新约）。作为寄居者的犹太人，他们必须保护能继续使用圣经作判决的恩典。</a:t>
            </a:r>
          </a:p>
        </p:txBody>
      </p:sp>
    </p:spTree>
    <p:extLst>
      <p:ext uri="{BB962C8B-B14F-4D97-AF65-F5344CB8AC3E}">
        <p14:creationId xmlns:p14="http://schemas.microsoft.com/office/powerpoint/2010/main" val="2089644084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C4C5066-8FB6-DF89-60BA-77A618B2E15F}"/>
              </a:ext>
            </a:extLst>
          </p:cNvPr>
          <p:cNvSpPr txBox="1"/>
          <p:nvPr/>
        </p:nvSpPr>
        <p:spPr>
          <a:xfrm>
            <a:off x="89210" y="0"/>
            <a:ext cx="12102790" cy="5170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000" b="1" dirty="0">
                <a:solidFill>
                  <a:srgbClr val="FF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总结与</a:t>
            </a:r>
            <a:r>
              <a:rPr lang="zh-CN" sz="3000" b="1" dirty="0">
                <a:solidFill>
                  <a:srgbClr val="FF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评论：</a:t>
            </a:r>
            <a:r>
              <a:rPr lang="en-MY" altLang="zh-CN" sz="3000" b="1" dirty="0">
                <a:solidFill>
                  <a:srgbClr val="FF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</a:t>
            </a:r>
            <a:r>
              <a:rPr lang="zh-CN" sz="3000" b="1" dirty="0">
                <a:solidFill>
                  <a:srgbClr val="FF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</a:t>
            </a:r>
            <a:r>
              <a:rPr lang="zh-CN" sz="30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）默罕默德是个孤儿，寄养这里那里，没人教他识字，长大后成为文盲，他所有的圣经认知都是听来的。当穆罕默德再把他所知道的圣经，重复说出来时，某些圣经的历史事件和人物，出现了错位的说法，出现把“马京当马凉”的认知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</a:t>
            </a:r>
          </a:p>
          <a:p>
            <a:endParaRPr lang="en-MY" sz="3000" b="1" dirty="0"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</a:t>
            </a:r>
            <a:r>
              <a:rPr lang="zh-CN" sz="30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）犹太人一听就觉得他是假的，默氏无法谦卑承认，自己说错了，也不能接受犹太人的纠正。他只能推说犹太人抄错了，犹太人常把圣经的道隐藏起来，也经常篡改了，扭曲了他说过的道。后期穆斯林就以这些论点，创立了“篡改说”，认为犹太人那么不忠实的对待神的道，圣经在他们手中，还有纯正可言吗？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20138466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B44201A-0778-B23D-D0B6-9055989C8B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2DA54F5-AA23-8D0F-79A5-994A34DA3132}"/>
              </a:ext>
            </a:extLst>
          </p:cNvPr>
          <p:cNvSpPr txBox="1"/>
          <p:nvPr/>
        </p:nvSpPr>
        <p:spPr>
          <a:xfrm>
            <a:off x="0" y="0"/>
            <a:ext cx="12192000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2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2. </a:t>
            </a:r>
            <a:r>
              <a:rPr lang="zh-CN" sz="32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从圣经证明三位一体 ；通过经文系统性展示三位一体的概念</a:t>
            </a:r>
            <a:r>
              <a:rPr lang="zh-CN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 </a:t>
            </a:r>
            <a:r>
              <a:rPr lang="en-MY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</a:t>
            </a:r>
            <a:r>
              <a:rPr lang="en-MY" sz="3200" b="1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200" b="1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旧约中多位格迹象 •</a:t>
            </a:r>
            <a:r>
              <a:rPr lang="en-MY" altLang="zh-CN" sz="3200" b="1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</a:t>
            </a:r>
            <a:r>
              <a:rPr lang="zh-CN" sz="3200" b="1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200" b="1" dirty="0">
                <a:solidFill>
                  <a:srgbClr val="7030A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创世记</a:t>
            </a:r>
            <a:r>
              <a:rPr lang="en-MY" sz="3200" b="1" dirty="0">
                <a:solidFill>
                  <a:srgbClr val="7030A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1:26</a:t>
            </a:r>
            <a:r>
              <a:rPr lang="zh-CN" sz="3200" b="1" dirty="0">
                <a:solidFill>
                  <a:srgbClr val="7030A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：我们要照着我们的形象，按着我们的样式造人。</a:t>
            </a:r>
            <a:r>
              <a:rPr lang="en-US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</a:t>
            </a:r>
          </a:p>
          <a:p>
            <a:endParaRPr lang="en-US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• 论点：解释“我们”的复数形式暗示神的多位格。 </a:t>
            </a:r>
            <a:r>
              <a:rPr lang="en-MY" alt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</a:t>
            </a:r>
            <a:r>
              <a:rPr 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创世记</a:t>
            </a:r>
            <a:r>
              <a:rPr lang="en-MY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18</a:t>
            </a:r>
            <a:r>
              <a:rPr lang="zh-CN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章：亚伯拉罕接待三位访客。这三访客可以象征三位一体。 </a:t>
            </a:r>
            <a:r>
              <a:rPr lang="en-MY" altLang="zh-CN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</a:t>
            </a:r>
          </a:p>
          <a:p>
            <a:endParaRPr lang="en-MY" altLang="zh-CN" sz="3200" b="1" dirty="0"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从创造来看</a:t>
            </a:r>
            <a:r>
              <a:rPr lang="en-MY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创世纪</a:t>
            </a:r>
            <a:r>
              <a:rPr lang="x-none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</a:t>
            </a:r>
            <a:r>
              <a:rPr 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x-none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1-3 </a:t>
            </a:r>
            <a:r>
              <a:rPr 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起初，神创造天地。</a:t>
            </a:r>
            <a:r>
              <a:rPr lang="x-none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 </a:t>
            </a:r>
            <a:r>
              <a:rPr 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地是空虚混沌，渊面黑暗；神的灵运行在水面上。</a:t>
            </a:r>
            <a:r>
              <a:rPr lang="x-none" sz="32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 </a:t>
            </a:r>
            <a:r>
              <a:rPr 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神说：「要有光」，就有了光。</a:t>
            </a:r>
            <a:endParaRPr lang="en-MY" altLang="zh-CN" sz="3200" b="1" dirty="0">
              <a:effectLst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200" b="1" dirty="0"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altLang="en-US" sz="3200" b="1" dirty="0">
                <a:solidFill>
                  <a:srgbClr val="7030A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这里分别提到</a:t>
            </a:r>
            <a:r>
              <a:rPr lang="zh-CN" sz="3200" b="1" dirty="0">
                <a:solidFill>
                  <a:srgbClr val="7030A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，神的灵，神说</a:t>
            </a:r>
            <a:r>
              <a:rPr lang="zh-CN" altLang="en-US" sz="3200" b="1" dirty="0">
                <a:solidFill>
                  <a:srgbClr val="7030A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altLang="zh-CN" sz="3200" b="1" dirty="0">
                <a:solidFill>
                  <a:srgbClr val="7030A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=</a:t>
            </a:r>
            <a:r>
              <a:rPr lang="zh-CN" sz="3200" b="1" dirty="0">
                <a:solidFill>
                  <a:srgbClr val="7030A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神的道</a:t>
            </a:r>
            <a:r>
              <a:rPr lang="zh-CN" altLang="en-US" sz="3200" b="1" dirty="0">
                <a:solidFill>
                  <a:srgbClr val="7030A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altLang="en-US" sz="3200" b="1" dirty="0">
                <a:solidFill>
                  <a:srgbClr val="7030A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各有创造的分工</a:t>
            </a:r>
            <a:endParaRPr lang="en-MY" sz="3200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6281640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5DF9538-3E06-DF6A-2A02-BEF595DAF97D}"/>
              </a:ext>
            </a:extLst>
          </p:cNvPr>
          <p:cNvSpPr txBox="1"/>
          <p:nvPr/>
        </p:nvSpPr>
        <p:spPr>
          <a:xfrm>
            <a:off x="0" y="100361"/>
            <a:ext cx="12192000" cy="72943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古兰经经文说到了改变，隐藏，篡改，扭曲，犹太人并不是改变自己的圣经，而是不服从穆罕默德，不信他的先知身份，不信他所说的启示。犹太人担心若按照事实，去公开对质疑默罕默德，向穆斯林指出，默氏说错了圣经，这肯定会妨碍了穆罕默德先知的权柄，招来杀身之祸。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</a:t>
            </a:r>
          </a:p>
          <a:p>
            <a:endParaRPr lang="en-MY" sz="2800" b="1" kern="100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犹太人有时隐藏和篡改的情况，是为了帮助犹太人，免除较严重的处罚，而不愿意完整的，对进行审判的穆罕默德念出圣经：例如：犯奸淫的处罚。看起来就像犹太人，很不忠实的念出错误的圣经内容。（穆氏不识字，给他读多读少经文，他都不知道。但穆罕默德聘有犹太人为他工作，犹太人不忠实的情况也被穆罕默德知道）。今天，穆斯林被他们的宗教老师误导，认为犹太人对神的话语不忠实，隐藏神的话，篡改，抄写时抄错，丢失了真本。</a:t>
            </a:r>
            <a:r>
              <a:rPr lang="en-MY" alt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</a:p>
          <a:p>
            <a:r>
              <a:rPr lang="en-MY" altLang="zh-CN" sz="2800" b="1" kern="100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</a:t>
            </a:r>
            <a:r>
              <a:rPr lang="en-MY" alt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）最严重的问题是穆斯林学者，故意用默氏责备犹太人【不忠实的态度】来欺骗穆斯林，说圣经在这群不忠实的犹太人手中还有什么好的存留。目的是不要穆斯林去阅读圣经。</a:t>
            </a:r>
            <a:endParaRPr lang="en-MY" sz="28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941575414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FFFE95D-D18E-0923-A32F-0BEBCF557323}"/>
              </a:ext>
            </a:extLst>
          </p:cNvPr>
          <p:cNvSpPr txBox="1"/>
          <p:nvPr/>
        </p:nvSpPr>
        <p:spPr>
          <a:xfrm>
            <a:off x="0" y="0"/>
            <a:ext cx="12192000" cy="56938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2.</a:t>
            </a:r>
            <a:r>
              <a:rPr lang="zh-CN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质疑古兰经的废除金文理论</a:t>
            </a:r>
            <a:r>
              <a:rPr lang="zh-CN" altLang="en-US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在讨论圣经未篡改的同时，我们反过来质疑古兰经的可靠性，特别是其内部关于废除金文</a:t>
            </a:r>
            <a:r>
              <a:rPr lang="en-MY" sz="2800" b="1" dirty="0" err="1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Nasikh</a:t>
            </a:r>
            <a:r>
              <a:rPr lang="en-MY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2800" b="1" dirty="0" err="1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wa</a:t>
            </a:r>
            <a:r>
              <a:rPr lang="en-MY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Mansukh</a:t>
            </a:r>
            <a:r>
              <a:rPr lang="zh-CN" sz="28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的教义</a:t>
            </a:r>
            <a:endParaRPr lang="en-MY" altLang="zh-CN" sz="2800" b="1" dirty="0">
              <a:solidFill>
                <a:srgbClr val="0000CC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   a. 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《古兰经》内部的自我矛盾 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苏拉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2:106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（黄牛章）：“无论我取消什么迹象，或使之遗忘，我都以更好的或类似的替代它。” 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苏拉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16:101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（蜜蜂章）：“当我们用另一节经文代替一节经文时，他们说：‘你只是在捏造。’” 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</a:t>
            </a:r>
          </a:p>
          <a:p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论点： </a:t>
            </a:r>
            <a:r>
              <a:rPr lang="en-MY" alt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•，如果《古兰经》是“真主的永恒之言”，为何需要废除之前的经文？ </a:t>
            </a:r>
            <a:r>
              <a:rPr lang="en-MY" alt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</a:t>
            </a:r>
            <a:r>
              <a:rPr lang="zh-CN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可以进一步质疑，如何判断一节经文被废除，以及穆斯林学者，在解释这些问题时为何意见分歧。</a:t>
            </a:r>
            <a:r>
              <a:rPr lang="en-MY" sz="28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28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040053432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7CD816B8-4818-ECD9-871E-EB7C3EFDF690}"/>
              </a:ext>
            </a:extLst>
          </p:cNvPr>
          <p:cNvSpPr txBox="1"/>
          <p:nvPr/>
        </p:nvSpPr>
        <p:spPr>
          <a:xfrm>
            <a:off x="0" y="81023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伊斯兰有“废除金文”的立场，这是自己对神话语的完美性提出质疑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逻辑问题：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我们可以质问，为什么“全知全能”的真主，会降示需要被废除的经文？这种行为是否暗示前后矛盾或不完美？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对比圣经中的神圣启示，强调，圣经的经文无废除概念，体现神的永恒性。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c.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伊斯兰释经学里有独特的废除经文论，本身就削弱了古兰经自身的权威性 •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可以引用穆斯林学者的著作，指出古兰经一些经文被废除导致信徒困惑： • 如“酒”的禁令：早期经文允许饮酒，后期经文则完全禁止（苏拉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4:43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与苏拉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5:90-91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多配偶婚姻：一些经文显示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有不同规范的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婚姻关系。 穆斯林可拥有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个妻子，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何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默罕默德自己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却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不受限制。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以至现有政治领袖也效法特权</a:t>
            </a:r>
            <a:endParaRPr lang="en-MY" sz="30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91589124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756518BB-AA2D-DAE1-0A00-DEB60563040B}"/>
              </a:ext>
            </a:extLst>
          </p:cNvPr>
          <p:cNvSpPr txBox="1"/>
          <p:nvPr/>
        </p:nvSpPr>
        <p:spPr>
          <a:xfrm>
            <a:off x="0" y="0"/>
            <a:ext cx="12192000" cy="54553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比较圣经与古兰经的启示一致性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</a:t>
            </a: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圣经的完整性与一致性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可以强调，《圣经》的启示是一个连贯的整体，从旧约到新约，都传递了神的救赎计划，从影子到实体的落实，并无任何的内部矛盾。  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可以特别引用耶稣的宣称：马太福音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5:18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：“天地都要废去，律法的一点一划也不能废去，都要成全。” • 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逻辑问题：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如果耶稣认为律法一点都不能废去，都要被成全。那么《古兰经》如何能够否定旧约和新约的部分教导？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176536399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2FE30CA-188D-B270-C12B-85447D0D8D1D}"/>
              </a:ext>
            </a:extLst>
          </p:cNvPr>
          <p:cNvSpPr txBox="1"/>
          <p:nvPr/>
        </p:nvSpPr>
        <p:spPr>
          <a:xfrm>
            <a:off x="0" y="0"/>
            <a:ext cx="12192000" cy="69454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《古兰经》的不一致性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可以指出古兰经中存在与圣经矛盾的内容，如否认耶稣被钉十字架（苏拉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4:157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）或否认三位一体（苏拉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5:73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质问： 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如果《古兰经》是确认和延续《圣经》的启示，为何内容却自相矛盾？ • 这是《古兰经》可能出于人为来源的证据之一。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总结与论证：我们的核心观点是：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圣经未被篡改，具有坚实的历史和文本证据支持。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• 相比之下，古兰经中关于“废除金文”的教义，表明其启示的临时性和不一致性，这与完美和永恒的神不符。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通过引导穆斯林重新审视《圣经》的启示完整性，强调《圣经》是真主真正的、不变的启示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38367947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B22665E-5228-2C44-AD8C-6FBFE0958DCD}"/>
              </a:ext>
            </a:extLst>
          </p:cNvPr>
          <p:cNvSpPr txBox="1"/>
          <p:nvPr/>
        </p:nvSpPr>
        <p:spPr>
          <a:xfrm>
            <a:off x="0" y="100361"/>
            <a:ext cx="12192000" cy="33239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000" b="1" dirty="0">
                <a:solidFill>
                  <a:srgbClr val="FF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关于基督十字架的代赎辩论：</a:t>
            </a:r>
            <a:endParaRPr lang="en-MY" sz="3000" b="1" dirty="0">
              <a:solidFill>
                <a:srgbClr val="FF0000"/>
              </a:solidFill>
              <a:effectLst/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</a:t>
            </a:r>
            <a:r>
              <a:rPr lang="zh-CN" sz="30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我们可以通过《圣经》经文内部的记录证据以及《古兰经》中的间接支持、历史证据以及逻辑分析，来证明耶稣确实被钉死在十字架上，从而反驳穆斯林关于耶稣没有被钉死的观点。</a:t>
            </a:r>
            <a:endParaRPr lang="en-MY" altLang="zh-CN" sz="3000" b="1" dirty="0">
              <a:effectLst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</a:t>
            </a:r>
          </a:p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</a:t>
            </a:r>
            <a:r>
              <a:rPr lang="zh-CN" sz="30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辩解《古兰经》苏拉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4:157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声称：“他们没有杀死他，也没有把他钉死在十字架上。这是古兰经中唯一的一段说到耶稣基督钉十字架的金文。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1748162368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F53DC4D3-453B-D55A-44A2-9B3CF4761C59}"/>
              </a:ext>
            </a:extLst>
          </p:cNvPr>
          <p:cNvSpPr txBox="1"/>
          <p:nvPr/>
        </p:nvSpPr>
        <p:spPr>
          <a:xfrm>
            <a:off x="0" y="122663"/>
            <a:ext cx="12192000" cy="68326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AutoNum type="arabicPeriod"/>
            </a:pP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《圣经》中明确记载耶稣被钉死，我们首先引用《圣经》中清晰、直接的记载，强调耶稣的受难和死亡是福音书的核心内容 </a:t>
            </a:r>
            <a:endParaRPr lang="en-MY" altLang="zh-CN" sz="28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2800" b="1" kern="100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四福音的一致记载： </a:t>
            </a:r>
            <a:r>
              <a:rPr lang="en-MY" alt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马太福音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27:35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：“他们把他钉在十字架上。” • 马可福音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15:24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、路加福音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23:33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、约翰福音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19:18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都清楚记录了耶稣的钉十字架。</a:t>
            </a:r>
            <a:endParaRPr lang="en-MY" altLang="zh-CN" sz="28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</a:t>
            </a:r>
          </a:p>
          <a:p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耶稣的死亡被见证：</a:t>
            </a:r>
            <a:r>
              <a:rPr lang="en-MY" alt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• 马可福音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15:44-45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：彼拉多确认耶稣已经死了。 </a:t>
            </a:r>
            <a:r>
              <a:rPr lang="en-MY" alt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约翰福音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19:34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：士兵用矛刺透耶稣的肋旁，流出了血和水，证明耶稣确实死亡。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</a:t>
            </a:r>
          </a:p>
          <a:p>
            <a:endParaRPr lang="en-MY" altLang="zh-CN" sz="2800" b="1" kern="100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使徒的宣告： </a:t>
            </a:r>
            <a:r>
              <a:rPr lang="en-MY" alt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使徒彼得和保罗在传道中反复提到耶稣的钉死和复活</a:t>
            </a:r>
            <a:r>
              <a:rPr lang="zh-CN" altLang="en-US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；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使徒行传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2:23-24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，哥林多前书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15:3-4 </a:t>
            </a:r>
            <a:endParaRPr lang="en-MY" sz="28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485967986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056340E-9B4E-0820-4845-DE53F48C452B}"/>
              </a:ext>
            </a:extLst>
          </p:cNvPr>
          <p:cNvSpPr txBox="1"/>
          <p:nvPr/>
        </p:nvSpPr>
        <p:spPr>
          <a:xfrm>
            <a:off x="0" y="0"/>
            <a:ext cx="12192000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2. </a:t>
            </a:r>
            <a:r>
              <a:rPr lang="zh-CN" sz="30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《古兰经》中，间接支持耶稣的钉十字架 尽管《古兰经》苏拉</a:t>
            </a:r>
            <a:r>
              <a:rPr lang="en-MY" sz="30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4:157</a:t>
            </a:r>
            <a:r>
              <a:rPr lang="zh-CN" sz="3000" b="1" dirty="0">
                <a:solidFill>
                  <a:srgbClr val="0099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：他们（犹太人）说：“我们确实杀死了麦西哈（弥赛亚），玛尔彦（玛利亚）之子尔撒（耶稣），安拉的使者。” 但他们没有杀死他，也没有把他钉在十字架上。 争论此事的人们其实对他毫无确切知识，只是随从猜测。他们确实没有杀死他。。</a:t>
            </a:r>
            <a:endParaRPr lang="en-MY" altLang="zh-CN" sz="3000" b="1" dirty="0">
              <a:solidFill>
                <a:srgbClr val="009900"/>
              </a:solidFill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我们可以引用了《古兰经》中与此矛盾或支持耶稣死亡的经文：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a.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《古兰经》没有明确否认耶稣的死亡   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语义问题： • 我们可以指出，苏拉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4:157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的语境和核心内容是“犹太人肯定的说：我们已经杀死了尔撒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---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看起来像耶稣已经被钉死”，但并未明确否认耶稣后来死亡。 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我们可以强调《古兰经》中并未完全排除耶稣经历死亡的可能性。 这可以理解为死不能捆锁基督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551926644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02396B5-AFAB-D9B7-AAA0-E8CF1A4DD29E}"/>
              </a:ext>
            </a:extLst>
          </p:cNvPr>
          <p:cNvSpPr txBox="1"/>
          <p:nvPr/>
        </p:nvSpPr>
        <p:spPr>
          <a:xfrm>
            <a:off x="0" y="0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《古兰经》中提到耶稣死亡的可能性 •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3:55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（仪姆兰的家属章）：“真主对耶稣说：‘我必定使你死（</a:t>
            </a:r>
            <a:r>
              <a:rPr lang="en-MY" sz="3000" b="1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mutawaffika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），然后提拔你到我这里来。’”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</a:p>
          <a:p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</a:t>
            </a: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关键点：阿拉伯词语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mutawaffika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意味着“让你死去”，一些穆斯林学者将其解释为身体死亡，而后被提到真主那里。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19:33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（玛利亚章）：耶稣作为婴儿发言：“我在活着的时候，死亡的时候，以及复活的时候，都有平安。”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关键点：这节经文直接暗示来耶稣会经历死亡，复活后得到荣耀。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</a:p>
          <a:p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c.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4:157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可能是误解 •，苏拉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4:157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的表达，可是能针对犹太人对耶稣处死的“夸耀”，即他们认为自己有能力杀害了他们不喜欢的神的使者，而实际上耶稣的死亡是神的计划，要做多人的赎价，并非他们的胜利。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448381969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25A01A8-093F-A1BD-090C-DDE737BBAAE8}"/>
              </a:ext>
            </a:extLst>
          </p:cNvPr>
          <p:cNvSpPr txBox="1"/>
          <p:nvPr/>
        </p:nvSpPr>
        <p:spPr>
          <a:xfrm>
            <a:off x="0" y="0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3.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历史证据支持耶稣被钉死 ：我们可以追索公元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世纪和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世纪的罗马官方历史记录，证明耶稣在罗马帝国比拉多当总督的时候，把耶稣基督交出去钉死。这不仅是基督教核心信仰，也是历史事实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</a:t>
            </a:r>
          </a:p>
          <a:p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a.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罗马当年非官方，也有民间的历史记载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塔西佗（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Tacitus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，公元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56-120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年）： • 他在《编年史》中提到：“基督，在提庇留皇帝统治期间，由罗马总督本丢彼拉多下令被处死。”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</a:t>
            </a: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犹太历史学家约瑟夫斯（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Josephus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，公元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37-100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年）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他在《犹太古史》中提到：“耶稣是个智者，他被彼拉多钉在十字架上。”</a:t>
            </a:r>
            <a:endParaRPr lang="en-MY" altLang="zh-CN" sz="3000" b="1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苏维托尼乌斯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Suetonius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罗马历史学家，文官</a:t>
            </a:r>
            <a:r>
              <a:rPr lang="en-US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AD69-122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、普林尼晓弟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Gaius Plinius </a:t>
            </a:r>
            <a:r>
              <a:rPr lang="en-US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AD61-113)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罗马官员，皇室）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等，非基督教作家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也间接提到耶稣及其信徒的迫害，确认其受难事实。</a:t>
            </a:r>
            <a:endParaRPr lang="en-MY" sz="30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6647975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402C2B5-0D53-2235-24C0-E827A9A4846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93A249E2-B5D3-A20D-329A-E7BB86F38537}"/>
              </a:ext>
            </a:extLst>
          </p:cNvPr>
          <p:cNvSpPr txBox="1"/>
          <p:nvPr/>
        </p:nvSpPr>
        <p:spPr>
          <a:xfrm>
            <a:off x="0" y="1"/>
            <a:ext cx="12192000" cy="676082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>
              <a:spcAft>
                <a:spcPts val="800"/>
              </a:spcAft>
            </a:pPr>
            <a:r>
              <a:rPr lang="en-MY" sz="3000" b="1" kern="100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新约中的三位一体 </a:t>
            </a:r>
            <a:r>
              <a:rPr lang="en-MY" sz="3000" b="1" kern="100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</a:t>
            </a:r>
            <a:r>
              <a:rPr lang="zh-CN" sz="3000" b="1" kern="100" dirty="0">
                <a:solidFill>
                  <a:srgbClr val="660066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马太福音</a:t>
            </a:r>
            <a:r>
              <a:rPr lang="en-MY" sz="3000" b="1" kern="100" dirty="0">
                <a:solidFill>
                  <a:srgbClr val="660066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28:19</a:t>
            </a:r>
            <a:r>
              <a:rPr lang="zh-CN" sz="3000" b="1" kern="100" dirty="0">
                <a:solidFill>
                  <a:srgbClr val="660066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：奉父、子、圣灵的名，给他们施洗。 </a:t>
            </a:r>
            <a:r>
              <a:rPr lang="en-MY" sz="3000" b="1" kern="100" dirty="0">
                <a:solidFill>
                  <a:srgbClr val="660066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论点：强调“名”是单数，但包含三个位格，展示三位一体的合一性。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</a:t>
            </a:r>
          </a:p>
          <a:p>
            <a:pPr marL="0" marR="0">
              <a:spcAft>
                <a:spcPts val="800"/>
              </a:spcAft>
            </a:pP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kern="100" dirty="0">
                <a:solidFill>
                  <a:srgbClr val="7030A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约翰福音</a:t>
            </a:r>
            <a:r>
              <a:rPr lang="en-MY" sz="3000" b="1" kern="100" dirty="0">
                <a:solidFill>
                  <a:srgbClr val="7030A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1:1-3</a:t>
            </a:r>
            <a:r>
              <a:rPr lang="zh-CN" sz="3000" b="1" kern="100" dirty="0">
                <a:solidFill>
                  <a:srgbClr val="7030A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：“太初有道，道与神同在，道就是神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。”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</a:t>
            </a:r>
          </a:p>
          <a:p>
            <a:pPr marL="0" marR="0" lvl="0" indent="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论点：说明圣子与圣父的共存与神性。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关键</a:t>
            </a:r>
            <a:r>
              <a:rPr kumimoji="0" lang="en-US" altLang="en-US" sz="3000" b="1" i="0" u="none" strike="noStrike" cap="none" normalizeH="0" baseline="0" dirty="0" err="1">
                <a:ln>
                  <a:noFill/>
                </a:ln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问题</a:t>
            </a:r>
            <a:r>
              <a:rPr kumimoji="0" lang="en-US" altLang="en-US" sz="3000" b="1" i="0" u="none" strike="noStrike" cap="none" normalizeH="0" baseline="0" dirty="0">
                <a:ln>
                  <a:noFill/>
                </a:ln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</a:t>
            </a:r>
          </a:p>
          <a:p>
            <a:pPr marL="0" marR="0" lvl="0" indent="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/>
            </a:pPr>
            <a:r>
              <a:rPr kumimoji="0" lang="en-US" altLang="en-US" sz="3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耶稣被称为安拉的道，在伊斯兰教义中，安拉的道（Kalimatullah</a:t>
            </a:r>
            <a:r>
              <a:rPr kumimoji="0" lang="en-US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</a:t>
            </a:r>
          </a:p>
          <a:p>
            <a:pPr marL="0" marR="0" lvl="0" indent="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en-US" altLang="en-US" sz="3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是永恒的。那么，耶稣是否是永恒的</a:t>
            </a:r>
            <a:r>
              <a:rPr kumimoji="0" lang="en-US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？</a:t>
            </a:r>
          </a:p>
          <a:p>
            <a:pPr marL="0" marR="0" lvl="0" indent="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2"/>
              <a:tabLst/>
            </a:pPr>
            <a:r>
              <a:rPr kumimoji="0" lang="en-US" altLang="en-US" sz="3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安拉的“灵”Ruhullah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就</a:t>
            </a:r>
            <a:r>
              <a:rPr kumimoji="0" lang="en-US" altLang="en-US" sz="3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是安拉本身的</a:t>
            </a:r>
            <a:r>
              <a:rPr kumimoji="0" lang="en-US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，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圣灵</a:t>
            </a:r>
            <a:r>
              <a:rPr kumimoji="0" lang="en-US" altLang="en-US" sz="3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如何能成为耶稣？这不意味着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圣灵与</a:t>
            </a:r>
            <a:r>
              <a:rPr kumimoji="0" lang="en-US" altLang="en-US" sz="3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耶稣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（神的道）是同一位吗？耶稣</a:t>
            </a:r>
            <a:r>
              <a:rPr kumimoji="0" lang="en-US" altLang="en-US" sz="3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具有神性吗</a:t>
            </a:r>
            <a:r>
              <a:rPr kumimoji="0" lang="en-US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？</a:t>
            </a:r>
          </a:p>
          <a:p>
            <a:pPr marL="0" marR="0" lvl="0" indent="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3"/>
              <a:tabLst/>
            </a:pPr>
            <a:r>
              <a:rPr kumimoji="0" lang="en-US" altLang="en-US" sz="3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如果耶稣只是受造之物，为何拥有神的“道”和“灵”呢</a:t>
            </a:r>
            <a:r>
              <a:rPr kumimoji="0" lang="en-US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？</a:t>
            </a:r>
          </a:p>
          <a:p>
            <a:pPr marL="0" marR="0" lvl="0" indent="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💡 做法：让穆斯林思考，并鼓励他们去查阅伊斯兰学者的解释。这种方式有助于他们逐步怀疑自己对“独一真神”的传统理解，并让他们对耶稣的神性产生兴趣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3295654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D86D344-CF87-3924-3926-3808AD795944}"/>
              </a:ext>
            </a:extLst>
          </p:cNvPr>
          <p:cNvSpPr txBox="1"/>
          <p:nvPr/>
        </p:nvSpPr>
        <p:spPr>
          <a:xfrm>
            <a:off x="0" y="0"/>
            <a:ext cx="12192000" cy="67864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耶稣的钉十字架是历史学家公认的事实 • 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我们可以引用无神论或世俗历史学家的观点，如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Bart Ehrman</a:t>
            </a:r>
            <a:r>
              <a:rPr lang="zh-CN" altLang="en-US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他以批判性研究圣经文本和探讨基督教信仰演变而闻名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，指出无论宗教信仰如何，历史学界普遍接受耶稣被钉十字架的事实。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</a:t>
            </a:r>
          </a:p>
          <a:p>
            <a:endParaRPr lang="en-MY" sz="29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4.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逻辑论证耶稣确实被钉死 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a.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如果耶稣未死，复活就无法成立 • 我们可以强调，耶稣的死亡和复活是基督教的核心。如果耶稣未死，那么基督教信仰便失去了根基。 • 但是，初代基督徒愿意为福音作见证，甚至殉道和福音的广泛传播，正是基于第一代的基督徒，他们亲眼见证耶稣的死亡和复活。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b. 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如果耶稣未死，《古兰经》无法解释复活的意义 • 我们可以质问，如果耶稣未死，为何他后来在穆斯林传统中，仍被视为神圣人物，并将在末日作为审判者而再次降临？默罕默德却死了，埋葬了，等候复活，才能决定是否上天堂还行下地狱？尔撒这种超越的地位，无法用他只是一个普通先知的生平来解释。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29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280220297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3F3B7785-2ECF-9B06-9B14-E1DB87A8A807}"/>
              </a:ext>
            </a:extLst>
          </p:cNvPr>
          <p:cNvSpPr txBox="1"/>
          <p:nvPr/>
        </p:nvSpPr>
        <p:spPr>
          <a:xfrm>
            <a:off x="0" y="0"/>
            <a:ext cx="12192000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c.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穆斯林替代论立场上不符合理性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与道德</a:t>
            </a:r>
            <a:endParaRPr lang="en-MY" sz="3000" b="1" dirty="0"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4:157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中“有人被当作耶稣”发展出的替代理论（即当时的人陷入迷误，哦啊撒乘混乱逃掉，被真主代走，真主以犹大替代了耶稣，故被误认为耶稣钉死 。这存在里以下问题：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神的公义问题：我们可以质问，为何全知全能的真主，为了要救尔撒，就用来一个替身来欺骗世人？这种行为是否符合神的公义？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</a:t>
            </a: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替身理论缺乏历史支持：没有任何非穆斯林的历史记录，曾提到替身事件。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2488182539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38212337-B675-A77F-4993-B716C7EAA6ED}"/>
              </a:ext>
            </a:extLst>
          </p:cNvPr>
          <p:cNvSpPr txBox="1"/>
          <p:nvPr/>
        </p:nvSpPr>
        <p:spPr>
          <a:xfrm>
            <a:off x="0" y="0"/>
            <a:ext cx="12192000" cy="6494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5. 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穆斯林的问题与回应</a:t>
            </a:r>
            <a:endParaRPr lang="en-MY" altLang="zh-CN" sz="3200" b="1" dirty="0">
              <a:latin typeface="Microsoft JhengHei UI" panose="020B0604030504040204" pitchFamily="34" charset="-120"/>
              <a:ea typeface="Microsoft JhengHei UI" panose="020B0604030504040204" pitchFamily="34" charset="-120"/>
            </a:endParaRPr>
          </a:p>
          <a:p>
            <a:pPr>
              <a:buAutoNum type="alphaLcPeriod"/>
            </a:pP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穆斯林质疑罗马总督曾杀害神的使者 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•                                                         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我们可以回应：                                  </a:t>
            </a:r>
            <a:endParaRPr lang="en-MY" altLang="zh-CN" sz="3200" b="1" dirty="0">
              <a:latin typeface="Microsoft JhengHei UI" panose="020B0604030504040204" pitchFamily="34" charset="-120"/>
              <a:ea typeface="Microsoft JhengHei UI" panose="020B0604030504040204" pitchFamily="34" charset="-120"/>
            </a:endParaRPr>
          </a:p>
          <a:p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• 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耶稣的死亡是神的计划；真主在摩西的律法中设立时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5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个祭，其中有两个祭，是要作为赎百姓的罪的。以及分别在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1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月份，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3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月份以及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7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月要守的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7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个节期。这都是预表尔撒是神的羔羊，他第一次在来，与第二再来的时间表，就预告在这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7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个节期里。因此，使徒彼得肯定的看透了这个启示，而在（使徒行传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2:23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）说，正如先知以赛亚，在旧约中预言弥赛亚将为世人的罪而受苦（以赛亚书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53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章）。                                                                                                                                     </a:t>
            </a:r>
            <a:endParaRPr lang="en-MY" altLang="zh-CN" sz="3200" b="1" dirty="0">
              <a:latin typeface="Microsoft JhengHei UI" panose="020B0604030504040204" pitchFamily="34" charset="-120"/>
              <a:ea typeface="Microsoft JhengHei UI" panose="020B0604030504040204" pitchFamily="34" charset="-120"/>
            </a:endParaRPr>
          </a:p>
          <a:p>
            <a:r>
              <a:rPr lang="en-MY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                                                                                                                              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b. 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为何真主会允许耶稣被钉死？                                                                                                                          </a:t>
            </a:r>
            <a:endParaRPr lang="en-MY" altLang="zh-CN" sz="3200" b="1" dirty="0">
              <a:latin typeface="Microsoft JhengHei UI" panose="020B0604030504040204" pitchFamily="34" charset="-120"/>
              <a:ea typeface="Microsoft JhengHei UI" panose="020B0604030504040204" pitchFamily="34" charset="-120"/>
            </a:endParaRPr>
          </a:p>
          <a:p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 </a:t>
            </a:r>
            <a:r>
              <a:rPr lang="en-US" altLang="zh-CN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• </a:t>
            </a:r>
            <a:r>
              <a:rPr lang="zh-CN" altLang="en-US" sz="3200" b="1" dirty="0">
                <a:latin typeface="Microsoft JhengHei UI" panose="020B0604030504040204" pitchFamily="34" charset="-120"/>
                <a:ea typeface="Microsoft JhengHei UI" panose="020B0604030504040204" pitchFamily="34" charset="-120"/>
              </a:rPr>
              <a:t>我们可以解释，基督教教义中，耶稣的死亡不是失败，而是救赎的胜利，是神计划的一部分，旨在赦免世人的罪。 </a:t>
            </a:r>
            <a:endParaRPr lang="en-MY" sz="3200" b="1" dirty="0">
              <a:latin typeface="Microsoft JhengHei UI" panose="020B0604030504040204" pitchFamily="34" charset="-120"/>
              <a:ea typeface="Microsoft JhengHei U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759320749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4D81271-CCAB-607A-BE49-7230A4B9B78C}"/>
              </a:ext>
            </a:extLst>
          </p:cNvPr>
          <p:cNvSpPr txBox="1"/>
          <p:nvPr/>
        </p:nvSpPr>
        <p:spPr>
          <a:xfrm>
            <a:off x="0" y="0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C</a:t>
            </a:r>
            <a:r>
              <a:rPr lang="zh-CN" sz="30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荣耀身体的显现证明罪与死的问题，在基督里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已经获得完全的解决：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</a:t>
            </a:r>
          </a:p>
          <a:p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使徒保罗在 罗马书</a:t>
            </a:r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2-4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论及福音时他说：我所传的福音有两点： </a:t>
            </a:r>
            <a:r>
              <a:rPr lang="en-MY" alt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</a:t>
            </a:r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）耶稣是神早造藉众先知预言的那位；</a:t>
            </a:r>
            <a:r>
              <a:rPr lang="en-MY" alt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</a:t>
            </a:r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2.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耶稣因从死里复活显明是上帝的儿子。</a:t>
            </a:r>
            <a:endParaRPr lang="en-MY" altLang="zh-CN" sz="3000" b="1" dirty="0">
              <a:solidFill>
                <a:srgbClr val="000000"/>
              </a:solidFill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dirty="0">
              <a:solidFill>
                <a:srgbClr val="000000"/>
              </a:solidFill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耶稣基督复活以后，他还有</a:t>
            </a:r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40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天之久的时间</a:t>
            </a:r>
            <a:r>
              <a:rPr lang="zh-CN" alt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带着复活后的身体与门徒互动。我们从耶稣与门徒的互动中</a:t>
            </a:r>
            <a:r>
              <a:rPr lang="zh-CN" alt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看出耶稣复活以后的圣体，完全</a:t>
            </a:r>
            <a:r>
              <a:rPr lang="zh-CN" alt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是与他之前的身体上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不一样</a:t>
            </a:r>
            <a:r>
              <a:rPr lang="zh-CN" alt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的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；</a:t>
            </a:r>
            <a:endParaRPr lang="en-MY" altLang="zh-CN" sz="3000" b="1" dirty="0">
              <a:solidFill>
                <a:srgbClr val="000000"/>
              </a:solidFill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dirty="0">
              <a:solidFill>
                <a:srgbClr val="000000"/>
              </a:solidFill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保罗在哥林多前书</a:t>
            </a:r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15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MY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1-54.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保罗称这复活后的身体为：不朽坏的身体；刚强的身体；灵性的身体；天上的形体；而耶稣就是人类中第一个人类得到这样的身体，他是初熟的果子。将来我们在他里面的人</a:t>
            </a:r>
            <a:r>
              <a:rPr lang="zh-CN" alt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都要像他那样。</a:t>
            </a:r>
            <a:r>
              <a:rPr lang="zh-CN" alt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拥有一个荣耀，刚强，灵性的身体在新天新地中活到永永远远。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这说明了死亡与罪的权势</a:t>
            </a:r>
            <a:r>
              <a:rPr lang="zh-CN" altLang="en-US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000" b="1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已经在基督里被废除了。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3342564437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0EBA5F5-A395-FE80-ED55-06C5C1C8B9D1}"/>
              </a:ext>
            </a:extLst>
          </p:cNvPr>
          <p:cNvSpPr txBox="1"/>
          <p:nvPr/>
        </p:nvSpPr>
        <p:spPr>
          <a:xfrm>
            <a:off x="0" y="0"/>
            <a:ext cx="121920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200" b="1" dirty="0">
                <a:solidFill>
                  <a:srgbClr val="FF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总结：</a:t>
            </a:r>
            <a:endParaRPr lang="en-MY" altLang="zh-CN" sz="3200" b="1" dirty="0">
              <a:solidFill>
                <a:srgbClr val="FF0000"/>
              </a:solidFill>
              <a:effectLst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通过圣经的记载古兰经的间接支持、历史学的证据以及逻辑分析，有力地证明耶稣确实被钉死在十字架上。</a:t>
            </a:r>
            <a:endParaRPr lang="en-MY" altLang="zh-CN" sz="3200" b="1" dirty="0">
              <a:effectLst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200" b="1" dirty="0"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2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我们可以强调，耶稣的死亡是救赎计划的一部分，不仅是基督教信仰的核心，也是无法被历史或逻辑否认的事实。</a:t>
            </a:r>
            <a:endParaRPr lang="en-MY" sz="3200" dirty="0"/>
          </a:p>
        </p:txBody>
      </p:sp>
    </p:spTree>
    <p:extLst>
      <p:ext uri="{BB962C8B-B14F-4D97-AF65-F5344CB8AC3E}">
        <p14:creationId xmlns:p14="http://schemas.microsoft.com/office/powerpoint/2010/main" val="1492125182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A091BC5-91B4-FA1C-EDCD-C27326A8AB8B}"/>
              </a:ext>
            </a:extLst>
          </p:cNvPr>
          <p:cNvSpPr txBox="1"/>
          <p:nvPr/>
        </p:nvSpPr>
        <p:spPr>
          <a:xfrm>
            <a:off x="0" y="0"/>
            <a:ext cx="12192000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0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耶稣基督比默罕默德超越的论题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</a:t>
            </a:r>
          </a:p>
          <a:p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在向穆斯林证明耶稣远超默罕默德时，通常通过以下几方面进行辩论：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</a:t>
            </a:r>
          </a:p>
          <a:p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耶稣的独特身份、耶稣的神迹和品格、耶稣的救赎计划、默罕默德的有限性以及古兰经中关于耶稣的特别描述。以下是是可以采用的辩论策略：</a:t>
            </a:r>
            <a:endParaRPr lang="en-MY" altLang="zh-CN" sz="3000" b="1" dirty="0">
              <a:effectLst/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</a:t>
            </a:r>
          </a:p>
          <a:p>
            <a:pPr marL="342900" indent="-342900">
              <a:buAutoNum type="arabicPeriod"/>
            </a:pPr>
            <a:r>
              <a:rPr lang="zh-CN" sz="30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耶稣的独特身份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             </a:t>
            </a:r>
          </a:p>
          <a:p>
            <a:pPr>
              <a:buAutoNum type="alphaLcPeriod"/>
            </a:pPr>
            <a:r>
              <a:rPr lang="zh-CN" sz="30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耶稣是神的道和神的灵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 《古兰经》证据： • 苏拉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4:171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（妇女章）：耶稣是“麦尔彦之子麦西哈”（弥赛亚），是从真主发出的“话语”和“灵”。 </a:t>
            </a:r>
            <a:r>
              <a:rPr lang="en-MY" alt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</a:t>
            </a:r>
          </a:p>
          <a:p>
            <a:r>
              <a:rPr lang="en-MY" alt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</a:t>
            </a:r>
          </a:p>
          <a:p>
            <a:r>
              <a:rPr lang="en-MY" alt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 论点：没有任何先知，包括默罕默德，被称为真主的“话语”和“灵”。这些称号表明耶稣具有独特的地位，与神本质密切相关。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>
              <a:latin typeface="Microsoft JhengHei UI" panose="020B0604030504040204" pitchFamily="34" charset="-120"/>
              <a:ea typeface="Microsoft JhengHei U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164268078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F961481D-2E71-EBC5-48E8-3A216D7592BF}"/>
              </a:ext>
            </a:extLst>
          </p:cNvPr>
          <p:cNvSpPr txBox="1"/>
          <p:nvPr/>
        </p:nvSpPr>
        <p:spPr>
          <a:xfrm>
            <a:off x="0" y="55778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耶稣无罪，而默罕默德承认自己的罪 • 耶稣的无罪性：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圣经希伯来书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4:15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：他也曾凡事受过试探，与我们一样，只是他没有犯罪。• 古兰经：穆斯林传统认为耶稣是无罪的，清白无瑕。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默罕默德需要认罪求饶： 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47:19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（穆罕默德章）：真主命令默罕默德为自己的罪求饶。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48:1-2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（胜利章）：真主赦免了默罕默德过去和未来的罪。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</a:t>
            </a:r>
          </a:p>
          <a:p>
            <a:endParaRPr lang="en-MY" altLang="zh-CN" sz="3000" b="1" dirty="0"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论点：如果默罕默德需要赦罪，而耶稣不需要赦罪，耶稣明显比默罕默德超越。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</a:t>
            </a:r>
          </a:p>
          <a:p>
            <a:endParaRPr lang="en-MY" sz="3000" b="1" dirty="0">
              <a:solidFill>
                <a:srgbClr val="0000CC"/>
              </a:solidFill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c.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耶稣被称为弥赛亚 •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古兰经证据：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4:171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和其他经文，反复称耶稣为麦西哈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弥赛亚。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论点：默罕默德从未被赋予弥赛亚这一独特称号，表明耶稣的使命地位更高。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1026970950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1D209AC-7F6B-540A-1F17-0AC06C80359D}"/>
              </a:ext>
            </a:extLst>
          </p:cNvPr>
          <p:cNvSpPr txBox="1"/>
          <p:nvPr/>
        </p:nvSpPr>
        <p:spPr>
          <a:xfrm>
            <a:off x="0" y="0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耶稣的神迹与默罕默德的有限性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耶稣行使超越人类的神迹 •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古兰经记载耶稣的神迹：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3:49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：耶稣治愈瞎眼者、麻风病人，并使死人复活，这些都“凭真主的许可”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5:110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：耶稣还从泥土中造出飞鸟，使其变为活物。• 对比默罕默德： • 默罕默德被认为只传递启示，但没有行使类似耶稣的超自然神迹。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论点：耶稣的能力超越凡人，反映了他的神性。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耶稣复活并将再临 • 耶稣的复活：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圣经证据：耶稣从死里复活将荣耀的灵性圣体显明出来（哥林多前书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15:3-4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），证明他战胜死亡。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古兰经中的再临： • 伊斯兰教义认为，耶稣将在末日审判降临，促进神国的实现，而默罕默德则没有此角色。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论点：耶稣的复活和再临，证明他是独一无二的，远超默罕默德。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1270401142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99C046A-759E-1921-604F-B95F449777FC}"/>
              </a:ext>
            </a:extLst>
          </p:cNvPr>
          <p:cNvSpPr txBox="1"/>
          <p:nvPr/>
        </p:nvSpPr>
        <p:spPr>
          <a:xfrm>
            <a:off x="0" y="0"/>
            <a:ext cx="12192000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耶稣的救赎计划</a:t>
            </a:r>
            <a:endParaRPr lang="en-MY" sz="3000" b="1" dirty="0">
              <a:solidFill>
                <a:srgbClr val="FF0000"/>
              </a:solidFill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耶稣是全人类的救主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</a:t>
            </a:r>
          </a:p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• 圣经证据： • 约翰福音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3:16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：“神爱世人，甚至将他的独生子赐给他们，叫一切信他的不至灭亡，反得永生。 • 罗马书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5:8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唯有基督在我们还作罪人的时候为我们死，神的爱就在此向我们显明了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默罕默德仅是传递启示的先知： •职责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只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是传达真主的启示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古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en-US" alt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:40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 论点：耶稣通过他的死亡和复活，完成了对人类罪的救赎，默罕默德的角色远不及耶稣。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耶稣是道路、真理、生命 •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</a:t>
            </a:r>
          </a:p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约翰福音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14:6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：“我就是道路、真理、生命，若不借着我，没有人能到父那里去。”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论点：耶稣直接宣告他是人类通向神的唯一途径，而默罕默德从未作出类似的宣称。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3589018116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E44732D-59D5-D60B-809A-F9654FAF76A4}"/>
              </a:ext>
            </a:extLst>
          </p:cNvPr>
          <p:cNvSpPr txBox="1"/>
          <p:nvPr/>
        </p:nvSpPr>
        <p:spPr>
          <a:xfrm>
            <a:off x="0" y="0"/>
            <a:ext cx="12192000" cy="73558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4.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默罕默德的有限性和人性弱点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默罕默德的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多妻制与争议性的婚姻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： • 例子：默罕默德与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6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岁幼妻阿伊莎的婚姻、以及娶</a:t>
            </a:r>
            <a:r>
              <a:rPr lang="zh-CN" altLang="en-US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了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养子之妻再娜（苏拉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33:37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）的争议• </a:t>
            </a:r>
            <a:r>
              <a:rPr lang="zh-CN" altLang="en-US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当原配夫人卡帝嘉死后，他在</a:t>
            </a:r>
            <a:r>
              <a:rPr lang="en-US" alt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9</a:t>
            </a:r>
            <a:r>
              <a:rPr lang="zh-CN" altLang="en-US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年里娶了</a:t>
            </a:r>
            <a:r>
              <a:rPr lang="en-US" alt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11</a:t>
            </a:r>
            <a:r>
              <a:rPr lang="zh-CN" altLang="en-US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位妻子，每位妻子都有骇人的故事。                                                          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论点：这些行为被认为是人性的弱点，而耶稣一生清白，无可指摘 </a:t>
            </a:r>
            <a:r>
              <a:rPr lang="en-MY" alt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暴力行为：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 例子：默罕默德在战争中采取的军事行动（如班努·古赖扎部落事件针对全体未战前协议投降罚款了事，却将全部年轻可拿刀的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900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多人进行大屠杀）。 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 论点：耶稣教导爱与宽恕（太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5:44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）与默罕默德的行为形成鲜明对比。</a:t>
            </a:r>
            <a:endParaRPr lang="en-MY" altLang="zh-CN" sz="3000" b="1" dirty="0">
              <a:effectLst/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endParaRPr lang="en-MY" sz="3000" b="1" dirty="0"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r>
              <a:rPr lang="zh-CN" altLang="en-US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默罕默德死在假先知的诅咒之中：</a:t>
            </a:r>
            <a:r>
              <a:rPr lang="zh-CN" sz="28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当默氏在麦地那启动圣战，人们很怀疑他先知的身份，故此</a:t>
            </a:r>
            <a:r>
              <a:rPr lang="en-MY" sz="28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</a:t>
            </a:r>
            <a:r>
              <a:rPr lang="zh-CN" sz="28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他启示了一个辨别真假先知的诅咒：</a:t>
            </a:r>
            <a:r>
              <a:rPr lang="en-MY" sz="28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</a:t>
            </a:r>
            <a:r>
              <a:rPr lang="zh-CN" sz="28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古兰经</a:t>
            </a:r>
            <a:r>
              <a:rPr lang="en-US" sz="28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69</a:t>
            </a:r>
            <a:r>
              <a:rPr lang="zh-CN" sz="28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US" sz="28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43-48 </a:t>
            </a:r>
            <a:r>
              <a:rPr lang="zh-CN" sz="28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这是从全世界的主降示的。假若他假借我的名义，捏造谣言，我必以权力逮捕他，然后必割断他的大动脉，你们中没有一个人能保卫他。这确是对敬畏者的教训。</a:t>
            </a:r>
            <a:r>
              <a:rPr lang="en-MY" sz="28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</a:t>
            </a:r>
          </a:p>
          <a:p>
            <a:endParaRPr lang="en-MY" sz="3000" b="1" dirty="0">
              <a:solidFill>
                <a:srgbClr val="0000CC"/>
              </a:solidFill>
              <a:latin typeface="Microsoft JhengHei" panose="020B0604030504040204" pitchFamily="34" charset="-12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675023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13B484B6-17A9-984E-44F4-DCA869711CD3}"/>
              </a:ext>
            </a:extLst>
          </p:cNvPr>
          <p:cNvSpPr txBox="1"/>
          <p:nvPr/>
        </p:nvSpPr>
        <p:spPr>
          <a:xfrm>
            <a:off x="0" y="0"/>
            <a:ext cx="12192000" cy="431688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2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3. </a:t>
            </a:r>
            <a:r>
              <a:rPr lang="zh-CN" sz="32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针对穆斯林对三位一体的异议进行反驳 </a:t>
            </a:r>
            <a:r>
              <a:rPr lang="en-MY" sz="32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</a:t>
            </a:r>
            <a:r>
              <a:rPr lang="en-MY" sz="3200" b="1" kern="100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200" b="1" kern="100" dirty="0">
                <a:solidFill>
                  <a:srgbClr val="0000FF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三位一体不是三神穆斯林常误解三位一体为三神论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（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Tritheism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）。我们可以强调： • 三位一体是“在本质上为一，但在位格上为三”。 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</a:t>
            </a: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endParaRPr lang="en-MY" altLang="zh-CN" sz="3200" b="1" kern="100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使用《圣经》中单一神性的经文（申命记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6:4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，可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12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29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耶稣说：以色列啊你要听，主我们的神色独一的主）支持这一点。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</a:t>
            </a: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altLang="en-US" sz="3200" b="1" kern="100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圣经清楚的教导：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圣父是上帝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: 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太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6:8f; 7:21; 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加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1:1                               </a:t>
            </a:r>
            <a:endParaRPr lang="en-MY" sz="32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3044008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B4239714-107F-74B8-8B60-59C62C88A7A3}"/>
              </a:ext>
            </a:extLst>
          </p:cNvPr>
          <p:cNvSpPr txBox="1"/>
          <p:nvPr/>
        </p:nvSpPr>
        <p:spPr>
          <a:xfrm>
            <a:off x="0" y="92765"/>
            <a:ext cx="12192000" cy="67864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sz="29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请留意穆罕默德在古兰启</a:t>
            </a:r>
            <a:r>
              <a:rPr lang="en-US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69</a:t>
            </a:r>
            <a:r>
              <a:rPr lang="zh-CN" sz="29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章启示，安拉对假先知的审判：安拉要攻击他的大动脉，使他的心血不通枯萎而死</a:t>
            </a:r>
            <a:r>
              <a:rPr lang="zh-CN" sz="2900" b="1" dirty="0">
                <a:effectLst/>
                <a:ea typeface="DengXian" panose="02010600030101010101" pitchFamily="2" charset="-122"/>
                <a:cs typeface="Arial" panose="020B0604020202020204" pitchFamily="34" charset="0"/>
              </a:rPr>
              <a:t>我们看默罕默德的死因：</a:t>
            </a:r>
            <a:r>
              <a:rPr lang="en-MY" altLang="zh-CN" sz="2900" b="1" dirty="0">
                <a:effectLst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</a:t>
            </a:r>
            <a:r>
              <a:rPr lang="en-US" sz="2900" b="1" dirty="0">
                <a:solidFill>
                  <a:srgbClr val="009900"/>
                </a:solidFill>
                <a:effectLst/>
                <a:latin typeface="DengXian" panose="02010600030101010101" pitchFamily="2" charset="-122"/>
                <a:cs typeface="Arial" panose="020B0604020202020204" pitchFamily="34" charset="0"/>
              </a:rPr>
              <a:t>Abu Dawud</a:t>
            </a:r>
            <a:r>
              <a:rPr lang="zh-CN" sz="2900" b="1" dirty="0">
                <a:solidFill>
                  <a:srgbClr val="009900"/>
                </a:solidFill>
                <a:effectLst/>
                <a:ea typeface="DengXian" panose="02010600030101010101" pitchFamily="2" charset="-122"/>
                <a:cs typeface="Arial" panose="020B0604020202020204" pitchFamily="34" charset="0"/>
              </a:rPr>
              <a:t>圣训</a:t>
            </a:r>
            <a:r>
              <a:rPr lang="en-US" sz="2900" b="1" dirty="0">
                <a:solidFill>
                  <a:srgbClr val="009900"/>
                </a:solidFill>
                <a:effectLst/>
                <a:latin typeface="DengXian" panose="02010600030101010101" pitchFamily="2" charset="-122"/>
                <a:cs typeface="Arial" panose="020B0604020202020204" pitchFamily="34" charset="0"/>
              </a:rPr>
              <a:t>4498</a:t>
            </a:r>
            <a:r>
              <a:rPr lang="zh-CN" sz="2900" b="1" dirty="0">
                <a:solidFill>
                  <a:srgbClr val="009900"/>
                </a:solidFill>
                <a:effectLst/>
                <a:ea typeface="DengXian" panose="02010600030101010101" pitchFamily="2" charset="-122"/>
                <a:cs typeface="Arial" panose="020B0604020202020204" pitchFamily="34" charset="0"/>
              </a:rPr>
              <a:t>条：一位犹太妇女拿来一盘下过毒的烤羊肉。先知吃了，其他人也吃了。先知突然说；停止吃。我感受到这里面有毒。比沙，巴拉，马如等人，当天就中毒死了。穆罕默德把那位负责烤羊肉的妇人叫来，问为何要下毒。</a:t>
            </a:r>
            <a:r>
              <a:rPr lang="zh-CN" sz="2900" b="1" dirty="0">
                <a:solidFill>
                  <a:srgbClr val="009900"/>
                </a:solidFill>
                <a:effectLst/>
                <a:latin typeface="DengXian" panose="02010600030101010101" pitchFamily="2" charset="-122"/>
                <a:cs typeface="Arial" panose="020B0604020202020204" pitchFamily="34" charset="0"/>
              </a:rPr>
              <a:t>妇人回答说：如果你是真先知，毒对你将是无效的。如果你做这些事（杀死不信他的人），不过是想作王，我所作的将解放你的子民。先知下令把她杀了</a:t>
            </a:r>
            <a:r>
              <a:rPr lang="zh-CN" sz="2900" b="1" dirty="0">
                <a:solidFill>
                  <a:srgbClr val="009900"/>
                </a:solidFill>
                <a:effectLst/>
                <a:ea typeface="DengXian" panose="02010600030101010101" pitchFamily="2" charset="-122"/>
                <a:cs typeface="Arial" panose="020B0604020202020204" pitchFamily="34" charset="0"/>
              </a:rPr>
              <a:t>…</a:t>
            </a:r>
            <a:r>
              <a:rPr lang="en-US" sz="29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.                                                                            Ibn Sa</a:t>
            </a:r>
            <a:r>
              <a:rPr lang="zh-CN" sz="29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’</a:t>
            </a:r>
            <a:r>
              <a:rPr lang="en-US" sz="29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d</a:t>
            </a:r>
            <a:r>
              <a:rPr lang="zh-CN" sz="29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在他的使徒传记页</a:t>
            </a:r>
            <a:r>
              <a:rPr lang="en-US" sz="29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252</a:t>
            </a:r>
            <a:r>
              <a:rPr lang="zh-CN" sz="29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说：</a:t>
            </a:r>
            <a:r>
              <a:rPr lang="zh-CN" sz="29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先知打发妻子宰娜去问犹太妇女，为何要给他下毒。妇女回答：你杀死了我的父亲，叔父和丈夫。我告诉自己，这是不是真主要你如此做的，这条烤羊腿会告诉你真相。我也听见其他人说，如果你的目的是要来作王的，他们会把你杀死。</a:t>
            </a:r>
            <a:r>
              <a:rPr lang="en-MY" altLang="zh-CN" sz="29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</a:t>
            </a:r>
            <a:r>
              <a:rPr lang="en-MY" sz="29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29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穆罕默德后来亲口承认，那毒羊肉逐渐侵蚀他的心藏和血管：布卡里圣训</a:t>
            </a:r>
            <a:r>
              <a:rPr lang="en-US" sz="29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4428</a:t>
            </a:r>
            <a:r>
              <a:rPr lang="zh-CN" sz="29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：先知临死前对妻子爱莎说：哦，爱莎，我能够感受到在海巴尔吃了毒羊肉所带给我的痛苦，我感觉我的动脉被毒封锁的疼痛。</a:t>
            </a:r>
            <a:endParaRPr lang="en-MY" sz="1800" b="1" dirty="0">
              <a:solidFill>
                <a:srgbClr val="0000CC"/>
              </a:solidFill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99632025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EA6DA6C-C2E5-6BA7-5508-FCEF049640D4}"/>
              </a:ext>
            </a:extLst>
          </p:cNvPr>
          <p:cNvSpPr txBox="1"/>
          <p:nvPr/>
        </p:nvSpPr>
        <p:spPr>
          <a:xfrm>
            <a:off x="0" y="0"/>
            <a:ext cx="12192000" cy="5170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Abu Dawud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圣训</a:t>
            </a:r>
            <a:r>
              <a:rPr lang="en-US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4449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条记录说：</a:t>
            </a:r>
            <a:r>
              <a:rPr lang="zh-CN" sz="30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穆罕默德临死前，那在海巴尔吃毒羊肉而死去的巴沙的母亲，来探望先知；她问道：先知啊，你怎么看你的疾病？我对我儿子死亡的了解，除了他在海巴尔晚宴吃了毒羊肉这原因，没有别的。先知说：造成我的疾病的原因，除了是这个原因，也没有别的。因为从那时开始，我的大动脉的血液就受阻了。</a:t>
            </a:r>
            <a:r>
              <a:rPr lang="en-MY" sz="30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</a:t>
            </a:r>
          </a:p>
          <a:p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穆罕默德在死前非常的痛苦；马甲圣训记录：</a:t>
            </a:r>
            <a:endParaRPr lang="en-MY" altLang="zh-CN" sz="3000" b="1" dirty="0">
              <a:effectLst/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爱莎说：我没看见一个人受的痛苦能象先知那样的。穆罕默德发病时，两个人把他扛来爱莎的房，由她看顾。穆罕默德无法步行，他的双脚不能动弹，扛来时双脚拖在地上。穆罕默德临死前，多次的在痛苦中晕倒，大声哀求说：神啊，赦免我的</a:t>
            </a:r>
            <a:r>
              <a:rPr lang="en-MY" sz="30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dirty="0">
                <a:solidFill>
                  <a:srgbClr val="0099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</a:t>
            </a:r>
            <a:endParaRPr lang="en-MY" sz="3000" dirty="0">
              <a:solidFill>
                <a:srgbClr val="009900"/>
              </a:solidFill>
              <a:latin typeface="Microsoft JhengHei UI" panose="020B0604030504040204" pitchFamily="34" charset="-120"/>
              <a:ea typeface="Microsoft JhengHei U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30308996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1DDB5B6-6F4E-49AD-91EE-327488F3B520}"/>
              </a:ext>
            </a:extLst>
          </p:cNvPr>
          <p:cNvSpPr txBox="1"/>
          <p:nvPr/>
        </p:nvSpPr>
        <p:spPr>
          <a:xfrm>
            <a:off x="0" y="0"/>
            <a:ext cx="12192000" cy="52322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默罕默德的死亡 • </a:t>
            </a:r>
            <a:endParaRPr lang="en-MY" altLang="zh-CN" sz="3000" b="1" dirty="0">
              <a:solidFill>
                <a:srgbClr val="0000CC"/>
              </a:solidFill>
              <a:effectLst/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默罕默德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6</a:t>
            </a:r>
            <a:r>
              <a:rPr lang="en-US" alt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岁慢性中毒死亡，</a:t>
            </a:r>
            <a:r>
              <a:rPr lang="zh-CN" altLang="en-US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且死在假先知的咒诅里。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死后被埋在麦地那，未显任何超自然能力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</a:t>
            </a:r>
            <a:endParaRPr lang="en-MY" altLang="zh-CN" sz="3000" b="1" dirty="0">
              <a:effectLst/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dirty="0"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耶稣却能清楚的告诉门徒当他们去到耶路撒冷，他将要被抓，人会侮辱他，孽待他，还要定投死罪并把他钉死在十字架上，但是第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zh-CN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天他要从死里复活，并且升天，得回本来的荣耀，最后被尊为万王之王，万主之主。</a:t>
            </a:r>
            <a:r>
              <a:rPr lang="en-MY" sz="30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</a:t>
            </a:r>
          </a:p>
          <a:p>
            <a:endParaRPr lang="en-MY" sz="3000" b="1" dirty="0"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论点：耶稣</a:t>
            </a:r>
            <a:r>
              <a:rPr lang="zh-CN" altLang="en-US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基督的使命，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教导爱</a:t>
            </a:r>
            <a:r>
              <a:rPr lang="zh-CN" altLang="en-US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宽恕</a:t>
            </a:r>
            <a:r>
              <a:rPr lang="zh-CN" altLang="en-US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，赎罪，复活，升天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（太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5:44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），与默罕默德的行为形成鲜明对比。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200" dirty="0">
              <a:latin typeface="Microsoft JhengHei UI" panose="020B0604030504040204" pitchFamily="34" charset="-120"/>
              <a:ea typeface="Microsoft JhengHei U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892612012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CA8137B-9D35-D823-B453-38A82894BEA3}"/>
              </a:ext>
            </a:extLst>
          </p:cNvPr>
          <p:cNvSpPr txBox="1"/>
          <p:nvPr/>
        </p:nvSpPr>
        <p:spPr>
          <a:xfrm>
            <a:off x="0" y="0"/>
            <a:ext cx="12192000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2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5. </a:t>
            </a:r>
            <a:r>
              <a:rPr lang="zh-CN" sz="32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古兰经对耶稣的高度评价 </a:t>
            </a:r>
            <a:r>
              <a:rPr lang="en-MY" sz="3200" b="1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</a:t>
            </a:r>
          </a:p>
          <a:p>
            <a:pPr>
              <a:buAutoNum type="alphaLcPeriod"/>
            </a:pPr>
            <a:r>
              <a:rPr lang="zh-CN" sz="32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耶稣的超然诞生 • 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苏拉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19:20-21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耶稣由神的道与神的灵感孕，无需人类父亲 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 论点：默罕默德出生于普通家庭，耶稣的降生则是独特的神迹。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</a:t>
            </a:r>
            <a:r>
              <a:rPr lang="en-MY" sz="32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2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耶稣的审判者角色 • </a:t>
            </a:r>
            <a:r>
              <a:rPr lang="en-MY" sz="32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</a:t>
            </a:r>
          </a:p>
          <a:p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基督教与伊斯兰教义都提示末日时，耶稣将以大能者，审判者降临。默罕默德没有扮演任何角色。 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</a:t>
            </a:r>
          </a:p>
          <a:p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论点：既然耶稣将在末日审判全人类，他的地位显然超过默罕默德。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</a:t>
            </a:r>
          </a:p>
          <a:p>
            <a:endParaRPr lang="en-MY" sz="3200" b="1" dirty="0">
              <a:solidFill>
                <a:srgbClr val="0000CC"/>
              </a:solidFill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32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c. </a:t>
            </a:r>
            <a:r>
              <a:rPr lang="zh-CN" sz="32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耶稣的名字比默罕默德更多次提及 • </a:t>
            </a:r>
            <a:r>
              <a:rPr lang="en-MY" sz="32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</a:t>
            </a:r>
          </a:p>
          <a:p>
            <a:pPr marL="342900" indent="-342900">
              <a:buAutoNum type="alphaLcPeriod"/>
            </a:pPr>
            <a:r>
              <a:rPr lang="en-MY" sz="3200" b="1" dirty="0">
                <a:solidFill>
                  <a:srgbClr val="0000CC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古兰经中，耶稣被提到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25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次，而默罕默德仅被提到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4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次。 </a:t>
            </a:r>
            <a:r>
              <a:rPr lang="en-MY" alt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</a:t>
            </a:r>
            <a:r>
              <a:rPr lang="zh-CN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 论点：这一点表明耶稣的重要性。</a:t>
            </a:r>
            <a:r>
              <a:rPr lang="en-MY" sz="3200" b="1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200" dirty="0">
              <a:latin typeface="Microsoft JhengHei UI" panose="020B0604030504040204" pitchFamily="34" charset="-120"/>
              <a:ea typeface="Microsoft JhengHei U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946158473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8751D98-41E7-C152-20FF-5FE898171A8A}"/>
              </a:ext>
            </a:extLst>
          </p:cNvPr>
          <p:cNvSpPr txBox="1"/>
          <p:nvPr/>
        </p:nvSpPr>
        <p:spPr>
          <a:xfrm>
            <a:off x="0" y="0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6.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挑战穆斯林信仰中的不一致性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</a:t>
            </a:r>
            <a:r>
              <a:rPr lang="en-MY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a. </a:t>
            </a:r>
            <a:r>
              <a:rPr lang="zh-CN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若耶稣比默罕默德低，为何他如此特殊？ </a:t>
            </a:r>
            <a:r>
              <a:rPr lang="en-MY" altLang="zh-CN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</a:t>
            </a:r>
            <a:r>
              <a:rPr lang="zh-CN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•我们可以质问：如果耶稣只是一个普通先知，为何古兰经和穆斯林传统，给予他超凡的地位？例如他的神迹、无罪性、再临，以及弥赛亚称号。</a:t>
            </a:r>
            <a:r>
              <a:rPr lang="en-MY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</a:t>
            </a:r>
          </a:p>
          <a:p>
            <a:r>
              <a:rPr lang="en-MY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b. </a:t>
            </a:r>
            <a:r>
              <a:rPr lang="zh-CN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若耶稣未代死与复活，如何能知道他完成救赎？ </a:t>
            </a:r>
            <a:r>
              <a:rPr lang="en-MY" altLang="zh-CN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</a:t>
            </a:r>
            <a:r>
              <a:rPr lang="zh-CN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• 我们可从旧约众先知的启示，知道耶稣的死与复活，是真主计划拯救人类的核心计划。如果否认这一点，古兰经对耶稣的高评价将显得矛盾。</a:t>
            </a:r>
            <a:r>
              <a:rPr lang="en-MY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</a:t>
            </a:r>
          </a:p>
          <a:p>
            <a:endParaRPr lang="en-MY" altLang="zh-CN" sz="3000" b="1" kern="100" dirty="0">
              <a:solidFill>
                <a:srgbClr val="FF0000"/>
              </a:solidFill>
              <a:latin typeface="Microsoft JhengHei UI" panose="020B0604030504040204" pitchFamily="34" charset="-120"/>
              <a:ea typeface="Microsoft JhengHei U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总结：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 UI" panose="020B0604030504040204" pitchFamily="34" charset="-120"/>
                <a:ea typeface="Microsoft JhengHei UI" panose="020B0604030504040204" pitchFamily="34" charset="-120"/>
                <a:cs typeface="Arial" panose="020B0604020202020204" pitchFamily="34" charset="0"/>
              </a:rPr>
              <a:t>通过对比耶稣与默罕默德的身份、神迹、教义和行为，证明耶稣远超默罕默德。我们运用圣经和古兰经的经文，展示耶稣的独特性和神性，并挑战穆斯林重新审视耶稣的真正身份。这都一再指出，耶稣不仅是穆斯林所承认的伟大先知，更是救主和神子，远远超默罕默德的角色和使命</a:t>
            </a:r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3806917968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EABFEC-2B98-60E2-1105-87F628FF8D5F}"/>
              </a:ext>
            </a:extLst>
          </p:cNvPr>
          <p:cNvSpPr txBox="1"/>
          <p:nvPr/>
        </p:nvSpPr>
        <p:spPr>
          <a:xfrm>
            <a:off x="0" y="0"/>
            <a:ext cx="12192000" cy="69542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algn="ctr">
              <a:lnSpc>
                <a:spcPct val="115000"/>
              </a:lnSpc>
              <a:spcAft>
                <a:spcPts val="800"/>
              </a:spcAft>
            </a:pP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如何向穆斯林展现，默罕默德的先知身份无法建立：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29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在与穆斯林辩论中，我们可以尝试从神学、历史、伦理、和逻辑层面，证明默罕默德的先知身份不可靠，甚至是虚假的。论点主要集中在以下几个方面： 默罕默德的启示来源的质疑、行为与道德缺陷、与圣经先知的对比、以及古兰经的启示中。出现了自相矛盾的内容。</a:t>
            </a:r>
            <a:endParaRPr lang="en-MY" sz="29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29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1. </a:t>
            </a:r>
            <a:r>
              <a:rPr lang="zh-CN" sz="29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默罕默德的启示来源的质疑</a:t>
            </a:r>
            <a:r>
              <a:rPr lang="en-MY" sz="29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</a:t>
            </a:r>
            <a:r>
              <a:rPr lang="en-MY" sz="29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29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《古兰经》中启示的来源不明确</a:t>
            </a:r>
            <a:r>
              <a:rPr lang="en-MY" sz="29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</a:t>
            </a:r>
            <a:r>
              <a:rPr lang="zh-CN" sz="29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根据布哈里圣训，默罕默德最初接触启示时，感到极度恐惧，这个灵多次缠累他，经过一年的挣扎，以为自己中邪被鬼服，甚至忧虑，想要自杀。我们可以质问：一个真先知接触神的启示，为何会表现出如此恐惧？这与圣经中先知与神相遇的记载（以赛亚书</a:t>
            </a:r>
            <a:r>
              <a:rPr lang="en-MY" sz="29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6:8</a:t>
            </a:r>
            <a:r>
              <a:rPr lang="zh-CN" sz="29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或摩西与燃烧的荆棘）形成强行的反向对比，后者通常带来平安和信心。</a:t>
            </a:r>
            <a:r>
              <a:rPr lang="en-MY" sz="29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29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论点：默罕默德的恐惧和混乱，可能暗示他的启示并非来自神，而是来自欺骗性的灵或心理问题。</a:t>
            </a:r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601684210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C4BB5A3-8ED5-473A-ADC2-77FC5B48C9AD}"/>
              </a:ext>
            </a:extLst>
          </p:cNvPr>
          <p:cNvSpPr txBox="1"/>
          <p:nvPr/>
        </p:nvSpPr>
        <p:spPr>
          <a:xfrm>
            <a:off x="0" y="0"/>
            <a:ext cx="12192000" cy="48218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是否受撒但的影响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</a:t>
            </a:r>
            <a:r>
              <a:rPr lang="zh-CN" sz="3000" b="1" kern="100" dirty="0">
                <a:solidFill>
                  <a:srgbClr val="0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过程中确实出现撒但的事件：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根据早期伊斯兰教史记（塔巴里和伊本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·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伊沙克），默罕默德曾一度宣称崇拜月神安拉的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女儿偶像（拉特，乌扎，马娜）的代祷，是有效的，后来却改口，称这是撒但给他提议，他不小心就接受了魔鬼的提议，说出来魔鬼要他说插的话语。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古兰经佐证：苏拉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22:52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：真主允许撒但对先知的启示做干扰。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论点：如果默罕默德的启示可以被撒但干扰，那么他的话语，如何被信任为来自真神的纯正启示？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787985424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EBCFFA6-F146-E0A8-ABBE-9F5212E90E22}"/>
              </a:ext>
            </a:extLst>
          </p:cNvPr>
          <p:cNvSpPr txBox="1"/>
          <p:nvPr/>
        </p:nvSpPr>
        <p:spPr>
          <a:xfrm>
            <a:off x="0" y="0"/>
            <a:ext cx="12192000" cy="63709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c.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多次说出为了自己利益的启示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从古兰经中不少的启示，我们可以指出，许多《古兰经》的启示，似乎是为了迎合默罕默德个人的需求或欲望：苏拉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33:50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：允许默罕默德只要他喜欢，可以娶任何一个女人，人数可以不受限制，自己违背伊斯兰教的一般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个的规定。苏拉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66:1-5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默罕默德有一次违反了轮流陪妻子，得罪了哈莎，爱莎，两人去对付埃及</a:t>
            </a:r>
            <a:r>
              <a:rPr lang="zh-CN" altLang="en-US" sz="3000" b="1" kern="100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的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妇女，穆氏只好答应：自己不会再去找那位埃及妻子，限制连自己。不久真主就有启示下来，给他解围说；默罕默德大可不必为任何人来让自己不能享受妻子（古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66:1-3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等爱莎和哈撒再次抗议时，默氏非常生气启示说：安拉警告他们，为难先知等于为难安拉，为难天使，安拉可以要求废掉这两位妻子，以别的女人取代（古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66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4-5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。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论点：这些启示是否反映了神的圣洁性，还是默罕默德为了个人利益而伪造？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3767059432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75362BDE-7825-A5FB-1C00-DA40345AE310}"/>
              </a:ext>
            </a:extLst>
          </p:cNvPr>
          <p:cNvSpPr txBox="1"/>
          <p:nvPr/>
        </p:nvSpPr>
        <p:spPr>
          <a:xfrm>
            <a:off x="0" y="0"/>
            <a:ext cx="12192000" cy="56887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行为与道德缺陷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多妻制与争议性婚姻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阿伊莎的婚姻：根据伊斯兰传统，默罕默德在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53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岁时与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岁的阿伊莎订婚，并在她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9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岁时与其完婚（布哈里圣训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5:58:234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）。论点：这样的行为与普遍的道德观念不符，也远低于圣经中神对婚姻的崇高定义（创世纪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2:24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娶养子之妻：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33:37</a:t>
            </a:r>
            <a:r>
              <a:rPr lang="en-MY" sz="30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“当时，你对安拉所恩待的、而你也所恩待的人说：‘你留下你的妻子吧，你应当敬畏安拉。’ 你将安拉所要揭示的事藏在心里，你畏惧世人，而安拉更当使你畏惧。当宰德与她断绝婚姻关系之后，我使她与你结婚，以便信士们在他们的养子断绝婚姻关系之后，不致在娶养子的前妻方面有罪过。安拉的命令是必须执行的。”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136156624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EBA2A4C-E2BB-314A-58BC-A375106AEF3A}"/>
              </a:ext>
            </a:extLst>
          </p:cNvPr>
          <p:cNvSpPr txBox="1"/>
          <p:nvPr/>
        </p:nvSpPr>
        <p:spPr>
          <a:xfrm>
            <a:off x="0" y="0"/>
            <a:ext cx="12192000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这段经文记录里默罕默德娶了养子扎伊德的妻子再娜，违反当时阿拉伯社会的伦理。论点：默罕默德的行为似乎更多出于个人欲望，而非圣洁的神引导。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抢娶犹太妇女蕾哈娜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Rayh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alibri" panose="020F0502020204030204" pitchFamily="34" charset="0"/>
              </a:rPr>
              <a:t>ā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na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bint Zayd ibn 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ʿAmr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：穆罕默德围困库来扎族的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banu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kern="100" dirty="0" err="1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qurayzah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犹太人时，看见在俘虏当中有这样的美女，就把她要了当妻子。由于穆罕默德公开砍下约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900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多位投降书库来扎族男人时，也把蕾哈娜的家人父亲兄弟杀死。</a:t>
            </a:r>
            <a:endParaRPr lang="en-MY" altLang="zh-CN" sz="30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kern="100" dirty="0"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蕾哈娜拒绝穆罕默德的婚姻要求。据说穆罕默德把她的手脚绑起来，然后和她有性关系。她曾为穆罕默德生了一个男儿，也死在年幼时期。由于她不肯信仰伊斯兰，拒绝蒙头，造成穆罕默德的困扰，穆斯林没有接受她为穆罕默德的妻子，只把她当成嫔妃或者婢女。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336057328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80EE167D-8F11-46B0-C9ED-5336C6F75E80}"/>
              </a:ext>
            </a:extLst>
          </p:cNvPr>
          <p:cNvSpPr txBox="1"/>
          <p:nvPr/>
        </p:nvSpPr>
        <p:spPr>
          <a:xfrm>
            <a:off x="-106017" y="0"/>
            <a:ext cx="12298017" cy="517064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4. </a:t>
            </a:r>
            <a:r>
              <a:rPr lang="en-MY" sz="3000" b="1" dirty="0" err="1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使用逻辑与哲学分析</a:t>
            </a:r>
            <a:r>
              <a:rPr lang="en-MY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• 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                                                                        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我们可以用逻辑论证三位一体的合理性，比如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                                                                                                 •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神是超越人类理解的，因此多位格不应被简单否定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      </a:t>
            </a:r>
          </a:p>
          <a:p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           </a:t>
            </a:r>
          </a:p>
          <a:p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•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三位一体比单一位格更能解释爱的本质（神在永恒中在三位格中，彼此合一相爱，团契，工作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      </a:t>
            </a:r>
          </a:p>
          <a:p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MY" sz="3000" b="1" dirty="0" err="1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总结</a:t>
            </a:r>
            <a:r>
              <a:rPr lang="en-MY" sz="3000" b="1" dirty="0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                                                                                                 我们的辩论方法结合了《圣经》与《古兰经》的经文，并辅以哲学和逻辑分析，来解释和支持三位一体的神学概念。他的论点对穆斯林听众而言可能具有挑战性，但也促使他们重新思考神的本质。</a:t>
            </a:r>
          </a:p>
        </p:txBody>
      </p:sp>
    </p:spTree>
    <p:extLst>
      <p:ext uri="{BB962C8B-B14F-4D97-AF65-F5344CB8AC3E}">
        <p14:creationId xmlns:p14="http://schemas.microsoft.com/office/powerpoint/2010/main" val="2060985505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DBE7F24-A0A7-432A-B95E-901AE10133C4}"/>
              </a:ext>
            </a:extLst>
          </p:cNvPr>
          <p:cNvSpPr txBox="1"/>
          <p:nvPr/>
        </p:nvSpPr>
        <p:spPr>
          <a:xfrm>
            <a:off x="0" y="0"/>
            <a:ext cx="12192000" cy="5883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战争与暴力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对班努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·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古赖扎犹太部落的屠杀：根据伊斯兰历史，默罕默德命令处决约约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900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名犹太男子，并将妇女和儿童作为奴隶。论点：这样的行为与《圣经》中先知所体现的仁慈和正义形成鲜明对比，显示出默罕默德的暴力倾向。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US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c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掠夺与杀戮：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默罕默德迁都去麦地那的第一年，缺少金钱的前提下，就派他的人马去打劫商队。这一个掠夺商队引发了发动战争（巴德战役和乌侯德战役）。麦地那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10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年里，主催了大小战事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80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多场，会不包挂暗杀敌人。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论点：一个真正的神圣先知，为何依赖战争和掠夺维持事业？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1957122444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B713898-AF75-4B45-B00A-2C6F67178229}"/>
              </a:ext>
            </a:extLst>
          </p:cNvPr>
          <p:cNvSpPr txBox="1"/>
          <p:nvPr/>
        </p:nvSpPr>
        <p:spPr>
          <a:xfrm>
            <a:off x="0" y="0"/>
            <a:ext cx="12192000" cy="39723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2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d. </a:t>
            </a:r>
            <a:r>
              <a:rPr lang="zh-CN" sz="32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违反自身教义</a:t>
            </a:r>
            <a:endParaRPr lang="en-MY" sz="32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32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对待多神教徒的矛盾态度：早期经文：默罕默德宣称宗教宽容（苏拉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109:6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）。后期经文：命令对非穆斯林发动战争（苏拉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9:5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，悔罪章）。</a:t>
            </a:r>
            <a:r>
              <a:rPr lang="en-MY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</a:t>
            </a:r>
            <a:r>
              <a:rPr lang="zh-CN" sz="32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论点：一个真正的先知应有一致的教导，默罕默德的矛盾显示其信息并非神圣来源。</a:t>
            </a:r>
            <a:endParaRPr lang="en-MY" sz="32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1892900861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815FC6E-3BB5-E71D-FFE3-085EF1B7E034}"/>
              </a:ext>
            </a:extLst>
          </p:cNvPr>
          <p:cNvSpPr txBox="1"/>
          <p:nvPr/>
        </p:nvSpPr>
        <p:spPr>
          <a:xfrm>
            <a:off x="0" y="0"/>
            <a:ext cx="12192000" cy="67095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28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3. </a:t>
            </a:r>
            <a:r>
              <a:rPr lang="zh-CN" sz="28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与圣经先知的对比</a:t>
            </a:r>
            <a:r>
              <a:rPr lang="en-MY" sz="28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</a:t>
            </a:r>
            <a:r>
              <a:rPr lang="en-MY" sz="28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28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先知的品格差异</a:t>
            </a:r>
            <a:r>
              <a:rPr lang="en-MY" sz="28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圣经先知的榜样：旧约摩西、以赛亚等先知注重圣洁、怜悯和顺服神。</a:t>
            </a:r>
            <a:r>
              <a:rPr lang="en-MY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新约主耶稣：马太</a:t>
            </a:r>
            <a:r>
              <a:rPr lang="x-none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5:38 -42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你们听见有话说：以眼还眼，以牙还牙。</a:t>
            </a:r>
            <a:r>
              <a:rPr lang="x-none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 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只是我告诉你们，不要与恶人作对。有人打你的右脸，连左脸也转过来由他打；</a:t>
            </a:r>
            <a:r>
              <a:rPr lang="x-none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 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有人想要告你，要拿你的里衣，连外衣也由他拿去；</a:t>
            </a:r>
            <a:r>
              <a:rPr lang="x-none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 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有人强逼你走一里路，你就同他走二里；</a:t>
            </a:r>
            <a:r>
              <a:rPr lang="x-none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 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有求你的，就给他；有向你借贷的，不可推辞。」</a:t>
            </a:r>
            <a:r>
              <a:rPr lang="en-MY" sz="28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</a:t>
            </a:r>
          </a:p>
          <a:p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默罕默德的行为：古兰经内证指出，默罕默德的许多行为（如战争、婚姻）与圣经中先知的道德标准不符</a:t>
            </a:r>
            <a:r>
              <a:rPr lang="en-MY" alt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</a:t>
            </a:r>
            <a:r>
              <a:rPr lang="zh-CN" sz="28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论点：默罕默德的行为模式显示他无法达到圣经先知的标准。</a:t>
            </a:r>
            <a:endParaRPr lang="en-MY" altLang="zh-CN" sz="28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sz="3000" b="1" kern="100" dirty="0">
              <a:solidFill>
                <a:srgbClr val="0000CC"/>
              </a:solidFill>
              <a:effectLst/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先知的预言能力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圣经先知通过预言来证实其真实性（申命记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18:22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）。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默罕默德的预告大多模棱两可，模糊，或被证明为不准确：默罕默德未能提供符合圣经标准的预言</a:t>
            </a:r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4285255468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9F34EF5-3B96-A6F4-6541-FE2DB4AD40C9}"/>
              </a:ext>
            </a:extLst>
          </p:cNvPr>
          <p:cNvSpPr txBox="1"/>
          <p:nvPr/>
        </p:nvSpPr>
        <p:spPr>
          <a:xfrm>
            <a:off x="0" y="0"/>
            <a:ext cx="12192000" cy="50885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《古兰经》的自相矛盾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神的本性不一致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4:157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：否认耶稣被钉十字架。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3:55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：提到耶稣将被提（可能暗示死后复活）。</a:t>
            </a:r>
            <a:endParaRPr lang="en-MY" sz="3000" b="1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论点：这些经文的矛盾显示《古兰经》的启示并非来自全知的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在与穆斯林讨论时，我们可以试图通过以下几方面，证明默罕默德不是一位真正的先知，而是一个伪先知：默罕默德的行为与神圣品格的矛盾、圣经中对伪先知的警告、古兰经的内部矛盾、默罕默德的信息与先前启示的冲突，以及默罕默德的教义中缺乏救赎性。以下是辩论的核心论点和策略：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609874566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7396F84E-A92E-2CCE-13AE-804AC47C9313}"/>
              </a:ext>
            </a:extLst>
          </p:cNvPr>
          <p:cNvSpPr txBox="1"/>
          <p:nvPr/>
        </p:nvSpPr>
        <p:spPr>
          <a:xfrm>
            <a:off x="0" y="0"/>
            <a:ext cx="12192000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DengXian" panose="02010600030101010101" pitchFamily="2" charset="-122"/>
                <a:cs typeface="Arial" panose="020B0604020202020204" pitchFamily="34" charset="0"/>
              </a:rPr>
              <a:t>5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《圣经》中对伪先知的警告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伪先知的特征 • 马太福音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7:15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：“你们要防备假先知，他们到你们这里来，外面披着羊皮，里面却是残暴的狼。” • 加拉太书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1:8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：“若有人传福音给你们，与我们所传给你们的不同，他就应当被咒诅。” • 申命记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18:20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：若有人假借神的名说预言，或所说的不成就，那人就是伪先知。</a:t>
            </a:r>
            <a:endParaRPr lang="en-MY" altLang="zh-CN" sz="3000" b="1" dirty="0"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3000" b="1" dirty="0"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• 论点：默罕默德的信息与《圣经》启示相矛盾，且一些预言一些奇诡的兆头：末日的征兆之一是，奴婢生下她的主人，赤脚的牧羊人开始建造高楼。”《布哈里圣训集》，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50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；我被派遣的时间与末日之间的距离，就像这两根手指之间的距离一样。”《布哈里圣训集》，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6504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）他用两根手指的相近来形容末日的临近未成就。 太阳从西方升起：这是一个明确的末日征兆。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1565617550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E6962D6-574F-6D49-0DDD-FA55BBCC01B4}"/>
              </a:ext>
            </a:extLst>
          </p:cNvPr>
          <p:cNvSpPr txBox="1"/>
          <p:nvPr/>
        </p:nvSpPr>
        <p:spPr>
          <a:xfrm>
            <a:off x="-78059" y="0"/>
            <a:ext cx="12270059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DengXian" panose="02010600030101010101" pitchFamily="2" charset="-122"/>
                <a:cs typeface="Arial" panose="020B0604020202020204" pitchFamily="34" charset="0"/>
              </a:rPr>
              <a:t>6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《古兰经》的内部矛盾与不一致性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废除经文的矛盾 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2:106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：“我所废止的迹象，或使人遗忘的，我以更好的或同样的取代它。”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论点：真正的神的启示是完全且永恒的（如《诗篇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119:89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》：“耶和华的话安定在天，直到永远”）。《古兰经》的废除经文制度表明其非神圣来源。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b.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逻辑与历史矛盾 • 法老和哈曼的混淆： 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28:38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错误地将《出埃及记》中的法老与波斯帝国的哈曼混为一谈。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玛利亚的家谱错误： 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19:28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将耶稣的母亲玛利亚称为“亚伦的妹妹”，混淆了两个历史人物。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</a:t>
            </a:r>
          </a:p>
          <a:p>
            <a:endParaRPr lang="en-MY" sz="3000" b="1" dirty="0"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c.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自相矛盾 • 关于救赎与个人行为的冲突： 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2:256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：“宗教上没有强迫。”•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9:29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却命令穆斯林与不信者战斗，直到他们缴纳丁税。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论点：神的启示不应包含如此明显的矛盾。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3504088694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362408D9-FD16-31F7-6932-AEC9020AA119}"/>
              </a:ext>
            </a:extLst>
          </p:cNvPr>
          <p:cNvSpPr txBox="1"/>
          <p:nvPr/>
        </p:nvSpPr>
        <p:spPr>
          <a:xfrm>
            <a:off x="89210" y="0"/>
            <a:ext cx="12102790" cy="49859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kern="100" dirty="0">
                <a:solidFill>
                  <a:srgbClr val="FF0000"/>
                </a:solidFill>
                <a:effectLst/>
                <a:latin typeface="DengXian" panose="02010600030101010101" pitchFamily="2" charset="-122"/>
                <a:ea typeface="DengXian" panose="02010600030101010101" pitchFamily="2" charset="-122"/>
                <a:cs typeface="Arial" panose="020B0604020202020204" pitchFamily="34" charset="0"/>
              </a:rPr>
              <a:t>7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默罕默德的信息与先前启示的冲突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a.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否认耶稣的神性和救赎 • 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4:171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：否认耶稣是神的儿子。 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5:116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：错误描述基督徒相信三位一体是“真主、玛利亚和耶稣”。</a:t>
            </a:r>
            <a:endParaRPr lang="en-MY" altLang="zh-CN" sz="3000" b="1" kern="100" dirty="0">
              <a:effectLst/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altLang="zh-CN" sz="3000" b="1" kern="100" dirty="0"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• 论点：默罕默德的信息歪曲了基督教的核心信仰，而真正的先知不会传递与之前启示相矛盾的信息。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</a:t>
            </a:r>
          </a:p>
          <a:p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 b.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否认基督的受难 • 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4:157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：声称耶稣没有被钉十字架。 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论点：历史证据和《圣经》清楚表明耶稣确实被钉十字架，默罕默德的信息缺乏历史真实性。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653048354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480CD65-3464-C9F9-5E5A-42F38DB9F929}"/>
              </a:ext>
            </a:extLst>
          </p:cNvPr>
          <p:cNvSpPr txBox="1"/>
          <p:nvPr/>
        </p:nvSpPr>
        <p:spPr>
          <a:xfrm>
            <a:off x="-78059" y="0"/>
            <a:ext cx="12270059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kern="100" dirty="0">
                <a:solidFill>
                  <a:srgbClr val="FF0000"/>
                </a:solidFill>
                <a:effectLst/>
                <a:latin typeface="DengXian" panose="02010600030101010101" pitchFamily="2" charset="-122"/>
                <a:ea typeface="DengXian" panose="02010600030101010101" pitchFamily="2" charset="-122"/>
                <a:cs typeface="Arial" panose="020B0604020202020204" pitchFamily="34" charset="0"/>
              </a:rPr>
              <a:t>8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默罕默德的教义中缺乏救赎性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a.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伊斯兰教强调行为，而非恩典 • 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古兰经： • 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23:101-103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：审判日将依据善恶行为的天平来定夺人的归宿。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•圣经： • 以弗所书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2:8-9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：“你们得救是本乎恩，也因着信，这并不是出于自己，乃是神所赐的；也不是出于行为，免得有人自夸。”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</a:t>
            </a:r>
          </a:p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论点：默罕默德的教义强调行为而非恩典，这与神的救赎计划完全不同。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</a:t>
            </a:r>
          </a:p>
          <a:p>
            <a:endParaRPr lang="en-MY" sz="3000" b="1" kern="100" dirty="0"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缺乏确据的救赎 • 默罕默德自己也不确定得救： •苏拉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46:9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：我不知道自己和你们将会如何。”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论点：真正的先知应该对神的救赎计划有明确的信心。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1087125559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54AC3FB4-59BA-AEB0-50F0-F4C8050D3722}"/>
              </a:ext>
            </a:extLst>
          </p:cNvPr>
          <p:cNvSpPr txBox="1"/>
          <p:nvPr/>
        </p:nvSpPr>
        <p:spPr>
          <a:xfrm>
            <a:off x="0" y="0"/>
            <a:ext cx="121920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总结：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综合使用《圣经》、《古兰经》和历史证据来辩论默罕默德是伪先知。我们强调，默罕默德的品格、行为和教义不符合真正先知的标准，其信息与《圣经》的启示相矛盾，且缺乏救赎性。通过揭示默罕默德的矛盾和局限性，邀请穆斯林重新审视默罕默德的角色，并认识到耶稣才是真正的救主与神的道。</a:t>
            </a:r>
            <a:endParaRPr lang="en-MY" sz="3000" kern="100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4212023890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4242DE3-55A0-472E-6403-9493B357009B}"/>
              </a:ext>
            </a:extLst>
          </p:cNvPr>
          <p:cNvSpPr txBox="1"/>
          <p:nvPr/>
        </p:nvSpPr>
        <p:spPr>
          <a:xfrm>
            <a:off x="0" y="0"/>
            <a:ext cx="12192000" cy="65428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>
              <a:lnSpc>
                <a:spcPct val="115000"/>
              </a:lnSpc>
              <a:spcAft>
                <a:spcPts val="800"/>
              </a:spcAft>
            </a:pPr>
            <a:r>
              <a:rPr lang="zh-CN" sz="3000" b="1" kern="1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古兰经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的教导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比圣经更优越吗？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在</a:t>
            </a:r>
            <a:r>
              <a:rPr lang="zh-CN" altLang="en-US" sz="3000" b="1" kern="100" dirty="0"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此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辩论中，可以通过对比《圣经》和《古兰经》的内容、神学深度、历史一致性以及启示性质，回应穆斯林关于《古兰经》优越性的主张。我们可以采用以下策略来批判穆斯林的观点，并证明《圣经》作为神的启示比《古兰经》更加完善和崇高：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《圣经》的历史一致性与《古兰经》的矛盾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a.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《圣经》是连续的启示 • 《圣经》分为旧约和新约，涵盖数千年的历史，由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40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多位作者写成，却展现出惊人的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人类，民族，地理历史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一致性：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主题：从创造、堕落到救赎和新天新地的神学主线。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预言与应验：如旧约中弥赛亚的预言在新约中实现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</a:t>
            </a:r>
            <a:r>
              <a:rPr lang="zh-CN" altLang="en-US" sz="3000" b="1" dirty="0">
                <a:latin typeface="Microsoft JhengHei" panose="020B0604030504040204" pitchFamily="34" charset="-120"/>
                <a:cs typeface="Arial" panose="020B0604020202020204" pitchFamily="34" charset="0"/>
              </a:rPr>
              <a:t>列国的命运，救主的来临，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以赛亚书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53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章与耶稣的受难）。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论点：这种一致性和预言的实现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，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证明圣经</a:t>
            </a:r>
            <a:r>
              <a:rPr lang="zh-CN" altLang="en-US" sz="3000" b="1" dirty="0">
                <a:latin typeface="Microsoft JhengHei" panose="020B0604030504040204" pitchFamily="34" charset="-120"/>
                <a:cs typeface="Arial" panose="020B0604020202020204" pitchFamily="34" charset="0"/>
              </a:rPr>
              <a:t>才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是神的启示，而非人类的产物。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38087187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F90F2B50-B762-0A7E-CDF4-AE25CC0D80FC}"/>
              </a:ext>
            </a:extLst>
          </p:cNvPr>
          <p:cNvSpPr txBox="1"/>
          <p:nvPr/>
        </p:nvSpPr>
        <p:spPr>
          <a:xfrm>
            <a:off x="0" y="0"/>
            <a:ext cx="12192000" cy="649408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zh-CN" altLang="en-US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其他建议：</a:t>
            </a:r>
            <a:endParaRPr lang="en-MY" altLang="zh-CN" sz="3200" b="1" dirty="0">
              <a:solidFill>
                <a:srgbClr val="FF0000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>
              <a:buAutoNum type="arabicPeriod"/>
            </a:pPr>
            <a:r>
              <a:rPr lang="zh-CN" altLang="en-US" sz="3200" b="1" dirty="0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从“独一真神”开始                                                                               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🔹 共同点：基督教和伊斯兰教都相信只有一位真神。                                    🔹 关键：三位一体 ≠ 三个神，而是一位神的三个位格。 可以引用申命记 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6:4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 以色列啊，你要听！耶和华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—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我们神是独一的主。”穆斯林信仰安拉是唯一的神，而基督徒也信只有一位上帝。     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>
              <a:buAutoNum type="arabicPeriod"/>
            </a:pP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>
              <a:buAutoNum type="arabicPeriod"/>
            </a:pP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三位一体不是三神论，而是独一真神在三个位格中的存在方式（圣父、圣子、圣灵）。     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                                                           🔹 穆斯林的误解：他们通常认为基督徒相信三位不同的神（圣父、圣子、圣灵），这在伊斯兰教看来是“多神论”（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Shirk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）。但基督徒应该解释：✅ 三位一体不是三个神，而是独一真神的三个位格。</a:t>
            </a:r>
            <a:endParaRPr lang="en-MY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534019173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453B37C-52E1-1DD5-F6DF-45978BEDCB4E}"/>
              </a:ext>
            </a:extLst>
          </p:cNvPr>
          <p:cNvSpPr txBox="1"/>
          <p:nvPr/>
        </p:nvSpPr>
        <p:spPr>
          <a:xfrm>
            <a:off x="0" y="0"/>
            <a:ext cx="121920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《古兰经》的矛盾和不连贯 • 废除经文的矛盾： </a:t>
            </a:r>
            <a:r>
              <a:rPr lang="en-MY" alt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2:106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我所废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处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的，或使人遗忘的，我以更好的或同样的取代它。</a:t>
            </a:r>
            <a:endParaRPr lang="en-MY" altLang="zh-CN" sz="3000" b="1" dirty="0"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古兰经不过是默罕默德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22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年传道时大部分是她的讲道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  <a:r>
              <a:rPr lang="zh-CN" altLang="en-US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大纲记录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</a:t>
            </a:r>
            <a:r>
              <a:rPr lang="zh-CN" sz="3000" b="1" dirty="0">
                <a:solidFill>
                  <a:srgbClr val="C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论点：真正的神的启示应是永恒和完美的，不需要废止或取代。</a:t>
            </a:r>
            <a:r>
              <a:rPr lang="en-MY" sz="3000" b="1" dirty="0">
                <a:solidFill>
                  <a:srgbClr val="C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</a:t>
            </a: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历史错误： • 法老和哈曼的混淆（苏拉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28:38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耶稣母亲玛利亚与亚伦的混淆（苏拉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19:28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</a:t>
            </a:r>
            <a:r>
              <a:rPr lang="zh-CN" sz="3000" b="1" dirty="0">
                <a:solidFill>
                  <a:srgbClr val="C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论点：这些错误显示《古兰经》不是来自无误的神。</a:t>
            </a:r>
            <a:r>
              <a:rPr lang="en-MY" sz="3000" b="1" dirty="0">
                <a:solidFill>
                  <a:srgbClr val="C0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>
              <a:solidFill>
                <a:srgbClr val="C00000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758192487"/>
      </p:ext>
    </p:extLst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9288EC4-ECCD-8ED8-0DD6-659AC824790D}"/>
              </a:ext>
            </a:extLst>
          </p:cNvPr>
          <p:cNvSpPr txBox="1"/>
          <p:nvPr/>
        </p:nvSpPr>
        <p:spPr>
          <a:xfrm>
            <a:off x="0" y="0"/>
            <a:ext cx="12192000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《圣经》的救赎计划与《古兰经》的缺乏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a.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救赎的核心在《圣经》 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• 约翰福音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3:16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：“神爱世人，甚至将他的独生子赐给他们，叫一切信他的不至灭亡，反得永生。• 《圣经》的核心是神主动救赎人类，通过耶稣基督的受死与复活完成。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论点：这深刻的救赎计划彰显了神的爱与恩典，不是简单的律法或善行评估。</a:t>
            </a:r>
            <a:endParaRPr lang="en-MY" altLang="zh-CN" sz="3000" b="1" kern="100" dirty="0">
              <a:effectLst/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《古兰经》中缺乏救赎的教义 </a:t>
            </a:r>
            <a:r>
              <a:rPr lang="en-MY" sz="3000" b="1" kern="100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《古兰经》强调行为和服从（苏拉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23:101-103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），而非恩典。 </a:t>
            </a:r>
            <a:r>
              <a:rPr lang="en-MY" alt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默罕默德自己对得救没有确定性（苏拉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46:9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）。</a:t>
            </a:r>
            <a:endParaRPr lang="en-MY" altLang="zh-CN" sz="3000" b="1" kern="100" dirty="0">
              <a:effectLst/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论点：缺乏明确的救赎计划表明《古兰经》未能揭示神的完整旨意。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1760649069"/>
      </p:ext>
    </p:extLst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EF56330-4375-861B-9928-D57DF6139202}"/>
              </a:ext>
            </a:extLst>
          </p:cNvPr>
          <p:cNvSpPr txBox="1"/>
          <p:nvPr/>
        </p:nvSpPr>
        <p:spPr>
          <a:xfrm>
            <a:off x="0" y="0"/>
            <a:ext cx="12192000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《圣经》的启示高于《古兰经》的证据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神的形象与关系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《圣经》中的神是个人的神：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创世记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1:27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：“神按自己的形象造人。”• 神愿意与人建立父子关系（马太福音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6:9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：“我们在天上的父”）。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《古兰经》的神较为抽象：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《古兰经》中的安拉是至高的，但与人没有亲密关系。安拉被描述为严厉的审判者，而非慈爱的父。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论点：《圣经》中的神更符合人类对神圣和爱的终极理解。 </a:t>
            </a:r>
            <a:endParaRPr lang="en-MY" sz="30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898387300"/>
      </p:ext>
    </p:extLst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654984E-7280-E03F-B242-69BE24D5DF5A}"/>
              </a:ext>
            </a:extLst>
          </p:cNvPr>
          <p:cNvSpPr txBox="1"/>
          <p:nvPr/>
        </p:nvSpPr>
        <p:spPr>
          <a:xfrm>
            <a:off x="0" y="0"/>
            <a:ext cx="12192000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神启示的深度 • 《圣经》的启示内容丰富：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涵盖历史、诗歌、智慧文学、预言、福音、书信，展现出多样性和神学深度。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约翰福音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1:1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：神的道成了肉身，与人同在（耶稣基督）。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《古兰经》的启示较为单一：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重复性的经文（如关于穆萨的叙述在多个章节反复出现）。</a:t>
            </a:r>
            <a:endParaRPr lang="en-MY" altLang="zh-CN" sz="3000" b="1" dirty="0"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缺乏连贯的神学主线。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论点：真正的启示应反映神的智慧与荣耀，而《古兰经》未能达到这种深度。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2903680017"/>
      </p:ext>
    </p:extLst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EA013B3-DB6B-61E4-0471-6A9FC0A97AAF}"/>
              </a:ext>
            </a:extLst>
          </p:cNvPr>
          <p:cNvSpPr txBox="1"/>
          <p:nvPr/>
        </p:nvSpPr>
        <p:spPr>
          <a:xfrm>
            <a:off x="0" y="0"/>
            <a:ext cx="12192000" cy="5170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质疑《古兰经》的来源与启示过程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a.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默罕默德启示的真实性 • 默罕默德最初接受启示时感到恐惧，怀疑自己被魔鬼附身（根据伊斯兰传统记载）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对比《圣经》的先知：如以赛亚和约翰，他们在面对神时感到圣洁的敬畏，而非恐惧。 </a:t>
            </a:r>
            <a:endParaRPr lang="en-MY" altLang="zh-CN" sz="3000" b="1" dirty="0"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论点：真正的神启示应带来平安，而非疑惑与恐惧。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《古兰经》依赖于《圣经》 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5:46-48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承认《律法书》（妥拉）和《福音书》（引支勒）是从真主而来的启示。 • 然而，《古兰经》却否认耶稣的神性和受难，这与《圣经》的核心教义矛盾。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</a:t>
            </a: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论点：如果《圣经》是启示的基础，而《古兰经》否定其关键教义，《古兰经》如何能自称为更完善的启示？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1905620813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7E9BE64-BA71-D4C2-CF8A-E6A2A4886C8A}"/>
              </a:ext>
            </a:extLst>
          </p:cNvPr>
          <p:cNvSpPr txBox="1"/>
          <p:nvPr/>
        </p:nvSpPr>
        <p:spPr>
          <a:xfrm>
            <a:off x="0" y="0"/>
            <a:ext cx="12192000" cy="49859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5. </a:t>
            </a:r>
            <a:r>
              <a:rPr lang="zh-CN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《古兰经》的神迹缺乏真实性</a:t>
            </a:r>
            <a:r>
              <a:rPr lang="en-US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a.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《圣经》的预言和神迹 • 预言的实现：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弥赛亚的预言（如以赛亚书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53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章）在耶稣身上应验。 </a:t>
            </a:r>
            <a:endParaRPr lang="en-MY" altLang="zh-CN" sz="3000" b="1" kern="100" dirty="0">
              <a:effectLst/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• 耶稣的神迹： • 医治病人、平静风浪、使死人复活。 • 约翰福音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10:37-38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：耶稣说：“我若不行我父的事，你们就不必信我。”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论点：这些神迹证明《圣经》的启示真实可靠。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</a:t>
            </a:r>
          </a:p>
          <a:p>
            <a:endParaRPr lang="en-MY" sz="3000" b="1" kern="100" dirty="0">
              <a:latin typeface="Microsoft JhengHei" panose="020B0604030504040204" pitchFamily="34" charset="-12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b.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《古兰经》中缺乏超自然验证 • 默罕默德未行过神迹，《古兰经》中也未提供明确的预言。 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• 论点：若《古兰经》真是完美的启示，为什么缺乏超自然验证？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3399039901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10E0DF1-677E-1546-10A6-C44C266361EC}"/>
              </a:ext>
            </a:extLst>
          </p:cNvPr>
          <p:cNvSpPr txBox="1"/>
          <p:nvPr/>
        </p:nvSpPr>
        <p:spPr>
          <a:xfrm>
            <a:off x="0" y="0"/>
            <a:ext cx="12192000" cy="5170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6.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《圣经》中对神爱的彰显超越《古兰经》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神的爱是普世的 • 约翰福音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3:16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：“神爱世人。”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罗马书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5:8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：“唯有基督在我们还作罪人的时候为我们死，神的爱就在此向我们显明了。”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论点：神的爱是主动和无条件的，而《古兰经》中安拉的爱是有条件的（苏拉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3:31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</a:p>
          <a:p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b.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神的爱以牺牲为中心 • 耶稣为人类的罪牺牲自己，展现了神爱的极致。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《古兰经》中没有类似的教义： </a:t>
            </a:r>
            <a:r>
              <a:rPr lang="en-MY" alt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安拉不会自我牺牲，而是要求人类完全服从。</a:t>
            </a:r>
            <a:endParaRPr lang="en-MY" altLang="zh-CN" sz="3000" b="1" dirty="0">
              <a:effectLst/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• 论点：神的爱若缺乏牺牲，显得不完整。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2160036502"/>
      </p:ext>
    </p:extLst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FA569EF-9344-D277-E2EE-998A37DD498E}"/>
              </a:ext>
            </a:extLst>
          </p:cNvPr>
          <p:cNvSpPr txBox="1"/>
          <p:nvPr/>
        </p:nvSpPr>
        <p:spPr>
          <a:xfrm>
            <a:off x="0" y="0"/>
            <a:ext cx="12192000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DengXian" panose="02010600030101010101" pitchFamily="2" charset="-122"/>
                <a:cs typeface="Arial" panose="020B0604020202020204" pitchFamily="34" charset="0"/>
              </a:rPr>
              <a:t>7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对比耶稣与默罕默德的道德榜样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耶稣的无罪与默罕默德的缺陷 </a:t>
            </a:r>
            <a:r>
              <a:rPr lang="en-MY" alt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</a:t>
            </a:r>
            <a:r>
              <a:rPr lang="zh-CN" sz="30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• 耶稣的无罪 • 希伯来书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4:15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：“他也曾凡事受过试探，与我们一样，只是他没有犯罪。 • 耶稣的言行完全符合神的圣洁标准，并以爱、宽恕和牺牲为核心。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</a:t>
            </a:r>
          </a:p>
          <a:p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默罕默德的道德问题：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默罕默德承认自己需要赦罪（苏拉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47:19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：“你要为你的罪求饶恕”）。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论点：如果默罕默德自己也需要赦罪，他如何能作为完美的道德榜样？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</a:t>
            </a:r>
          </a:p>
          <a:p>
            <a:endParaRPr lang="en-MY" sz="3000" b="1" dirty="0">
              <a:solidFill>
                <a:srgbClr val="0000CC"/>
              </a:solidFill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耶稣教导爱与宽恕，默罕默德鼓励暴力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耶稣的教导： • 马太福音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5:44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：“爱你们的仇敌，为那逼迫你们的祷告。” • 耶稣在被钉十字架时祷告说：“父啊，赦免他们，因为他们所做的，他们不晓得”（路加福音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23:34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</a:t>
            </a:r>
            <a:r>
              <a:rPr lang="zh-CN" sz="1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。</a:t>
            </a:r>
            <a:r>
              <a:rPr lang="en-MY" sz="1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217188953"/>
      </p:ext>
    </p:extLst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7878B18-0E7F-87E0-0249-D3626621EDA0}"/>
              </a:ext>
            </a:extLst>
          </p:cNvPr>
          <p:cNvSpPr txBox="1"/>
          <p:nvPr/>
        </p:nvSpPr>
        <p:spPr>
          <a:xfrm>
            <a:off x="0" y="0"/>
            <a:ext cx="12192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000" b="1" dirty="0">
                <a:solidFill>
                  <a:srgbClr val="0000CC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• 默罕默德的行为：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• 默罕默德在战争中屠杀敌人（如班努·古赖扎部落）。 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9:29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命令穆斯林与不信者战斗，直到他们缴纳丁税。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论点：真正的先知应教导和平与宽恕，而不是鼓励暴力和征服。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3798645885"/>
      </p:ext>
    </p:extLst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F7213CB3-7C98-4ABD-47C3-B77C810FED15}"/>
              </a:ext>
            </a:extLst>
          </p:cNvPr>
          <p:cNvSpPr txBox="1"/>
          <p:nvPr/>
        </p:nvSpPr>
        <p:spPr>
          <a:xfrm>
            <a:off x="89210" y="0"/>
            <a:ext cx="12102790" cy="69865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2800" b="1" dirty="0">
                <a:solidFill>
                  <a:srgbClr val="FF0000"/>
                </a:solidFill>
                <a:effectLst/>
                <a:latin typeface="DengXian" panose="02010600030101010101" pitchFamily="2" charset="-122"/>
                <a:cs typeface="Arial" panose="020B0604020202020204" pitchFamily="34" charset="0"/>
              </a:rPr>
              <a:t>8</a:t>
            </a:r>
            <a:r>
              <a:rPr lang="en-MY" sz="28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. </a:t>
            </a:r>
            <a:r>
              <a:rPr lang="zh-CN" sz="28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批评《古兰经》对妇女的道德教导 </a:t>
            </a:r>
            <a:r>
              <a:rPr lang="en-MY" sz="28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对妇女的低位 • 《古兰经》中的教导： • 苏拉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4:34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允许丈夫打妻子：“如果你们害怕她们背叛，可以劝诫她们，与她们分床，甚至打她们。” • 苏拉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2:282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：妇女的证词只有男子的一半。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对比《圣经》： • 创世记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1:27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：“神就照着自己的形象造人，乃是照着他的形象造男造女。” • 加拉太书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3:28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：“并不分犹太人、希腊人，自主的、为奴的，或男或女，因为你们在基督耶稣里都成为一了。”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论点：真正的神圣启示应当提升妇女的尊严，而不是将她们视为从属地位。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</a:t>
            </a:r>
          </a:p>
          <a:p>
            <a:endParaRPr lang="en-MY" sz="2800" b="1" dirty="0"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多妻制与婚姻伦理 • 默罕默德的行为：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默罕默德允许多妻（苏拉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4:3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）并娶超过四位妻子，甚至包括其养子的前妻（苏拉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33:37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）。 • 与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6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岁的阿伊莎订婚，并在她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9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岁时完婚（根据《布哈里圣训集》）。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对比《圣经》： • 创世记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2:24</a:t>
            </a:r>
            <a:r>
              <a:rPr lang="zh-CN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：“人要离开父母，与妻子连合，二人成为一体。”神设立婚姻是一夫一妻制。 • 论点：默罕默德的婚姻行为显示其满足个人欲望，而非遵循神圣的道德标准。</a:t>
            </a:r>
            <a:r>
              <a:rPr lang="en-MY" sz="28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2800" dirty="0"/>
          </a:p>
        </p:txBody>
      </p:sp>
    </p:spTree>
    <p:extLst>
      <p:ext uri="{BB962C8B-B14F-4D97-AF65-F5344CB8AC3E}">
        <p14:creationId xmlns:p14="http://schemas.microsoft.com/office/powerpoint/2010/main" val="26619050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A7B134CE-EA06-21A1-50DA-23636B7D4D23}"/>
              </a:ext>
            </a:extLst>
          </p:cNvPr>
          <p:cNvSpPr txBox="1"/>
          <p:nvPr/>
        </p:nvSpPr>
        <p:spPr>
          <a:xfrm>
            <a:off x="0" y="106017"/>
            <a:ext cx="12192000" cy="65864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altLang="zh-CN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5</a:t>
            </a:r>
            <a:r>
              <a:rPr lang="en-MY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MY" sz="3200" b="1" dirty="0" err="1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用“神的属性”来解释</a:t>
            </a:r>
            <a:r>
              <a:rPr lang="en-MY" sz="32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                                                                                         </a:t>
            </a:r>
            <a:r>
              <a:rPr lang="en-MY" sz="3000" b="1" dirty="0" err="1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伊斯兰也承认安拉的多个属性，例如</a:t>
            </a:r>
            <a:r>
              <a:rPr lang="en-MY" sz="3000" b="1" dirty="0">
                <a:solidFill>
                  <a:srgbClr val="7030A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</a:t>
            </a:r>
          </a:p>
          <a:p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•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他是慈悲的（Ar-Rahman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 •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他是公义的（Al-Adl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 •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他是全能的（Al-Qadir</a:t>
            </a:r>
            <a:r>
              <a:rPr lang="en-MY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  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这些属性虽然不同，但仍属于同一位安拉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圣父、圣子、圣灵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，</a:t>
            </a:r>
            <a:r>
              <a:rPr lang="en-MY" sz="3000" b="1" dirty="0" err="1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都是同一位神的不同位格，并不是三个不同的神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采用自然界的类比（帮助理解）使用自然界的例子，帮助穆斯林理解一个事物如何能同时是“三”又是“一”：</a:t>
            </a: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🍎 苹果：苹果有皮：外层、果肉：中层、种子：核心，但仍是一个苹果。人有灵，魂，体三部分，却是一个人。同样神有圣父、圣子、圣灵，但仍是一个神。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zh-CN" altLang="en-US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🌞 太阳类比：太阳本身（天父）；太阳光（圣子）；太阳的热能（圣灵）。虽然有三种不同的作用，但仍然是同一个太阳。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899387461"/>
      </p:ext>
    </p:extLst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ADDED861-58AC-95D3-D832-FEC2F587A713}"/>
              </a:ext>
            </a:extLst>
          </p:cNvPr>
          <p:cNvSpPr txBox="1"/>
          <p:nvPr/>
        </p:nvSpPr>
        <p:spPr>
          <a:xfrm>
            <a:off x="0" y="0"/>
            <a:ext cx="12192000" cy="7017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2900" b="1" dirty="0">
                <a:solidFill>
                  <a:srgbClr val="FF0000"/>
                </a:solidFill>
                <a:effectLst/>
                <a:latin typeface="DengXian" panose="02010600030101010101" pitchFamily="2" charset="-122"/>
                <a:cs typeface="Arial" panose="020B0604020202020204" pitchFamily="34" charset="0"/>
              </a:rPr>
              <a:t>8</a:t>
            </a:r>
            <a:r>
              <a:rPr lang="en-MY" sz="29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. </a:t>
            </a:r>
            <a:r>
              <a:rPr lang="zh-CN" sz="29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批评《古兰经》对妇女的道德教导 </a:t>
            </a:r>
            <a:r>
              <a:rPr lang="en-MY" sz="29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对妇女的低位 • 《古兰经》中的教导： • 苏拉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4:34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允许丈夫打妻子：“如果你们害怕她们背叛，可以劝诫她们，与她们分床，甚至打她们。” • 苏拉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2:282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：妇女的证词只有男子的一半。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对比《圣经》： • 创世记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1:27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：“神就照着自己的形象造人，乃是照着他的形象造男造女。” • 加拉太书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3:28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：“并不分犹太人、希腊人，自主的、为奴的，或男或女，因为你们在基督耶稣里都成为一了。”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论点：真正的神圣启示应当提升妇女的尊严，而不是将她们视为从属地位。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b. 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多妻制与婚姻伦理 • 默罕默德的行为：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默罕默德允许多妻（苏拉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4:3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）并娶超过四位妻子，甚至包括其养子的前妻（苏拉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33:37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）。 • 与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6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岁的阿伊莎订婚，并在她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9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岁时完婚（根据《布哈里圣训集》）。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对比《圣经》： • 创世记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2:24</a:t>
            </a:r>
            <a:r>
              <a:rPr lang="zh-CN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：“人要离开父母，与妻子连合，二人成为一体。”神设立婚姻是一夫一妻制。 • 论点：默罕默德的婚姻行为显示其满足个人欲望，而非遵循神圣的道德标准。</a:t>
            </a:r>
            <a:r>
              <a:rPr lang="en-MY" sz="29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2900" dirty="0"/>
          </a:p>
        </p:txBody>
      </p:sp>
    </p:spTree>
    <p:extLst>
      <p:ext uri="{BB962C8B-B14F-4D97-AF65-F5344CB8AC3E}">
        <p14:creationId xmlns:p14="http://schemas.microsoft.com/office/powerpoint/2010/main" val="2466634830"/>
      </p:ext>
    </p:extLst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0CEFA5F-120E-3AC7-8389-5D95C7266ED5}"/>
              </a:ext>
            </a:extLst>
          </p:cNvPr>
          <p:cNvSpPr txBox="1"/>
          <p:nvPr/>
        </p:nvSpPr>
        <p:spPr>
          <a:xfrm>
            <a:off x="0" y="0"/>
            <a:ext cx="12192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默罕默德对异教徒的敌意 </a:t>
            </a:r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默罕默德命令追杀批评他的诗人（如卡布·伊本·阿什拉夫）。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耶稣却教导宽恕仇敌，并呼召罪人悔改。 </a:t>
            </a:r>
            <a:r>
              <a:rPr lang="en-MY" sz="30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论点：默罕默德的暴力行为与神的爱和公义相悖。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2319961231"/>
      </p:ext>
    </p:extLst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1B36B91-9DAB-C56B-4D8E-0DA5F430DBCA}"/>
              </a:ext>
            </a:extLst>
          </p:cNvPr>
          <p:cNvSpPr txBox="1"/>
          <p:nvPr/>
        </p:nvSpPr>
        <p:spPr>
          <a:xfrm>
            <a:off x="0" y="100361"/>
            <a:ext cx="12192000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3000" b="1" dirty="0">
                <a:solidFill>
                  <a:srgbClr val="FF0000"/>
                </a:solidFill>
                <a:effectLst/>
                <a:latin typeface="DengXian" panose="02010600030101010101" pitchFamily="2" charset="-122"/>
                <a:cs typeface="Arial" panose="020B0604020202020204" pitchFamily="34" charset="0"/>
              </a:rPr>
              <a:t>10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. </a:t>
            </a:r>
            <a:r>
              <a:rPr lang="zh-CN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永生的盼望</a:t>
            </a:r>
            <a:r>
              <a:rPr lang="zh-CN" sz="3000" b="1" dirty="0">
                <a:solidFill>
                  <a:srgbClr val="FF0000"/>
                </a:solidFill>
                <a:effectLst/>
                <a:ea typeface="DengXian" panose="02010600030101010101" pitchFamily="2" charset="-122"/>
                <a:cs typeface="Arial" panose="020B0604020202020204" pitchFamily="34" charset="0"/>
              </a:rPr>
              <a:t>，</a:t>
            </a:r>
            <a:r>
              <a:rPr lang="zh-CN" sz="3000" b="1" dirty="0">
                <a:solidFill>
                  <a:srgbClr val="FF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道德</a:t>
            </a:r>
            <a:r>
              <a:rPr lang="zh-CN" sz="3000" b="1" dirty="0">
                <a:solidFill>
                  <a:srgbClr val="FF0000"/>
                </a:solidFill>
                <a:effectLst/>
                <a:ea typeface="DengXian" panose="02010600030101010101" pitchFamily="2" charset="-122"/>
                <a:cs typeface="Arial" panose="020B0604020202020204" pitchFamily="34" charset="0"/>
              </a:rPr>
              <a:t>，政治</a:t>
            </a:r>
            <a:r>
              <a:rPr lang="zh-CN" sz="3000" b="1" dirty="0">
                <a:solidFill>
                  <a:srgbClr val="FF0000"/>
                </a:solidFill>
                <a:effectLst/>
                <a:ea typeface="Microsoft JhengHei" panose="020B0604030504040204" pitchFamily="34" charset="-120"/>
                <a:cs typeface="Arial" panose="020B0604020202020204" pitchFamily="34" charset="0"/>
              </a:rPr>
              <a:t>的动机 </a:t>
            </a:r>
            <a:r>
              <a:rPr lang="en-MY" sz="30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《古兰经》中的永生动机 • 天堂的描述： • 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56:12-22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描述天堂为物质享乐的地方，有“纯净的美酒”和“永远的处女”。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对比《圣经》： • 马太福音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22:30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：“到了复活的时候，人也不娶也不嫁，乃像天上的使者一样。 • 启示录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21:3-4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描述天堂为神与人同在、没有痛苦的地方。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论点：真正的神圣启示应鼓励追求神本身，而非仅仅满足物质欲望。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</a:t>
            </a:r>
          </a:p>
          <a:p>
            <a:endParaRPr lang="en-MY" sz="3000" b="1" dirty="0">
              <a:solidFill>
                <a:srgbClr val="0000CC"/>
              </a:solidFill>
              <a:latin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30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道德行为的基础 •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古兰经中的道德行为基于恐惧和奖赏（苏拉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23:101-103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）。 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圣经强调出于爱心的顺服： • 约翰一书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4:19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：“我们爱，因为神先爱我们。”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</a:t>
            </a:r>
            <a:r>
              <a:rPr lang="zh-CN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• 论点：真正的道德应出于对神的爱和对他人无私的关怀，而不是物质利益或惧怕审判。</a:t>
            </a:r>
            <a:r>
              <a:rPr lang="en-MY" sz="3000" b="1" dirty="0">
                <a:effectLst/>
                <a:latin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3000" dirty="0"/>
          </a:p>
        </p:txBody>
      </p:sp>
    </p:spTree>
    <p:extLst>
      <p:ext uri="{BB962C8B-B14F-4D97-AF65-F5344CB8AC3E}">
        <p14:creationId xmlns:p14="http://schemas.microsoft.com/office/powerpoint/2010/main" val="2506007582"/>
      </p:ext>
    </p:extLst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E5E6700-E051-F064-B746-D4182346105A}"/>
              </a:ext>
            </a:extLst>
          </p:cNvPr>
          <p:cNvSpPr txBox="1"/>
          <p:nvPr/>
        </p:nvSpPr>
        <p:spPr>
          <a:xfrm>
            <a:off x="0" y="0"/>
            <a:ext cx="12192000" cy="63401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MY" sz="29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11. </a:t>
            </a:r>
            <a:r>
              <a:rPr lang="zh-CN" sz="29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默罕默德的道德教导与《圣经》的矛盾 </a:t>
            </a:r>
            <a:r>
              <a:rPr lang="en-MY" sz="2900" b="1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</a:t>
            </a:r>
            <a:r>
              <a:rPr lang="en-MY" sz="29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a. </a:t>
            </a:r>
            <a:r>
              <a:rPr lang="zh-CN" sz="29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假见证与欺骗 • 塔基亚（</a:t>
            </a:r>
            <a:r>
              <a:rPr lang="en-MY" sz="29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Taqiyya</a:t>
            </a:r>
            <a:r>
              <a:rPr lang="zh-CN" sz="29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）：</a:t>
            </a:r>
            <a:r>
              <a:rPr lang="en-MY" sz="29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一些伊斯兰学者认为《古兰经》允许在特定情况下对敌人隐瞒信仰或撒谎（苏拉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16:106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《圣经》的教导： • 箴言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12:22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：“说谎言的嘴为耶和华所憎恶。” 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耶稣说：你们的话，是，就说是；不是，就说不是；若再多说，就是出于那恶者（马太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5:37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）。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论点：允许欺骗的教导表明其不符合神的道德本性。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</a:t>
            </a:r>
          </a:p>
          <a:p>
            <a:endParaRPr lang="en-MY" sz="2900" b="1" dirty="0">
              <a:solidFill>
                <a:srgbClr val="0000CC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r>
              <a:rPr lang="en-MY" sz="29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b. </a:t>
            </a:r>
            <a:r>
              <a:rPr lang="zh-CN" sz="29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圣经对伪先知的警告 </a:t>
            </a:r>
            <a:r>
              <a:rPr lang="en-MY" sz="2900" b="1" dirty="0">
                <a:solidFill>
                  <a:srgbClr val="0000CC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马太福音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7:15-16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：“你们要防备假先知，他们到你们这里来，外面披着羊皮，里面却是残暴的狼。凭着他们的果子，就可以认出他们来。” 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                                                                                                       </a:t>
            </a:r>
            <a:r>
              <a:rPr lang="zh-CN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• 默罕默德的行为与教导（如暴力、婚姻、欺骗）被认为是“坏果子”，不符合神圣启示的标准。</a:t>
            </a:r>
            <a:r>
              <a:rPr lang="en-MY" sz="2900" b="1" dirty="0"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 </a:t>
            </a:r>
            <a:endParaRPr lang="en-MY" sz="29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501206504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96AF0ED-31F2-495B-4FED-D23DA93CE5F8}"/>
              </a:ext>
            </a:extLst>
          </p:cNvPr>
          <p:cNvSpPr txBox="1"/>
          <p:nvPr/>
        </p:nvSpPr>
        <p:spPr>
          <a:xfrm>
            <a:off x="0" y="0"/>
            <a:ext cx="12192000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sz="3000" b="1" kern="1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总结 </a:t>
            </a:r>
            <a:r>
              <a:rPr lang="en-MY" sz="3000" b="1" kern="100" dirty="0">
                <a:solidFill>
                  <a:srgbClr val="FF0000"/>
                </a:solidFill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:                                                                                                                                                                                                                                                                            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我们通过强调《圣经》的历史一致性、预言的实现、救赎的核心，以及对神爱的深刻表达，指出《圣经》是真正的完美启示。《古兰经》在历史、神学和启示的连续性上存在明显的局限性和矛盾，因此无法与《圣经》的崇高性相提并论。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我们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挑战穆斯林反思：如果《古兰经》否认和取代《圣经》，却又依赖其权威，这本身就暴露了其不完美和非神圣的本质。 我们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已经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通过对比《圣经》的道德教导与《古兰经》和默罕默德的行为，来质疑默罕默德作为先知的道德权威以及《古兰经》的神圣性。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我们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指出《古兰经》的教导和默罕默德的榜样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，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无法达到真正神圣启示的标准。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我们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强调，真正的神启示应反映神的圣洁、公义和爱，而默罕默德的教导与行为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，</a:t>
            </a:r>
            <a:r>
              <a:rPr lang="zh-CN" sz="3000" b="1" kern="100" dirty="0">
                <a:effectLst/>
                <a:latin typeface="Calibri" panose="020F0502020204030204" pitchFamily="34" charset="0"/>
                <a:ea typeface="Microsoft JhengHei" panose="020B0604030504040204" pitchFamily="34" charset="-120"/>
                <a:cs typeface="Arial" panose="020B0604020202020204" pitchFamily="34" charset="0"/>
              </a:rPr>
              <a:t>在多个方面都违背了这些属性，证明其并非来自真正的神圣来源。</a:t>
            </a:r>
            <a:r>
              <a:rPr lang="en-MY" sz="3000" b="1" kern="100" dirty="0">
                <a:effectLst/>
                <a:latin typeface="Microsoft JhengHei" panose="020B0604030504040204" pitchFamily="34" charset="-120"/>
                <a:ea typeface="DengXian" panose="02010600030101010101" pitchFamily="2" charset="-122"/>
                <a:cs typeface="Arial" panose="020B0604020202020204" pitchFamily="34" charset="0"/>
              </a:rPr>
              <a:t>           </a:t>
            </a:r>
            <a:endParaRPr lang="en-MY" sz="3000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9049113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364</TotalTime>
  <Words>15906</Words>
  <Application>Microsoft Office PowerPoint</Application>
  <PresentationFormat>Widescreen</PresentationFormat>
  <Paragraphs>350</Paragraphs>
  <Slides>94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94</vt:i4>
      </vt:variant>
    </vt:vector>
  </HeadingPairs>
  <TitlesOfParts>
    <vt:vector size="101" baseType="lpstr">
      <vt:lpstr>DengXian</vt:lpstr>
      <vt:lpstr>Microsoft JhengHei</vt:lpstr>
      <vt:lpstr>Microsoft JhengHei UI</vt:lpstr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chan HK</dc:creator>
  <cp:lastModifiedBy>chan HK</cp:lastModifiedBy>
  <cp:revision>12</cp:revision>
  <dcterms:created xsi:type="dcterms:W3CDTF">2025-01-30T07:05:04Z</dcterms:created>
  <dcterms:modified xsi:type="dcterms:W3CDTF">2025-02-27T00:10:43Z</dcterms:modified>
</cp:coreProperties>
</file>

<file path=docProps/thumbnail.jpeg>
</file>